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638" r:id="rId5"/>
    <p:sldId id="639" r:id="rId6"/>
    <p:sldId id="257" r:id="rId7"/>
    <p:sldId id="634" r:id="rId8"/>
    <p:sldId id="635" r:id="rId9"/>
    <p:sldId id="636" r:id="rId10"/>
    <p:sldId id="637" r:id="rId11"/>
    <p:sldId id="606" r:id="rId12"/>
    <p:sldId id="607" r:id="rId13"/>
    <p:sldId id="614" r:id="rId14"/>
    <p:sldId id="615" r:id="rId15"/>
    <p:sldId id="616" r:id="rId16"/>
    <p:sldId id="618" r:id="rId17"/>
    <p:sldId id="619" r:id="rId18"/>
    <p:sldId id="620" r:id="rId19"/>
    <p:sldId id="626" r:id="rId20"/>
    <p:sldId id="622" r:id="rId21"/>
    <p:sldId id="623" r:id="rId22"/>
    <p:sldId id="627" r:id="rId23"/>
    <p:sldId id="621" r:id="rId24"/>
    <p:sldId id="624" r:id="rId25"/>
    <p:sldId id="613" r:id="rId26"/>
    <p:sldId id="617" r:id="rId27"/>
    <p:sldId id="625" r:id="rId28"/>
    <p:sldId id="628" r:id="rId29"/>
    <p:sldId id="633" r:id="rId30"/>
    <p:sldId id="629" r:id="rId31"/>
    <p:sldId id="632" r:id="rId32"/>
    <p:sldId id="631" r:id="rId33"/>
  </p:sldIdLst>
  <p:sldSz cx="9144000" cy="6858000" type="screen4x3"/>
  <p:notesSz cx="6888163" cy="46577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1467">
          <p15:clr>
            <a:srgbClr val="A4A3A4"/>
          </p15:clr>
        </p15:guide>
        <p15:guide id="2" pos="216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FFFFCC"/>
    <a:srgbClr val="9ADD7F"/>
    <a:srgbClr val="0000FF"/>
    <a:srgbClr val="F7EC63"/>
    <a:srgbClr val="E8E84E"/>
    <a:srgbClr val="5F5F5F"/>
    <a:srgbClr val="006600"/>
    <a:srgbClr val="FFFF99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FF1CE12-B100-0000-0000-000000000002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5838" autoAdjust="0"/>
    <p:restoredTop sz="86410"/>
  </p:normalViewPr>
  <p:slideViewPr>
    <p:cSldViewPr>
      <p:cViewPr varScale="1">
        <p:scale>
          <a:sx n="52" d="100"/>
          <a:sy n="52" d="100"/>
        </p:scale>
        <p:origin x="-636" y="-56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3" d="100"/>
          <a:sy n="103" d="100"/>
        </p:scale>
        <p:origin x="-1236" y="-90"/>
      </p:cViewPr>
      <p:guideLst>
        <p:guide orient="horz" pos="1467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endParaRPr lang="en-US" sz="1000" dirty="0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endParaRPr lang="en-US" sz="1000" dirty="0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442403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r>
              <a:rPr lang="ru-RU" sz="1000" smtClean="0"/>
              <a:t>54: Основные команды администрирования Windows и Linux</a:t>
            </a:r>
            <a:endParaRPr lang="en-US" sz="1000" dirty="0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901698" y="442403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fld id="{8C596567-A38F-4CEF-B37F-9B9D120D62CE}" type="slidenum">
              <a:rPr lang="en-US" sz="1000" smtClean="0"/>
              <a:pPr/>
              <a:t>‹#›</a:t>
            </a:fld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344338100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2278063" y="349250"/>
            <a:ext cx="2332037" cy="17478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lIns="65974" tIns="32987" rIns="65974" bIns="32987"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8817" y="2212420"/>
            <a:ext cx="5510530" cy="2095976"/>
          </a:xfrm>
          <a:prstGeom prst="rect">
            <a:avLst/>
          </a:prstGeom>
        </p:spPr>
        <p:txBody>
          <a:bodyPr lIns="65974" tIns="32987" rIns="65974" bIns="32987"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442403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r>
              <a:rPr lang="ru-RU" smtClean="0"/>
              <a:t>54: Основные команды администрирования Windows и Linux</a:t>
            </a:r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901698" y="442403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1593160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54: Основные команды администрирования Windows и Linux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22639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AC8F-F14B-467E-AD3A-52434F2B9C13}" type="datetime1">
              <a:rPr lang="en-US" smtClean="0"/>
              <a:t>2/17/2020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C700-9596-4ADC-ABF8-1BC8D72E336C}" type="datetime1">
              <a:rPr lang="en-US" smtClean="0"/>
              <a:t>2/17/2020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D7B0-60DC-44E3-BF3B-95E8A7C0B076}" type="datetime1">
              <a:rPr lang="en-US" smtClean="0"/>
              <a:t>2/17/2020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2026-A7E9-41E9-A00B-0C3804D0C87D}" type="datetime1">
              <a:rPr lang="en-US" smtClean="0"/>
              <a:t>2/17/2020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CD4C-5A6F-4D66-B3EA-2128F88C1891}" type="datetime1">
              <a:rPr lang="en-US" smtClean="0"/>
              <a:t>2/17/2020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4A3B-AC9B-4D58-8A9B-1DBAAD5B1451}" type="datetime1">
              <a:rPr lang="en-US" smtClean="0"/>
              <a:t>2/17/2020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53F1-8D7E-4808-AF16-5BF470CCB986}" type="datetime1">
              <a:rPr lang="en-US" smtClean="0"/>
              <a:t>2/17/2020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C7CA591D-F3A3-4A8B-B462-5A73349F24AC}" type="datetime1">
              <a:rPr lang="en-US" smtClean="0"/>
              <a:t>2/17/2020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ru-ru/sysinternals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31500"/>
              </p:ext>
            </p:extLst>
          </p:nvPr>
        </p:nvGraphicFramePr>
        <p:xfrm>
          <a:off x="467544" y="188640"/>
          <a:ext cx="2664296" cy="6339840"/>
        </p:xfrm>
        <a:graphic>
          <a:graphicData uri="http://schemas.openxmlformats.org/drawingml/2006/table">
            <a:tbl>
              <a:tblPr firstRow="1" bandRow="1"/>
              <a:tblGrid>
                <a:gridCol w="1080120"/>
                <a:gridCol w="158417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0000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0001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0010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0011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0100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0101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0110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0111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1000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1001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1010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1011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1100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1101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1110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1111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7877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234181" y="188640"/>
            <a:ext cx="8750946" cy="6126935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r>
              <a:rPr lang="en-US" sz="2800" b="1" dirty="0" err="1"/>
              <a:t>diskpart</a:t>
            </a:r>
            <a:r>
              <a:rPr lang="ru-RU" sz="2800" b="1" dirty="0"/>
              <a:t> /</a:t>
            </a:r>
            <a:r>
              <a:rPr lang="en-US" sz="2800" b="1" dirty="0"/>
              <a:t>s</a:t>
            </a:r>
            <a:r>
              <a:rPr lang="ru-RU" sz="2800" b="1" dirty="0"/>
              <a:t> &lt;</a:t>
            </a:r>
            <a:r>
              <a:rPr lang="ru-RU" sz="2800" b="1" dirty="0" err="1"/>
              <a:t>имя_сценария</a:t>
            </a:r>
            <a:r>
              <a:rPr lang="ru-RU" sz="2800" b="1" dirty="0"/>
              <a:t>&gt;</a:t>
            </a:r>
            <a:endParaRPr lang="ru-RU" sz="2800" dirty="0"/>
          </a:p>
          <a:p>
            <a:r>
              <a:rPr lang="ru-RU" sz="2800" dirty="0" smtClean="0"/>
              <a:t>пример </a:t>
            </a:r>
            <a:r>
              <a:rPr lang="ru-RU" sz="2800" dirty="0"/>
              <a:t>сценария </a:t>
            </a:r>
            <a:r>
              <a:rPr lang="ru-RU" sz="2800" dirty="0" err="1"/>
              <a:t>diskpart</a:t>
            </a:r>
            <a:r>
              <a:rPr lang="ru-RU" sz="2800" dirty="0"/>
              <a:t>:</a:t>
            </a:r>
          </a:p>
          <a:p>
            <a:r>
              <a:rPr lang="en-US" sz="2800" b="1" dirty="0"/>
              <a:t>select disk 0</a:t>
            </a:r>
            <a:endParaRPr lang="ru-RU" sz="2800" dirty="0"/>
          </a:p>
          <a:p>
            <a:r>
              <a:rPr lang="en-US" sz="2800" b="1" dirty="0"/>
              <a:t>clean</a:t>
            </a:r>
            <a:endParaRPr lang="ru-RU" sz="2800" dirty="0"/>
          </a:p>
          <a:p>
            <a:r>
              <a:rPr lang="en-US" sz="2800" b="1" dirty="0"/>
              <a:t>create partition primary</a:t>
            </a:r>
            <a:endParaRPr lang="ru-RU" sz="2800" dirty="0"/>
          </a:p>
          <a:p>
            <a:r>
              <a:rPr lang="en-US" sz="2800" b="1" dirty="0"/>
              <a:t>select partition 1</a:t>
            </a:r>
            <a:endParaRPr lang="ru-RU" sz="2800" dirty="0"/>
          </a:p>
          <a:p>
            <a:r>
              <a:rPr lang="en-US" sz="2800" b="1" dirty="0"/>
              <a:t>assign letter=c:</a:t>
            </a:r>
            <a:endParaRPr lang="ru-RU" sz="2800" dirty="0"/>
          </a:p>
          <a:p>
            <a:r>
              <a:rPr lang="en-US" sz="2800" b="1" dirty="0"/>
              <a:t>active</a:t>
            </a:r>
            <a:endParaRPr lang="ru-RU" sz="2800" dirty="0"/>
          </a:p>
          <a:p>
            <a:r>
              <a:rPr lang="en-US" sz="2800" b="1" dirty="0"/>
              <a:t>format</a:t>
            </a:r>
            <a:endParaRPr lang="ru-RU" sz="2800" dirty="0"/>
          </a:p>
          <a:p>
            <a:r>
              <a:rPr lang="en-US" sz="2800" b="1" dirty="0" smtClean="0"/>
              <a:t>exit</a:t>
            </a:r>
            <a:endParaRPr lang="ru-RU" sz="2800" b="1" dirty="0" smtClean="0"/>
          </a:p>
          <a:p>
            <a:r>
              <a:rPr lang="ru-RU" sz="2800" dirty="0"/>
              <a:t>Можно указать размер создаваемого </a:t>
            </a:r>
            <a:r>
              <a:rPr lang="ru-RU" sz="2800" dirty="0" smtClean="0"/>
              <a:t>раздела в МБ, например :</a:t>
            </a:r>
            <a:endParaRPr lang="ru-RU" sz="2800" dirty="0"/>
          </a:p>
          <a:p>
            <a:r>
              <a:rPr lang="en-US" sz="2800" b="1" dirty="0"/>
              <a:t>create partition primary </a:t>
            </a:r>
            <a:r>
              <a:rPr lang="en-US" sz="2800" b="1" dirty="0" smtClean="0"/>
              <a:t>size=5000</a:t>
            </a:r>
            <a:endParaRPr lang="ru-RU" sz="2800" b="1" dirty="0" smtClean="0"/>
          </a:p>
          <a:p>
            <a:r>
              <a:rPr lang="ru-RU" sz="2800" dirty="0" smtClean="0"/>
              <a:t>(размер раздела 5 ГБ)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6401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81508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/>
              <a:t>Команда </a:t>
            </a:r>
            <a:r>
              <a:rPr lang="ru-RU" sz="2400" b="1" dirty="0">
                <a:solidFill>
                  <a:srgbClr val="C00000"/>
                </a:solidFill>
              </a:rPr>
              <a:t>SHUTDOWN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/>
              <a:t>используется для завершения сеанса пользователя, перезагрузки компьютера, перевода его в спящий режим или выключения питания.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9616" y="1388969"/>
            <a:ext cx="8784976" cy="52629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/>
              <a:t>При наличии соответствующих разрешений, команда может выполняться для удаленной системы.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/</a:t>
            </a:r>
            <a:r>
              <a:rPr lang="ru-RU" sz="2400" b="1" dirty="0">
                <a:solidFill>
                  <a:srgbClr val="C00000"/>
                </a:solidFill>
              </a:rPr>
              <a:t>i </a:t>
            </a:r>
            <a:r>
              <a:rPr lang="ru-RU" sz="2400" b="1" dirty="0"/>
              <a:t>- Отображение графического интерфейса пользователя. Этот параметр должен быть первым.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/</a:t>
            </a:r>
            <a:r>
              <a:rPr lang="ru-RU" sz="2400" b="1" dirty="0">
                <a:solidFill>
                  <a:srgbClr val="C00000"/>
                </a:solidFill>
              </a:rPr>
              <a:t>s </a:t>
            </a:r>
            <a:r>
              <a:rPr lang="ru-RU" sz="2400" b="1" dirty="0"/>
              <a:t>- Завершение работы компьютера.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/r</a:t>
            </a:r>
            <a:r>
              <a:rPr lang="ru-RU" sz="2400" b="1" dirty="0"/>
              <a:t> - Завершение работы и перезагрузка компьютера.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/g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/>
              <a:t>- Завершение работы и перезагрузка компьютера. После перезапуска системы, запуск всех зарегистрированных приложений.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/a</a:t>
            </a:r>
            <a:r>
              <a:rPr lang="ru-RU" sz="2400" dirty="0"/>
              <a:t> - Отмена завершения работы системы. Этот параметр можно использовать </a:t>
            </a:r>
            <a:r>
              <a:rPr lang="ru-RU" sz="2400" b="1" dirty="0"/>
              <a:t>только в период ожидания</a:t>
            </a:r>
            <a:r>
              <a:rPr lang="ru-RU" sz="2400" dirty="0"/>
              <a:t>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/</a:t>
            </a:r>
            <a:r>
              <a:rPr lang="ru-RU" sz="2400" b="1" dirty="0">
                <a:solidFill>
                  <a:srgbClr val="C00000"/>
                </a:solidFill>
              </a:rPr>
              <a:t>h</a:t>
            </a:r>
            <a:r>
              <a:rPr lang="ru-RU" sz="2400" b="1" dirty="0"/>
              <a:t> - Переключение локального компьютера в режим гибернации. </a:t>
            </a:r>
            <a:endParaRPr lang="ru-RU" sz="2400" b="1" dirty="0" smtClean="0"/>
          </a:p>
          <a:p>
            <a:r>
              <a:rPr lang="ru-RU" sz="2400" b="1" dirty="0" smtClean="0"/>
              <a:t>/</a:t>
            </a:r>
            <a:r>
              <a:rPr lang="ru-RU" sz="2400" b="1" dirty="0"/>
              <a:t>m \\компьютер</a:t>
            </a:r>
            <a:r>
              <a:rPr lang="ru-RU" sz="2400" dirty="0"/>
              <a:t> - Имя или IP-адрес конечного компьютера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2646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79512" y="188640"/>
            <a:ext cx="8750328" cy="18180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Управление дисками: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diskmgmt.msc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— щелкнуть правой кнопкой мыши на значке «Компьютер»</a:t>
            </a:r>
          </a:p>
          <a:p>
            <a:r>
              <a:rPr lang="ru-RU" sz="2800" dirty="0"/>
              <a:t>— </a:t>
            </a:r>
            <a:r>
              <a:rPr lang="ru-RU" sz="2800" dirty="0" smtClean="0"/>
              <a:t>в меню «Пуск» (</a:t>
            </a:r>
            <a:r>
              <a:rPr lang="ru-RU" sz="2800" dirty="0"/>
              <a:t>щелкнуть правой кнопкой </a:t>
            </a:r>
            <a:r>
              <a:rPr lang="ru-RU" sz="2800" dirty="0" smtClean="0"/>
              <a:t>мыши)</a:t>
            </a:r>
            <a:endParaRPr lang="ru-RU" sz="2600" b="1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37"/>
          <a:stretch/>
        </p:blipFill>
        <p:spPr>
          <a:xfrm>
            <a:off x="841852" y="2564904"/>
            <a:ext cx="7170368" cy="368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0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79512" y="188640"/>
            <a:ext cx="8750328" cy="13871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Управление устройствами: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devmgmt.msc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— панель управления – «Оборудование и звук» – «Диспетчер устройств»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51" y="1916832"/>
            <a:ext cx="743585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52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296" y="746784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C00000"/>
                </a:solidFill>
              </a:rPr>
              <a:t>appwiz.cpl</a:t>
            </a:r>
            <a:r>
              <a:rPr lang="ru-RU" sz="2400" b="1" dirty="0">
                <a:solidFill>
                  <a:srgbClr val="C00000"/>
                </a:solidFill>
              </a:rPr>
              <a:t> - Установка и удаление программ</a:t>
            </a:r>
          </a:p>
          <a:p>
            <a:r>
              <a:rPr lang="ru-RU" sz="2400" b="1" dirty="0" err="1"/>
              <a:t>certmgr.msc</a:t>
            </a:r>
            <a:r>
              <a:rPr lang="ru-RU" sz="2400" b="1" dirty="0"/>
              <a:t> </a:t>
            </a:r>
            <a:r>
              <a:rPr lang="ru-RU" sz="2400" dirty="0"/>
              <a:t>- Сертификаты</a:t>
            </a:r>
          </a:p>
          <a:p>
            <a:r>
              <a:rPr lang="ru-RU" sz="2400" b="1" dirty="0" err="1"/>
              <a:t>ciаdv.msc</a:t>
            </a:r>
            <a:r>
              <a:rPr lang="ru-RU" sz="2400" dirty="0"/>
              <a:t> - Служба индексирования</a:t>
            </a:r>
          </a:p>
          <a:p>
            <a:r>
              <a:rPr lang="ru-RU" sz="2400" b="1" dirty="0" err="1"/>
              <a:t>cliconfg</a:t>
            </a:r>
            <a:r>
              <a:rPr lang="ru-RU" sz="2400" b="1" dirty="0"/>
              <a:t> </a:t>
            </a:r>
            <a:r>
              <a:rPr lang="ru-RU" sz="2400" dirty="0"/>
              <a:t>- Программа сетевого клиента SQL</a:t>
            </a:r>
          </a:p>
          <a:p>
            <a:r>
              <a:rPr lang="ru-RU" sz="2400" b="1" dirty="0" err="1"/>
              <a:t>clipbrd</a:t>
            </a:r>
            <a:r>
              <a:rPr lang="ru-RU" sz="2400" b="1" dirty="0"/>
              <a:t> </a:t>
            </a:r>
            <a:r>
              <a:rPr lang="ru-RU" sz="2400" dirty="0"/>
              <a:t>- Буфер обмена</a:t>
            </a:r>
          </a:p>
          <a:p>
            <a:r>
              <a:rPr lang="ru-RU" sz="2400" b="1" dirty="0" err="1"/>
              <a:t>compmgmt.msc</a:t>
            </a:r>
            <a:r>
              <a:rPr lang="ru-RU" sz="2400" dirty="0"/>
              <a:t> - Управление компьютером</a:t>
            </a:r>
          </a:p>
          <a:p>
            <a:r>
              <a:rPr lang="ru-RU" sz="2400" b="1" dirty="0" err="1"/>
              <a:t>dcomcnfg</a:t>
            </a:r>
            <a:r>
              <a:rPr lang="ru-RU" sz="2400" b="1" dirty="0"/>
              <a:t> </a:t>
            </a:r>
            <a:r>
              <a:rPr lang="ru-RU" sz="2400" dirty="0"/>
              <a:t>- Консоль управления DCOM компонентами</a:t>
            </a:r>
          </a:p>
          <a:p>
            <a:r>
              <a:rPr lang="ru-RU" sz="2400" b="1" dirty="0" err="1">
                <a:solidFill>
                  <a:srgbClr val="C00000"/>
                </a:solidFill>
              </a:rPr>
              <a:t>desk.cpl</a:t>
            </a:r>
            <a:r>
              <a:rPr lang="ru-RU" sz="2400" b="1" dirty="0">
                <a:solidFill>
                  <a:srgbClr val="C00000"/>
                </a:solidFill>
              </a:rPr>
              <a:t> - Свойства экрана</a:t>
            </a:r>
          </a:p>
          <a:p>
            <a:r>
              <a:rPr lang="ru-RU" sz="2400" b="1" dirty="0" err="1">
                <a:solidFill>
                  <a:srgbClr val="C00000"/>
                </a:solidFill>
              </a:rPr>
              <a:t>devmgmt.msc</a:t>
            </a:r>
            <a:r>
              <a:rPr lang="ru-RU" sz="2400" b="1" dirty="0">
                <a:solidFill>
                  <a:srgbClr val="C00000"/>
                </a:solidFill>
              </a:rPr>
              <a:t> — Диспетчер устройств</a:t>
            </a:r>
          </a:p>
          <a:p>
            <a:r>
              <a:rPr lang="ru-RU" sz="2400" b="1" dirty="0" err="1"/>
              <a:t>dfrg.msc</a:t>
            </a:r>
            <a:r>
              <a:rPr lang="ru-RU" sz="2400" dirty="0"/>
              <a:t> - Дефрагментация дисков</a:t>
            </a:r>
          </a:p>
          <a:p>
            <a:r>
              <a:rPr lang="ru-RU" sz="2400" b="1" dirty="0" err="1">
                <a:solidFill>
                  <a:srgbClr val="C00000"/>
                </a:solidFill>
              </a:rPr>
              <a:t>diskmgmt.msc</a:t>
            </a:r>
            <a:r>
              <a:rPr lang="ru-RU" sz="2400" b="1" dirty="0">
                <a:solidFill>
                  <a:srgbClr val="C00000"/>
                </a:solidFill>
              </a:rPr>
              <a:t> - Управление дисками</a:t>
            </a:r>
          </a:p>
          <a:p>
            <a:r>
              <a:rPr lang="ru-RU" sz="2400" b="1" dirty="0" err="1"/>
              <a:t>dxdiag</a:t>
            </a:r>
            <a:r>
              <a:rPr lang="ru-RU" sz="2400" dirty="0"/>
              <a:t> - Служба диагностики </a:t>
            </a:r>
            <a:r>
              <a:rPr lang="ru-RU" sz="2400" dirty="0" err="1"/>
              <a:t>DirectX</a:t>
            </a:r>
            <a:endParaRPr lang="ru-RU" sz="2400" dirty="0"/>
          </a:p>
          <a:p>
            <a:r>
              <a:rPr lang="ru-RU" sz="2400" b="1" dirty="0" err="1"/>
              <a:t>eventvwr.msc</a:t>
            </a:r>
            <a:r>
              <a:rPr lang="ru-RU" sz="2400" dirty="0"/>
              <a:t> - Просмотр событий</a:t>
            </a:r>
          </a:p>
          <a:p>
            <a:r>
              <a:rPr lang="ru-RU" sz="2400" b="1" dirty="0" err="1">
                <a:solidFill>
                  <a:srgbClr val="C00000"/>
                </a:solidFill>
              </a:rPr>
              <a:t>firewall.cpl</a:t>
            </a:r>
            <a:r>
              <a:rPr lang="ru-RU" sz="2400" b="1" dirty="0">
                <a:solidFill>
                  <a:srgbClr val="C00000"/>
                </a:solidFill>
              </a:rPr>
              <a:t> - настройки </a:t>
            </a:r>
            <a:r>
              <a:rPr lang="ru-RU" sz="2400" b="1" dirty="0" err="1" smtClean="0">
                <a:solidFill>
                  <a:srgbClr val="C00000"/>
                </a:solidFill>
              </a:rPr>
              <a:t>файервола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Windows</a:t>
            </a:r>
          </a:p>
        </p:txBody>
      </p:sp>
    </p:spTree>
    <p:extLst>
      <p:ext uri="{BB962C8B-B14F-4D97-AF65-F5344CB8AC3E}">
        <p14:creationId xmlns:p14="http://schemas.microsoft.com/office/powerpoint/2010/main" val="285145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936" y="260648"/>
            <a:ext cx="8640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fsmgmt.msc</a:t>
            </a:r>
            <a:r>
              <a:rPr lang="en-US" sz="2400" b="1" dirty="0"/>
              <a:t> -</a:t>
            </a:r>
            <a:r>
              <a:rPr lang="en-US" sz="2400" dirty="0"/>
              <a:t> </a:t>
            </a:r>
            <a:r>
              <a:rPr lang="ru-RU" sz="2400" dirty="0"/>
              <a:t>Общие папки</a:t>
            </a:r>
            <a:br>
              <a:rPr lang="ru-RU" sz="2400" dirty="0"/>
            </a:br>
            <a:r>
              <a:rPr lang="en-US" sz="2400" b="1" dirty="0" err="1"/>
              <a:t>fsquirt</a:t>
            </a:r>
            <a:r>
              <a:rPr lang="en-US" sz="2400" b="1" dirty="0"/>
              <a:t> </a:t>
            </a:r>
            <a:r>
              <a:rPr lang="en-US" sz="2400" dirty="0"/>
              <a:t>- </a:t>
            </a:r>
            <a:r>
              <a:rPr lang="ru-RU" sz="2400" dirty="0"/>
              <a:t>Мастер передачи файлов </a:t>
            </a:r>
            <a:r>
              <a:rPr lang="en-US" sz="2400" dirty="0"/>
              <a:t>Bluetooth</a:t>
            </a:r>
            <a:br>
              <a:rPr lang="en-US" sz="2400" dirty="0"/>
            </a:br>
            <a:r>
              <a:rPr lang="en-US" sz="2400" b="1" dirty="0" err="1"/>
              <a:t>chkdsk</a:t>
            </a:r>
            <a:r>
              <a:rPr lang="en-US" sz="2400" b="1" dirty="0"/>
              <a:t> </a:t>
            </a:r>
            <a:r>
              <a:rPr lang="en-US" sz="2400" dirty="0"/>
              <a:t>- </a:t>
            </a:r>
            <a:r>
              <a:rPr lang="ru-RU" sz="2400" dirty="0"/>
              <a:t>Проверка дисков (обычно запускается с параметрами </a:t>
            </a:r>
            <a:r>
              <a:rPr lang="ru-RU" sz="2400" i="1" dirty="0" err="1"/>
              <a:t>буква_диска</a:t>
            </a:r>
            <a:r>
              <a:rPr lang="ru-RU" sz="2400" i="1" dirty="0"/>
              <a:t>: /</a:t>
            </a:r>
            <a:r>
              <a:rPr lang="en-US" sz="2400" i="1" dirty="0"/>
              <a:t>f /x /r</a:t>
            </a:r>
            <a:r>
              <a:rPr lang="en-US" sz="2400" dirty="0"/>
              <a:t>)</a:t>
            </a:r>
            <a:br>
              <a:rPr lang="en-US" sz="2400" dirty="0"/>
            </a:br>
            <a:r>
              <a:rPr lang="en-US" sz="2400" b="1" dirty="0" smtClean="0"/>
              <a:t>control </a:t>
            </a:r>
            <a:r>
              <a:rPr lang="en-US" sz="2400" b="1" dirty="0"/>
              <a:t>userpasswords2 - </a:t>
            </a:r>
            <a:r>
              <a:rPr lang="ru-RU" sz="2400" dirty="0"/>
              <a:t>Управление учётными записями</a:t>
            </a:r>
            <a:br>
              <a:rPr lang="ru-RU" sz="2400" dirty="0"/>
            </a:br>
            <a:r>
              <a:rPr lang="en-US" sz="2400" b="1" dirty="0" err="1"/>
              <a:t>compmgmt.msc</a:t>
            </a:r>
            <a:r>
              <a:rPr lang="en-US" sz="2400" dirty="0"/>
              <a:t> - </a:t>
            </a:r>
            <a:r>
              <a:rPr lang="ru-RU" sz="2400" dirty="0"/>
              <a:t>Управление компьютером (</a:t>
            </a:r>
            <a:r>
              <a:rPr lang="en-US" sz="2400" i="1" dirty="0" err="1"/>
              <a:t>compmgmt.msc</a:t>
            </a:r>
            <a:r>
              <a:rPr lang="en-US" sz="2400" i="1" dirty="0"/>
              <a:t> /computer=pc</a:t>
            </a:r>
            <a:r>
              <a:rPr lang="en-US" sz="2400" dirty="0"/>
              <a:t> - </a:t>
            </a:r>
            <a:r>
              <a:rPr lang="ru-RU" sz="2400" dirty="0"/>
              <a:t>удаленное управление компьютером </a:t>
            </a:r>
            <a:r>
              <a:rPr lang="en-US" sz="2400" dirty="0"/>
              <a:t>pc)</a:t>
            </a:r>
            <a:br>
              <a:rPr lang="en-US" sz="2400" dirty="0"/>
            </a:br>
            <a:r>
              <a:rPr lang="en-US" sz="2400" b="1" dirty="0" err="1"/>
              <a:t>lusrmgr.msc</a:t>
            </a:r>
            <a:r>
              <a:rPr lang="en-US" sz="2400" dirty="0"/>
              <a:t> - </a:t>
            </a:r>
            <a:r>
              <a:rPr lang="ru-RU" sz="2400" dirty="0"/>
              <a:t>Локальные пользователи и группы</a:t>
            </a:r>
            <a:br>
              <a:rPr lang="ru-RU" sz="2400" dirty="0"/>
            </a:br>
            <a:r>
              <a:rPr lang="en-US" sz="2400" b="1" dirty="0"/>
              <a:t>mmc</a:t>
            </a:r>
            <a:r>
              <a:rPr lang="en-US" sz="2400" dirty="0"/>
              <a:t>— </a:t>
            </a:r>
            <a:r>
              <a:rPr lang="ru-RU" sz="2400" dirty="0"/>
              <a:t>создание своей оснастки</a:t>
            </a:r>
            <a:br>
              <a:rPr lang="ru-RU" sz="2400" dirty="0"/>
            </a:br>
            <a:r>
              <a:rPr lang="en-US" sz="2400" b="1" dirty="0"/>
              <a:t>mrt.exe</a:t>
            </a:r>
            <a:r>
              <a:rPr lang="en-US" sz="2400" dirty="0"/>
              <a:t> - </a:t>
            </a:r>
            <a:r>
              <a:rPr lang="ru-RU" sz="2400" dirty="0"/>
              <a:t>Удаление вредоносных программ</a:t>
            </a:r>
            <a:br>
              <a:rPr lang="ru-RU" sz="2400" dirty="0"/>
            </a:br>
            <a:r>
              <a:rPr lang="en-US" sz="2400" b="1" dirty="0" err="1"/>
              <a:t>msconfig</a:t>
            </a:r>
            <a:r>
              <a:rPr lang="en-US" sz="2400" b="1" dirty="0"/>
              <a:t> </a:t>
            </a:r>
            <a:r>
              <a:rPr lang="en-US" sz="2400" dirty="0"/>
              <a:t>- </a:t>
            </a:r>
            <a:r>
              <a:rPr lang="ru-RU" sz="2400" dirty="0"/>
              <a:t>Настройка системы (автозапуск, службы и др...)</a:t>
            </a:r>
            <a:br>
              <a:rPr lang="ru-RU" sz="2400" dirty="0"/>
            </a:br>
            <a:r>
              <a:rPr lang="en-US" sz="2400" b="1" dirty="0" err="1"/>
              <a:t>mstsc</a:t>
            </a:r>
            <a:r>
              <a:rPr lang="en-US" sz="2400" b="1" dirty="0"/>
              <a:t> </a:t>
            </a:r>
            <a:r>
              <a:rPr lang="en-US" sz="2400" dirty="0"/>
              <a:t>- </a:t>
            </a:r>
            <a:r>
              <a:rPr lang="ru-RU" sz="2400" dirty="0"/>
              <a:t>Подключение к удаленному рабочему столу</a:t>
            </a:r>
            <a:br>
              <a:rPr lang="ru-RU" sz="2400" dirty="0"/>
            </a:br>
            <a:r>
              <a:rPr lang="en-US" sz="2400" b="1" dirty="0" err="1"/>
              <a:t>ncpa.cpl</a:t>
            </a:r>
            <a:r>
              <a:rPr lang="en-US" sz="2400" dirty="0"/>
              <a:t> - </a:t>
            </a:r>
            <a:r>
              <a:rPr lang="ru-RU" sz="2400" dirty="0"/>
              <a:t>Сетевые подключения</a:t>
            </a:r>
            <a:br>
              <a:rPr lang="ru-RU" sz="2400" dirty="0"/>
            </a:br>
            <a:r>
              <a:rPr lang="en-US" sz="2400" b="1" dirty="0" err="1"/>
              <a:t>ntmsmgr.msc</a:t>
            </a:r>
            <a:r>
              <a:rPr lang="en-US" sz="2400" dirty="0"/>
              <a:t> - </a:t>
            </a:r>
            <a:r>
              <a:rPr lang="ru-RU" sz="2400" dirty="0"/>
              <a:t>Съёмные ЗУ</a:t>
            </a:r>
          </a:p>
        </p:txBody>
      </p:sp>
    </p:spTree>
    <p:extLst>
      <p:ext uri="{BB962C8B-B14F-4D97-AF65-F5344CB8AC3E}">
        <p14:creationId xmlns:p14="http://schemas.microsoft.com/office/powerpoint/2010/main" val="126964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95" y="2276872"/>
            <a:ext cx="8662962" cy="43924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79512" y="188640"/>
            <a:ext cx="8750328" cy="18180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Средство удаления вредоносных программ: </a:t>
            </a:r>
            <a:r>
              <a:rPr lang="en-US" sz="2800" b="1" i="1" dirty="0" smtClean="0">
                <a:solidFill>
                  <a:srgbClr val="C00000"/>
                </a:solidFill>
              </a:rPr>
              <a:t>mrt.exe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— проверка на наличие </a:t>
            </a:r>
            <a:r>
              <a:rPr lang="ru-RU" sz="2800" b="1" i="1" dirty="0" smtClean="0">
                <a:solidFill>
                  <a:srgbClr val="C00000"/>
                </a:solidFill>
              </a:rPr>
              <a:t>наиболее распространенных</a:t>
            </a:r>
            <a:r>
              <a:rPr lang="ru-RU" sz="2800" dirty="0" smtClean="0"/>
              <a:t> вредоносных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2776532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79512" y="188640"/>
            <a:ext cx="8750328" cy="9562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Консоль конфигурации: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msconfig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— </a:t>
            </a:r>
            <a:r>
              <a:rPr lang="ru-RU" sz="2800" dirty="0"/>
              <a:t>Настройка системы (автозапуск, службы и др...)</a:t>
            </a:r>
            <a:endParaRPr lang="ru-RU" sz="2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92" y="1412776"/>
            <a:ext cx="5410200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640" y="1412776"/>
            <a:ext cx="5410200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920" y="4581128"/>
            <a:ext cx="54102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72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512144"/>
            <a:ext cx="8784978" cy="580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02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3785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Программа </a:t>
            </a:r>
            <a:r>
              <a:rPr lang="ru-RU" sz="2400" b="1" dirty="0" err="1" smtClean="0">
                <a:solidFill>
                  <a:srgbClr val="C00000"/>
                </a:solidFill>
              </a:rPr>
              <a:t>taskkill</a:t>
            </a:r>
            <a:r>
              <a:rPr lang="ru-RU" sz="2400" b="1" dirty="0" smtClean="0">
                <a:solidFill>
                  <a:srgbClr val="C00000"/>
                </a:solidFill>
              </a:rPr>
              <a:t> используется </a:t>
            </a:r>
            <a:r>
              <a:rPr lang="ru-RU" sz="2400" b="1" dirty="0">
                <a:solidFill>
                  <a:srgbClr val="C00000"/>
                </a:solidFill>
              </a:rPr>
              <a:t>для завершения работы одного или нескольких процессов</a:t>
            </a:r>
            <a:r>
              <a:rPr lang="ru-RU" sz="2400" dirty="0"/>
              <a:t>. Задать процесс можно по имени образа (имени исполнимого файла - ключ /IM) или по идентификатору процесса (ключ /</a:t>
            </a:r>
            <a:r>
              <a:rPr lang="ru-RU" sz="2400" dirty="0" err="1"/>
              <a:t>pid</a:t>
            </a:r>
            <a:r>
              <a:rPr lang="ru-RU" sz="2400" dirty="0"/>
              <a:t>). Например:</a:t>
            </a:r>
          </a:p>
          <a:p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taskkill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/IM notepad.exe</a:t>
            </a:r>
            <a:endParaRPr lang="ru-RU" sz="2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dirty="0"/>
              <a:t>Вообще возможностей у этой команды очень много, например, можно завершить все процессы, которые используют определенную DLL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Узнать PID процесса можно с помощью команды </a:t>
            </a:r>
            <a:r>
              <a:rPr lang="en-US" sz="2400" b="1" dirty="0" err="1"/>
              <a:t>tasklist</a:t>
            </a:r>
            <a:r>
              <a:rPr lang="ru-RU" sz="2400" dirty="0"/>
              <a:t>.</a:t>
            </a:r>
          </a:p>
          <a:p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3312" y="4365104"/>
            <a:ext cx="8712216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</a:rPr>
              <a:t>mem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/>
              <a:t>- вывод </a:t>
            </a:r>
            <a:r>
              <a:rPr lang="ru-RU" sz="2400" dirty="0"/>
              <a:t>информации об использовании </a:t>
            </a:r>
            <a:r>
              <a:rPr lang="ru-RU" sz="2400" dirty="0" smtClean="0"/>
              <a:t>памяти </a:t>
            </a:r>
            <a:r>
              <a:rPr lang="ru-RU" sz="2400" b="1" dirty="0" err="1">
                <a:solidFill>
                  <a:srgbClr val="C00000"/>
                </a:solidFill>
              </a:rPr>
              <a:t>systeminfo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smtClean="0"/>
              <a:t>- полная </a:t>
            </a:r>
            <a:r>
              <a:rPr lang="ru-RU" sz="2400" dirty="0"/>
              <a:t>информация о </a:t>
            </a:r>
            <a:r>
              <a:rPr lang="ru-RU" sz="2400" dirty="0" smtClean="0"/>
              <a:t>системе</a:t>
            </a:r>
          </a:p>
          <a:p>
            <a:r>
              <a:rPr lang="ru-RU" sz="2400" b="1" dirty="0" err="1" smtClean="0">
                <a:solidFill>
                  <a:srgbClr val="C00000"/>
                </a:solidFill>
              </a:rPr>
              <a:t>tracerpt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/>
              <a:t>- отслеживает </a:t>
            </a:r>
            <a:r>
              <a:rPr lang="ru-RU" sz="2400" dirty="0"/>
              <a:t>журнал событий и выводит отчет в формате </a:t>
            </a:r>
            <a:r>
              <a:rPr lang="ru-RU" sz="2400" dirty="0" smtClean="0"/>
              <a:t>CSV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7239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389256"/>
              </p:ext>
            </p:extLst>
          </p:nvPr>
        </p:nvGraphicFramePr>
        <p:xfrm>
          <a:off x="278208" y="116632"/>
          <a:ext cx="8712976" cy="1158240"/>
        </p:xfrm>
        <a:graphic>
          <a:graphicData uri="http://schemas.openxmlformats.org/drawingml/2006/table">
            <a:tbl>
              <a:tblPr firstRow="1" bandRow="1"/>
              <a:tblGrid>
                <a:gridCol w="1089122"/>
                <a:gridCol w="1089122"/>
                <a:gridCol w="1089122"/>
                <a:gridCol w="1089122"/>
                <a:gridCol w="1089122"/>
                <a:gridCol w="1089122"/>
                <a:gridCol w="1089122"/>
                <a:gridCol w="10891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0</a:t>
                      </a:r>
                      <a:endParaRPr lang="ru-RU" sz="32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</a:t>
                      </a:r>
                      <a:endParaRPr lang="ru-RU" sz="32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2</a:t>
                      </a:r>
                      <a:endParaRPr lang="ru-RU" sz="32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3</a:t>
                      </a:r>
                      <a:endParaRPr lang="ru-RU" sz="32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4</a:t>
                      </a:r>
                      <a:endParaRPr lang="ru-RU" sz="32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5</a:t>
                      </a:r>
                      <a:endParaRPr lang="ru-RU" sz="32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6</a:t>
                      </a:r>
                      <a:endParaRPr lang="ru-RU" sz="32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7</a:t>
                      </a:r>
                      <a:endParaRPr lang="ru-RU" sz="3200" b="1" dirty="0"/>
                    </a:p>
                  </a:txBody>
                  <a:tcPr marL="45720" marR="4572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0000</a:t>
                      </a:r>
                      <a:endParaRPr lang="ru-RU" sz="32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0001</a:t>
                      </a:r>
                      <a:endParaRPr lang="ru-RU" sz="32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0010</a:t>
                      </a:r>
                      <a:endParaRPr lang="ru-RU" sz="32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0011</a:t>
                      </a:r>
                      <a:endParaRPr lang="ru-RU" sz="32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0100</a:t>
                      </a:r>
                      <a:endParaRPr lang="ru-RU" sz="32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0101</a:t>
                      </a:r>
                      <a:endParaRPr lang="ru-RU" sz="32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0110</a:t>
                      </a:r>
                      <a:endParaRPr lang="ru-RU" sz="32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0111</a:t>
                      </a:r>
                      <a:endParaRPr lang="ru-RU" sz="3200" b="1" dirty="0"/>
                    </a:p>
                  </a:txBody>
                  <a:tcPr marL="45720" marR="4572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718053"/>
              </p:ext>
            </p:extLst>
          </p:nvPr>
        </p:nvGraphicFramePr>
        <p:xfrm>
          <a:off x="278208" y="1412776"/>
          <a:ext cx="8712976" cy="1158240"/>
        </p:xfrm>
        <a:graphic>
          <a:graphicData uri="http://schemas.openxmlformats.org/drawingml/2006/table">
            <a:tbl>
              <a:tblPr firstRow="1" bandRow="1"/>
              <a:tblGrid>
                <a:gridCol w="1089122"/>
                <a:gridCol w="1089122"/>
                <a:gridCol w="1089122"/>
                <a:gridCol w="1089122"/>
                <a:gridCol w="1089122"/>
                <a:gridCol w="1089122"/>
                <a:gridCol w="1089122"/>
                <a:gridCol w="1089122"/>
              </a:tblGrid>
              <a:tr h="44615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8</a:t>
                      </a:r>
                      <a:endParaRPr lang="ru-RU" sz="32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9</a:t>
                      </a:r>
                      <a:endParaRPr lang="ru-RU" sz="32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10</a:t>
                      </a:r>
                      <a:endParaRPr lang="ru-RU" sz="32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11</a:t>
                      </a:r>
                      <a:endParaRPr lang="ru-RU" sz="32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12</a:t>
                      </a:r>
                      <a:endParaRPr lang="ru-RU" sz="32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13</a:t>
                      </a:r>
                      <a:endParaRPr lang="ru-RU" sz="32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14</a:t>
                      </a:r>
                      <a:endParaRPr lang="ru-RU" sz="32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15</a:t>
                      </a:r>
                      <a:endParaRPr lang="ru-RU" sz="3200" b="1" dirty="0"/>
                    </a:p>
                  </a:txBody>
                  <a:tcPr marL="45720" marR="4572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1000</a:t>
                      </a:r>
                      <a:endParaRPr lang="ru-RU" sz="32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1001</a:t>
                      </a:r>
                      <a:endParaRPr lang="ru-RU" sz="32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1010</a:t>
                      </a:r>
                      <a:endParaRPr lang="ru-RU" sz="32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1011</a:t>
                      </a:r>
                      <a:endParaRPr lang="ru-RU" sz="32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1100</a:t>
                      </a:r>
                      <a:endParaRPr lang="ru-RU" sz="32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1101</a:t>
                      </a:r>
                      <a:endParaRPr lang="ru-RU" sz="32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1110</a:t>
                      </a:r>
                      <a:endParaRPr lang="ru-RU" sz="32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1111</a:t>
                      </a:r>
                      <a:endParaRPr lang="ru-RU" sz="3200" b="1" dirty="0"/>
                    </a:p>
                  </a:txBody>
                  <a:tcPr marL="45720" marR="4572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17496" y="2852936"/>
            <a:ext cx="3656375" cy="1569660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48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sz="4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ru-RU" sz="48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r-</a:t>
            </a:r>
            <a:r>
              <a:rPr lang="en-US" sz="4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ru-RU" sz="4800" b="1" dirty="0" smtClean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r—-</a:t>
            </a:r>
            <a:endParaRPr lang="en-US" sz="4800" b="1" dirty="0" smtClean="0">
              <a:solidFill>
                <a:srgbClr val="3399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4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r>
              <a:rPr lang="en-US" sz="4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ru-RU" sz="48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48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ru-RU" sz="4800" b="1" dirty="0" smtClean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endParaRPr lang="ru-RU" sz="4800" b="1" dirty="0">
              <a:solidFill>
                <a:srgbClr val="3399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2079" y="2830558"/>
            <a:ext cx="3656375" cy="1569660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48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ru-RU" sz="4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ru-RU" sz="48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r-</a:t>
            </a:r>
            <a:r>
              <a:rPr lang="en-US" sz="48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ru-RU" sz="4800" b="1" dirty="0" smtClean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r—-</a:t>
            </a:r>
            <a:endParaRPr lang="en-US" sz="4800" b="1" dirty="0" smtClean="0">
              <a:solidFill>
                <a:srgbClr val="3399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4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ru-RU" sz="4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48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4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4800" b="1" dirty="0" smtClean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ru-RU" sz="4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ru-RU" sz="4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5055" y="4725144"/>
            <a:ext cx="8761016" cy="1754326"/>
          </a:xfrm>
          <a:prstGeom prst="rect">
            <a:avLst/>
          </a:prstGeom>
          <a:solidFill>
            <a:srgbClr val="FFFFCC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hangingPunct="0"/>
            <a:r>
              <a:rPr lang="ru-RU" sz="2400" b="1" dirty="0" smtClean="0">
                <a:latin typeface="+mn-lt"/>
                <a:cs typeface="Courier New" panose="02070309020205020404" pitchFamily="49" charset="0"/>
              </a:rPr>
              <a:t>Примеры:  </a:t>
            </a:r>
            <a:endParaRPr lang="ru-RU" sz="2400" b="1" dirty="0">
              <a:latin typeface="+mn-lt"/>
              <a:cs typeface="Courier New" panose="02070309020205020404" pitchFamily="49" charset="0"/>
            </a:endParaRPr>
          </a:p>
          <a:p>
            <a:r>
              <a:rPr lang="ru-RU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chmod</a:t>
            </a: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file1.txt </a:t>
            </a:r>
            <a:r>
              <a:rPr lang="ru-RU" sz="2800" b="1" dirty="0" smtClean="0"/>
              <a:t>          </a:t>
            </a:r>
            <a:r>
              <a:rPr lang="en-US" sz="2800" b="1" dirty="0" smtClean="0"/>
              <a:t>     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----------</a:t>
            </a:r>
            <a:r>
              <a:rPr lang="en-US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endParaRPr lang="ru-RU" sz="2800" dirty="0" smtClean="0"/>
          </a:p>
          <a:p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chmod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a=r,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u+w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file1.txt</a:t>
            </a: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ru-RU" sz="28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ru-RU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-r--r-</a:t>
            </a:r>
            <a:r>
              <a:rPr lang="ru-RU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644</a:t>
            </a:r>
            <a:endParaRPr lang="ru-RU" sz="2800" b="1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chmod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o-r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file1.txt       </a:t>
            </a:r>
            <a:r>
              <a:rPr lang="ru-RU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ru-RU" sz="2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-r-</a:t>
            </a:r>
            <a:r>
              <a:rPr lang="ru-RU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ru-RU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640</a:t>
            </a:r>
            <a:endParaRPr lang="ru-RU" sz="28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82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532440" cy="540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79512" y="188640"/>
            <a:ext cx="8750328" cy="9562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Системный монитор: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perfmon.msc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— мониторинг производительности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97175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79512" y="188640"/>
            <a:ext cx="8750328" cy="9562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Редактор реестра: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regedit</a:t>
            </a:r>
            <a:endParaRPr lang="ru-RU" sz="2800" b="1" i="1" dirty="0" smtClean="0">
              <a:solidFill>
                <a:srgbClr val="C00000"/>
              </a:solidFill>
            </a:endParaRPr>
          </a:p>
          <a:p>
            <a:r>
              <a:rPr lang="ru-RU" sz="2800" dirty="0" smtClean="0"/>
              <a:t>- настройка многих компонентов системы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702985" cy="527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27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9" b="10682"/>
          <a:stretch/>
        </p:blipFill>
        <p:spPr bwMode="auto">
          <a:xfrm>
            <a:off x="134899" y="2365248"/>
            <a:ext cx="8839200" cy="435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48940" y="188640"/>
            <a:ext cx="8680900" cy="21873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r>
              <a:rPr lang="ru-RU" sz="2800" b="1" i="1" dirty="0" err="1">
                <a:solidFill>
                  <a:srgbClr val="C00000"/>
                </a:solidFill>
              </a:rPr>
              <a:t>SysInternals</a:t>
            </a:r>
            <a:r>
              <a:rPr lang="ru-RU" sz="2800" dirty="0"/>
              <a:t> — это полный набор программ для администрирования и мониторинга компьютеров под управлением ОС </a:t>
            </a:r>
            <a:r>
              <a:rPr lang="ru-RU" sz="2800" dirty="0" smtClean="0"/>
              <a:t>Windows</a:t>
            </a:r>
          </a:p>
          <a:p>
            <a:r>
              <a:rPr lang="en-US" sz="2600" b="1" dirty="0">
                <a:hlinkClick r:id="rId3"/>
              </a:rPr>
              <a:t>https://docs.microsoft.com/ru-ru/sysinternals</a:t>
            </a:r>
            <a:r>
              <a:rPr lang="en-US" sz="2600" b="1" dirty="0" smtClean="0">
                <a:hlinkClick r:id="rId3"/>
              </a:rPr>
              <a:t>/</a:t>
            </a:r>
            <a:endParaRPr lang="ru-RU" sz="2600" b="1" dirty="0" smtClean="0"/>
          </a:p>
          <a:p>
            <a:r>
              <a:rPr lang="en-US" sz="2600" b="1" dirty="0" smtClean="0"/>
              <a:t>downloads</a:t>
            </a:r>
            <a:r>
              <a:rPr lang="en-US" sz="2600" b="1" dirty="0"/>
              <a:t>/</a:t>
            </a:r>
            <a:endParaRPr lang="ru-RU" sz="2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716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/>
              <a:t>Программа </a:t>
            </a:r>
            <a:r>
              <a:rPr lang="ru-RU" sz="2400" b="1" dirty="0" err="1"/>
              <a:t>DiskView</a:t>
            </a:r>
            <a:r>
              <a:rPr lang="ru-RU" sz="2400" dirty="0"/>
              <a:t> позволяет получить в графическом виде карту использования дискового пространства</a:t>
            </a:r>
          </a:p>
        </p:txBody>
      </p:sp>
      <p:pic>
        <p:nvPicPr>
          <p:cNvPr id="1028" name="Picture 4" descr="https://ab57.ru/images/diskview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903" y="3838834"/>
            <a:ext cx="26384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07" y="1227228"/>
            <a:ext cx="6106287" cy="537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10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78868"/>
            <a:ext cx="6264696" cy="40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784976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/>
              <a:t>Process </a:t>
            </a:r>
            <a:r>
              <a:rPr lang="ru-RU" sz="2400" b="1" dirty="0" err="1"/>
              <a:t>Monitor</a:t>
            </a:r>
            <a:r>
              <a:rPr lang="ru-RU" sz="2400" dirty="0"/>
              <a:t> — бесплатная </a:t>
            </a:r>
            <a:r>
              <a:rPr lang="ru-RU" sz="2400" dirty="0" smtClean="0"/>
              <a:t>утилита, которая </a:t>
            </a:r>
            <a:r>
              <a:rPr lang="ru-RU" sz="2400" dirty="0"/>
              <a:t>объединила в себе сразу 2 утилиты, </a:t>
            </a:r>
            <a:r>
              <a:rPr lang="ru-RU" sz="2400" b="1" dirty="0">
                <a:solidFill>
                  <a:srgbClr val="C00000"/>
                </a:solidFill>
              </a:rPr>
              <a:t>FileMon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/>
              <a:t>(мониторинг файловой системы) и </a:t>
            </a:r>
            <a:r>
              <a:rPr lang="ru-RU" sz="2400" b="1" dirty="0">
                <a:solidFill>
                  <a:srgbClr val="C00000"/>
                </a:solidFill>
              </a:rPr>
              <a:t>RegMon</a:t>
            </a:r>
            <a:r>
              <a:rPr lang="ru-RU" sz="2400" dirty="0"/>
              <a:t> (мониторинг реестра</a:t>
            </a:r>
            <a:r>
              <a:rPr lang="ru-RU" sz="2400" dirty="0" smtClean="0"/>
              <a:t>). Предоставляет </a:t>
            </a:r>
            <a:r>
              <a:rPr lang="ru-RU" sz="2400" dirty="0"/>
              <a:t>пользователям </a:t>
            </a:r>
            <a:r>
              <a:rPr lang="ru-RU" sz="2400" dirty="0" smtClean="0"/>
              <a:t>инструмент </a:t>
            </a:r>
            <a:r>
              <a:rPr lang="ru-RU" sz="2400" dirty="0"/>
              <a:t>для мониторинга файловой системы, системного реестра, а также всех процессов в оперативной памяти в реальном времени.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3416" y="6092095"/>
            <a:ext cx="8791072" cy="64633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ru-RU" dirty="0"/>
              <a:t>утилита может предоставить детальную информацию о каждом процессе, какой пользователь её запустил или полный путь к каталогу.</a:t>
            </a:r>
          </a:p>
        </p:txBody>
      </p:sp>
    </p:spTree>
    <p:extLst>
      <p:ext uri="{BB962C8B-B14F-4D97-AF65-F5344CB8AC3E}">
        <p14:creationId xmlns:p14="http://schemas.microsoft.com/office/powerpoint/2010/main" val="3860827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188640"/>
            <a:ext cx="8568952" cy="584775"/>
          </a:xfrm>
          <a:prstGeom prst="rect">
            <a:avLst/>
          </a:prstGeom>
        </p:spPr>
        <p:txBody>
          <a:bodyPr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32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Администрирование </a:t>
            </a:r>
            <a:r>
              <a:rPr lang="en-US" sz="32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Linux</a:t>
            </a:r>
            <a:endParaRPr lang="ru-RU" sz="3200" b="1" kern="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859578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/>
              <a:t>Управление пользователями и правами доступа;</a:t>
            </a: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/>
              <a:t>Диагностика сети;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/>
              <a:t>Мониторинг </a:t>
            </a:r>
            <a:r>
              <a:rPr lang="ru-RU" sz="2400" dirty="0" smtClean="0"/>
              <a:t>ресурсов и сервисов </a:t>
            </a:r>
            <a:r>
              <a:rPr lang="ru-RU" sz="2400" dirty="0"/>
              <a:t>системы;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/>
              <a:t>Конфигурирование устройств и системы в целом;</a:t>
            </a: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/>
              <a:t>Просмотр логов;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/>
              <a:t>Установка программного обеспечения.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3967" y="3284984"/>
            <a:ext cx="8568952" cy="3108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 smtClean="0"/>
              <a:t>Основным способом администрирования </a:t>
            </a:r>
            <a:r>
              <a:rPr lang="en-US" sz="2800" dirty="0" smtClean="0"/>
              <a:t>Linux </a:t>
            </a:r>
            <a:r>
              <a:rPr lang="ru-RU" sz="2800" dirty="0" smtClean="0"/>
              <a:t>является </a:t>
            </a:r>
            <a:r>
              <a:rPr lang="ru-RU" sz="2800" b="1" dirty="0" smtClean="0">
                <a:solidFill>
                  <a:srgbClr val="C00000"/>
                </a:solidFill>
              </a:rPr>
              <a:t>просмотр и редактирование конфигурационных файлов</a:t>
            </a:r>
            <a:r>
              <a:rPr lang="ru-RU" sz="2800" dirty="0" smtClean="0"/>
              <a:t>. </a:t>
            </a:r>
          </a:p>
          <a:p>
            <a:r>
              <a:rPr lang="ru-RU" sz="2800" dirty="0" smtClean="0"/>
              <a:t>Конфигурационные файлы хранятся в текстовом формате. </a:t>
            </a:r>
          </a:p>
          <a:p>
            <a:r>
              <a:rPr lang="ru-RU" sz="2800" dirty="0" smtClean="0"/>
              <a:t>Большинство конфигурационных файлов находятся в каталоге </a:t>
            </a:r>
            <a:r>
              <a:rPr lang="en-US" sz="2800" dirty="0" smtClean="0"/>
              <a:t>/</a:t>
            </a:r>
            <a:r>
              <a:rPr lang="en-US" sz="2800" dirty="0" err="1" smtClean="0"/>
              <a:t>etc</a:t>
            </a:r>
            <a:r>
              <a:rPr lang="ru-RU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04501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8800079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5877271"/>
            <a:ext cx="8568953" cy="66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3268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5536" y="116632"/>
            <a:ext cx="856895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/>
              <a:t>выяснить какой процесс потребляет больше всего памяти</a:t>
            </a:r>
            <a:r>
              <a:rPr lang="en-US" sz="2400" dirty="0" smtClean="0"/>
              <a:t>: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top</a:t>
            </a:r>
            <a:endParaRPr lang="ru-RU" sz="2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34" y="1124744"/>
            <a:ext cx="8721551" cy="416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7" y="5589240"/>
            <a:ext cx="86335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можно </a:t>
            </a:r>
            <a:r>
              <a:rPr lang="ru-RU" sz="2400" dirty="0"/>
              <a:t>сортировать процессы по загрузке процессора, колонка </a:t>
            </a:r>
            <a:r>
              <a:rPr lang="ru-RU" sz="2400" b="1" dirty="0">
                <a:solidFill>
                  <a:srgbClr val="C00000"/>
                </a:solidFill>
              </a:rPr>
              <a:t>%CPU%</a:t>
            </a:r>
            <a:r>
              <a:rPr lang="ru-RU" sz="2400" dirty="0"/>
              <a:t> или по потреблению памяти </a:t>
            </a:r>
            <a:r>
              <a:rPr lang="ru-RU" sz="2400" dirty="0">
                <a:solidFill>
                  <a:srgbClr val="C00000"/>
                </a:solidFill>
              </a:rPr>
              <a:t>%MEM%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161073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151" y="92289"/>
            <a:ext cx="856895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/>
              <a:t>посмотреть сколько памяти осталось </a:t>
            </a:r>
            <a:r>
              <a:rPr lang="ru-RU" sz="2400" dirty="0" smtClean="0"/>
              <a:t>доступно</a:t>
            </a:r>
            <a:r>
              <a:rPr lang="en-US" sz="2400" dirty="0" smtClean="0"/>
              <a:t>:</a:t>
            </a:r>
          </a:p>
          <a:p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free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–h</a:t>
            </a:r>
            <a:endParaRPr lang="ru-RU" sz="2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27"/>
          <a:stretch/>
        </p:blipFill>
        <p:spPr bwMode="auto">
          <a:xfrm>
            <a:off x="172014" y="1052736"/>
            <a:ext cx="8701225" cy="111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7687" y="2348880"/>
            <a:ext cx="866555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посмотреть последние 10 строк лог-файла</a:t>
            </a:r>
            <a:r>
              <a:rPr lang="en-US" sz="2400" dirty="0" smtClean="0"/>
              <a:t>: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tail </a:t>
            </a:r>
            <a:r>
              <a:rPr lang="ru-RU" sz="24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имя_файла</a:t>
            </a:r>
            <a:endParaRPr lang="ru-RU" sz="2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9"/>
          <a:stretch/>
        </p:blipFill>
        <p:spPr bwMode="auto">
          <a:xfrm>
            <a:off x="265967" y="3429000"/>
            <a:ext cx="8771633" cy="322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3898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Просмотр, </a:t>
            </a:r>
            <a:r>
              <a:rPr lang="ru-RU" sz="2400" dirty="0"/>
              <a:t>какие диски и разделы </a:t>
            </a:r>
            <a:r>
              <a:rPr lang="ru-RU" sz="2400" dirty="0" smtClean="0"/>
              <a:t>есть </a:t>
            </a:r>
            <a:r>
              <a:rPr lang="ru-RU" sz="2400" dirty="0"/>
              <a:t>в </a:t>
            </a:r>
            <a:r>
              <a:rPr lang="ru-RU" sz="2400" dirty="0" smtClean="0"/>
              <a:t>системе: </a:t>
            </a:r>
            <a:endParaRPr lang="en-US" sz="2400" dirty="0" smtClean="0"/>
          </a:p>
          <a:p>
            <a:r>
              <a:rPr lang="en-US" sz="2400" b="1" dirty="0" err="1" smtClean="0">
                <a:solidFill>
                  <a:srgbClr val="C00000"/>
                </a:solidFill>
              </a:rPr>
              <a:t>lsblk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8176" y="2996952"/>
            <a:ext cx="879027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Просмотр</a:t>
            </a:r>
            <a:r>
              <a:rPr lang="en-US" sz="2400" dirty="0" smtClean="0"/>
              <a:t> </a:t>
            </a:r>
            <a:r>
              <a:rPr lang="ru-RU" sz="2400" dirty="0" smtClean="0"/>
              <a:t>информации о процессоре: </a:t>
            </a:r>
            <a:endParaRPr lang="en-US" sz="2400" dirty="0" smtClean="0"/>
          </a:p>
          <a:p>
            <a:r>
              <a:rPr lang="en-US" sz="2400" b="1" dirty="0" err="1" smtClean="0">
                <a:solidFill>
                  <a:srgbClr val="C00000"/>
                </a:solidFill>
              </a:rPr>
              <a:t>lscpu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80264"/>
            <a:ext cx="7295237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615" y="1124744"/>
            <a:ext cx="6433665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348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2" y="4780309"/>
            <a:ext cx="6624736" cy="1384995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ru-RU" altLang="ru-RU" dirty="0" smtClean="0">
                <a:solidFill>
                  <a:schemeClr val="tx1"/>
                </a:solidFill>
              </a:rPr>
              <a:t>1. Определение безопасной системы</a:t>
            </a:r>
          </a:p>
          <a:p>
            <a:pPr algn="l"/>
            <a:r>
              <a:rPr lang="ru-RU" altLang="ru-RU" dirty="0" smtClean="0">
                <a:solidFill>
                  <a:schemeClr val="tx1"/>
                </a:solidFill>
              </a:rPr>
              <a:t>2. Понятия угрозы, атаки, риска</a:t>
            </a:r>
          </a:p>
          <a:p>
            <a:pPr algn="l"/>
            <a:r>
              <a:rPr lang="ru-RU" altLang="ru-RU" dirty="0" smtClean="0">
                <a:solidFill>
                  <a:schemeClr val="tx1"/>
                </a:solidFill>
              </a:rPr>
              <a:t>3. </a:t>
            </a:r>
            <a:r>
              <a:rPr lang="ru-RU" altLang="ru-RU" smtClean="0">
                <a:solidFill>
                  <a:schemeClr val="tx1"/>
                </a:solidFill>
              </a:rPr>
              <a:t>Базовые принципы безопасности</a:t>
            </a:r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1484784"/>
            <a:ext cx="8784976" cy="2800767"/>
          </a:xfrm>
        </p:spPr>
        <p:txBody>
          <a:bodyPr lIns="36000" rIns="36000">
            <a:spAutoFit/>
          </a:bodyPr>
          <a:lstStyle/>
          <a:p>
            <a:pPr algn="l"/>
            <a:r>
              <a:rPr lang="ru-RU" sz="4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Основные команды системного администрирования </a:t>
            </a:r>
            <a:r>
              <a:rPr lang="en-US" sz="4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Windows </a:t>
            </a:r>
            <a:r>
              <a:rPr lang="ru-RU" sz="4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en-US" sz="4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Linux</a:t>
            </a:r>
            <a:endParaRPr lang="ru-RU" sz="4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179512" y="341040"/>
            <a:ext cx="8712968" cy="925223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0" indent="0" algn="r" eaLnBrk="1" hangingPunct="1">
              <a:buNone/>
              <a:defRPr sz="2800">
                <a:latin typeface="+mn-lt"/>
              </a:defRPr>
            </a:lvl1pPr>
            <a:lvl2pPr marL="457200" indent="0" algn="ctr" eaLnBrk="1" hangingPunct="1">
              <a:buNone/>
              <a:defRPr sz="2400">
                <a:latin typeface="+mn-lt"/>
              </a:defRPr>
            </a:lvl2pPr>
            <a:lvl3pPr marL="914400" indent="0" algn="ctr" eaLnBrk="1" hangingPunct="1">
              <a:buNone/>
              <a:defRPr sz="2400">
                <a:latin typeface="+mn-lt"/>
              </a:defRPr>
            </a:lvl3pPr>
            <a:lvl4pPr marL="1371600" indent="0" algn="ctr" eaLnBrk="1" hangingPunct="1">
              <a:buNone/>
              <a:defRPr sz="2000">
                <a:latin typeface="+mn-lt"/>
              </a:defRPr>
            </a:lvl4pPr>
            <a:lvl5pPr marL="1828800" indent="0" algn="ctr" eaLnBrk="1" hangingPunct="1">
              <a:buNone/>
              <a:defRPr sz="2000">
                <a:latin typeface="+mn-lt"/>
              </a:defRPr>
            </a:lvl5pPr>
            <a:lvl6pPr marL="2286000" indent="0" algn="ctr" eaLnBrk="1" hangingPunct="1">
              <a:buNone/>
              <a:defRPr sz="2000"/>
            </a:lvl6pPr>
            <a:lvl7pPr marL="2743200" indent="0" algn="ctr" eaLnBrk="1" hangingPunct="1">
              <a:buNone/>
              <a:defRPr sz="2000"/>
            </a:lvl7pPr>
            <a:lvl8pPr marL="3200400" indent="0" algn="ctr" eaLnBrk="1" hangingPunct="1">
              <a:buNone/>
              <a:defRPr sz="2000"/>
            </a:lvl8pPr>
            <a:lvl9pPr marL="3657600" indent="0" algn="ctr" eaLnBrk="1" hangingPunct="1">
              <a:buNone/>
              <a:defRPr sz="2000"/>
            </a:lvl9pPr>
          </a:lstStyle>
          <a:p>
            <a:r>
              <a:rPr lang="ru-RU" b="1" kern="0" dirty="0" smtClean="0">
                <a:solidFill>
                  <a:sysClr val="windowText" lastClr="000000"/>
                </a:solidFill>
              </a:rPr>
              <a:t>Операционные системы</a:t>
            </a:r>
            <a:endParaRPr lang="en-US" b="1" kern="0" dirty="0" smtClean="0">
              <a:solidFill>
                <a:sysClr val="windowText" lastClr="000000"/>
              </a:solidFill>
            </a:endParaRPr>
          </a:p>
          <a:p>
            <a:r>
              <a:rPr lang="ru-RU" b="1" kern="0" dirty="0" smtClean="0">
                <a:solidFill>
                  <a:sysClr val="windowText" lastClr="000000"/>
                </a:solidFill>
              </a:rPr>
              <a:t>занятие 54</a:t>
            </a:r>
            <a:endParaRPr lang="ru-RU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5" name="Picture 2" descr="Новые скрытые функции Windows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77072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43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4024"/>
            <a:ext cx="8643210" cy="350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717032"/>
            <a:ext cx="864321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451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4" y="116632"/>
            <a:ext cx="8925296" cy="424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766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0"/>
            <a:ext cx="7920880" cy="652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29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64" y="116631"/>
            <a:ext cx="7495480" cy="667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384884"/>
            <a:ext cx="558212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70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95" y="1268760"/>
            <a:ext cx="5584675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283968" y="1268760"/>
            <a:ext cx="4744860" cy="41571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uk-UA" sz="2400" dirty="0" err="1"/>
              <a:t>команды</a:t>
            </a:r>
            <a:r>
              <a:rPr lang="uk-UA" sz="2400" dirty="0"/>
              <a:t> для </a:t>
            </a:r>
            <a:r>
              <a:rPr lang="uk-UA" sz="2400" dirty="0" err="1"/>
              <a:t>работы</a:t>
            </a:r>
            <a:r>
              <a:rPr lang="uk-UA" sz="2400" dirty="0"/>
              <a:t> с </a:t>
            </a:r>
            <a:r>
              <a:rPr lang="uk-UA" sz="2400" dirty="0" err="1"/>
              <a:t>файловой</a:t>
            </a:r>
            <a:r>
              <a:rPr lang="uk-UA" sz="2400" dirty="0"/>
              <a:t> </a:t>
            </a:r>
            <a:r>
              <a:rPr lang="uk-UA" sz="2400" dirty="0" err="1"/>
              <a:t>системой</a:t>
            </a:r>
            <a:r>
              <a:rPr lang="uk-UA" sz="2400" dirty="0"/>
              <a:t> </a:t>
            </a:r>
            <a:endParaRPr lang="ru-RU" sz="2400" dirty="0"/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uk-UA" sz="2400" dirty="0" err="1"/>
              <a:t>команды</a:t>
            </a:r>
            <a:r>
              <a:rPr lang="uk-UA" sz="2400" dirty="0"/>
              <a:t> для </a:t>
            </a:r>
            <a:r>
              <a:rPr lang="uk-UA" sz="2400" dirty="0" err="1"/>
              <a:t>управления</a:t>
            </a:r>
            <a:r>
              <a:rPr lang="uk-UA" sz="2400" dirty="0"/>
              <a:t> </a:t>
            </a:r>
            <a:r>
              <a:rPr lang="uk-UA" sz="2400" dirty="0" err="1"/>
              <a:t>операционной</a:t>
            </a:r>
            <a:r>
              <a:rPr lang="uk-UA" sz="2400" dirty="0"/>
              <a:t> </a:t>
            </a:r>
            <a:r>
              <a:rPr lang="uk-UA" sz="2400" dirty="0" err="1"/>
              <a:t>системой</a:t>
            </a:r>
            <a:r>
              <a:rPr lang="uk-UA" sz="2400" dirty="0"/>
              <a:t> </a:t>
            </a:r>
            <a:endParaRPr lang="ru-RU" sz="2400" dirty="0"/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uk-UA" sz="2400" dirty="0" err="1"/>
              <a:t>команды</a:t>
            </a:r>
            <a:r>
              <a:rPr lang="uk-UA" sz="2400" dirty="0"/>
              <a:t> </a:t>
            </a:r>
            <a:r>
              <a:rPr lang="uk-UA" sz="2400" dirty="0" err="1"/>
              <a:t>мониторинга</a:t>
            </a:r>
            <a:r>
              <a:rPr lang="uk-UA" sz="2400" dirty="0"/>
              <a:t> </a:t>
            </a:r>
            <a:endParaRPr lang="ru-RU" sz="2400" dirty="0"/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uk-UA" sz="2400" dirty="0" err="1"/>
              <a:t>сетевые</a:t>
            </a:r>
            <a:r>
              <a:rPr lang="uk-UA" sz="2400" dirty="0"/>
              <a:t> </a:t>
            </a:r>
            <a:r>
              <a:rPr lang="uk-UA" sz="2400" dirty="0" err="1"/>
              <a:t>команды</a:t>
            </a:r>
            <a:r>
              <a:rPr lang="uk-UA" sz="2400" dirty="0"/>
              <a:t> </a:t>
            </a:r>
            <a:endParaRPr lang="ru-RU" sz="2400" dirty="0"/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uk-UA" sz="2400" dirty="0" err="1"/>
              <a:t>команды</a:t>
            </a:r>
            <a:r>
              <a:rPr lang="uk-UA" sz="2400" dirty="0"/>
              <a:t> для </a:t>
            </a:r>
            <a:r>
              <a:rPr lang="uk-UA" sz="2400" dirty="0" err="1"/>
              <a:t>поддержки</a:t>
            </a:r>
            <a:r>
              <a:rPr lang="uk-UA" sz="2400" dirty="0"/>
              <a:t> </a:t>
            </a:r>
            <a:r>
              <a:rPr lang="uk-UA" sz="2400" dirty="0" err="1"/>
              <a:t>Active</a:t>
            </a:r>
            <a:r>
              <a:rPr lang="uk-UA" sz="2400" dirty="0"/>
              <a:t> </a:t>
            </a:r>
            <a:r>
              <a:rPr lang="uk-UA" sz="2400" dirty="0" err="1"/>
              <a:t>Directory</a:t>
            </a:r>
            <a:r>
              <a:rPr lang="uk-UA" sz="2400" dirty="0"/>
              <a:t> </a:t>
            </a:r>
            <a:endParaRPr lang="ru-RU" sz="2400" dirty="0"/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uk-UA" sz="2400" dirty="0" err="1"/>
              <a:t>команды</a:t>
            </a:r>
            <a:r>
              <a:rPr lang="uk-UA" sz="2400" dirty="0"/>
              <a:t> для </a:t>
            </a:r>
            <a:r>
              <a:rPr lang="uk-UA" sz="2400" dirty="0" err="1"/>
              <a:t>обслуживания</a:t>
            </a:r>
            <a:r>
              <a:rPr lang="uk-UA" sz="2400" dirty="0"/>
              <a:t> </a:t>
            </a:r>
            <a:r>
              <a:rPr lang="uk-UA" sz="2400" dirty="0" err="1"/>
              <a:t>жестких</a:t>
            </a:r>
            <a:r>
              <a:rPr lang="uk-UA" sz="2400" dirty="0"/>
              <a:t> </a:t>
            </a:r>
            <a:r>
              <a:rPr lang="uk-UA" sz="2400" dirty="0" err="1"/>
              <a:t>дисков</a:t>
            </a:r>
            <a:r>
              <a:rPr lang="uk-UA" sz="2400" dirty="0"/>
              <a:t> </a:t>
            </a:r>
            <a:endParaRPr lang="ru-RU" sz="2400" dirty="0"/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/>
              <a:t>другие команды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1520" y="188640"/>
            <a:ext cx="8568952" cy="584775"/>
          </a:xfrm>
          <a:prstGeom prst="rect">
            <a:avLst/>
          </a:prstGeom>
        </p:spPr>
        <p:txBody>
          <a:bodyPr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32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 в командной строке</a:t>
            </a:r>
            <a:endParaRPr lang="ru-RU" sz="3200" b="1" kern="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13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91236" y="142747"/>
            <a:ext cx="8680900" cy="24951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r>
              <a:rPr lang="ru-RU" sz="2600" b="1" i="1" dirty="0" smtClean="0">
                <a:solidFill>
                  <a:srgbClr val="C00000"/>
                </a:solidFill>
                <a:latin typeface="+mn-lt"/>
              </a:rPr>
              <a:t>Команды для работы с файловой системой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600" dirty="0" smtClean="0">
                <a:latin typeface="+mn-lt"/>
              </a:rPr>
              <a:t>смена активного диска, переход в другой каталог, отображение содержимого каталога;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600" dirty="0" smtClean="0"/>
              <a:t>создание, удаление, копирование, переименование каталогов и файлов;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600" dirty="0" smtClean="0">
                <a:latin typeface="+mn-lt"/>
              </a:rPr>
              <a:t>просмотр содержимого файлов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91236" y="2790318"/>
            <a:ext cx="8680900" cy="35108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r>
              <a:rPr lang="ru-RU" sz="2600" b="1" i="1" dirty="0" smtClean="0">
                <a:solidFill>
                  <a:srgbClr val="C00000"/>
                </a:solidFill>
                <a:latin typeface="+mn-lt"/>
              </a:rPr>
              <a:t>Команды обслуживания жестких дисков</a:t>
            </a:r>
          </a:p>
          <a:p>
            <a:r>
              <a:rPr lang="ru-RU" sz="2800" b="1" dirty="0" err="1">
                <a:solidFill>
                  <a:srgbClr val="C00000"/>
                </a:solidFill>
              </a:rPr>
              <a:t>chkdsk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smtClean="0"/>
              <a:t>- </a:t>
            </a:r>
            <a:r>
              <a:rPr lang="ru-RU" sz="2800" dirty="0"/>
              <a:t>для проверки FAT-разделов</a:t>
            </a:r>
            <a:endParaRPr lang="ru-RU" sz="2800" dirty="0" smtClean="0"/>
          </a:p>
          <a:p>
            <a:r>
              <a:rPr lang="ru-RU" sz="2800" b="1" dirty="0" err="1" smtClean="0">
                <a:solidFill>
                  <a:srgbClr val="C00000"/>
                </a:solidFill>
              </a:rPr>
              <a:t>chkntfs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/>
              <a:t>- </a:t>
            </a:r>
            <a:r>
              <a:rPr lang="ru-RU" sz="2800" dirty="0" smtClean="0"/>
              <a:t>для </a:t>
            </a:r>
            <a:r>
              <a:rPr lang="ru-RU" sz="2800" dirty="0"/>
              <a:t>проверки </a:t>
            </a:r>
            <a:r>
              <a:rPr lang="ru-RU" sz="2800" dirty="0" smtClean="0"/>
              <a:t>NTFS-разделов</a:t>
            </a:r>
          </a:p>
          <a:p>
            <a:r>
              <a:rPr lang="ru-RU" sz="2800" dirty="0"/>
              <a:t>Вместо команды </a:t>
            </a:r>
            <a:r>
              <a:rPr lang="ru-RU" sz="2800" b="1" dirty="0" err="1" smtClean="0"/>
              <a:t>fdisk</a:t>
            </a:r>
            <a:r>
              <a:rPr lang="en-US" sz="2800" b="1" dirty="0" smtClean="0"/>
              <a:t> </a:t>
            </a:r>
            <a:r>
              <a:rPr lang="ru-RU" sz="2800" dirty="0" smtClean="0"/>
              <a:t>в </a:t>
            </a:r>
            <a:r>
              <a:rPr lang="ru-RU" sz="2800" dirty="0"/>
              <a:t>современных версиях Windows используется программа </a:t>
            </a:r>
            <a:r>
              <a:rPr lang="ru-RU" sz="2800" b="1" dirty="0" err="1" smtClean="0">
                <a:solidFill>
                  <a:srgbClr val="C00000"/>
                </a:solidFill>
              </a:rPr>
              <a:t>diskpart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r>
              <a:rPr lang="ru-RU" sz="2800" dirty="0" smtClean="0"/>
              <a:t>Команда </a:t>
            </a:r>
            <a:r>
              <a:rPr lang="ru-RU" sz="2800" dirty="0"/>
              <a:t>в основном ориентирована на использование </a:t>
            </a:r>
            <a:r>
              <a:rPr lang="ru-RU" sz="2800" dirty="0" smtClean="0"/>
              <a:t>сценариев – текстовых файлов, </a:t>
            </a:r>
            <a:r>
              <a:rPr lang="ru-RU" sz="2800" dirty="0"/>
              <a:t>в которых содержатся инструкции</a:t>
            </a:r>
            <a:endParaRPr lang="ru-RU" sz="2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461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я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28" ma:contentTypeDescription="Create a new document." ma:contentTypeScope="" ma:versionID="91c327331e5971e62f2a5301ad123600"/>
</file>

<file path=customXml/itemProps1.xml><?xml version="1.0" encoding="utf-8"?>
<ds:datastoreItem xmlns:ds="http://schemas.openxmlformats.org/officeDocument/2006/customXml" ds:itemID="{FFB1C781-CD00-44A1-B706-8C1032A9F44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A16154E-A0DF-4D27-AFD4-D3380C4344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518E80-7D8A-40BC-8871-3E8AF93FA3D9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881</Words>
  <Application>Microsoft Office PowerPoint</Application>
  <PresentationFormat>Экран (4:3)</PresentationFormat>
  <Paragraphs>179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DesignTemplate</vt:lpstr>
      <vt:lpstr>Презентация PowerPoint</vt:lpstr>
      <vt:lpstr>Презентация PowerPoint</vt:lpstr>
      <vt:lpstr>Основные команды системного администрирования Windows и Linux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2016-09-09T18:53:14Z</dcterms:created>
  <dcterms:modified xsi:type="dcterms:W3CDTF">2020-02-17T05:33:03Z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