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7" r:id="rId5"/>
    <p:sldId id="606" r:id="rId6"/>
    <p:sldId id="607" r:id="rId7"/>
    <p:sldId id="579" r:id="rId8"/>
    <p:sldId id="608" r:id="rId9"/>
    <p:sldId id="609" r:id="rId10"/>
    <p:sldId id="584" r:id="rId11"/>
    <p:sldId id="610" r:id="rId12"/>
    <p:sldId id="592" r:id="rId13"/>
    <p:sldId id="593" r:id="rId14"/>
    <p:sldId id="583" r:id="rId15"/>
    <p:sldId id="594" r:id="rId16"/>
    <p:sldId id="595" r:id="rId17"/>
    <p:sldId id="603" r:id="rId18"/>
    <p:sldId id="604" r:id="rId19"/>
    <p:sldId id="605" r:id="rId20"/>
    <p:sldId id="611" r:id="rId21"/>
    <p:sldId id="585" r:id="rId22"/>
    <p:sldId id="596" r:id="rId23"/>
    <p:sldId id="586" r:id="rId24"/>
    <p:sldId id="587" r:id="rId25"/>
    <p:sldId id="597" r:id="rId26"/>
    <p:sldId id="598" r:id="rId27"/>
    <p:sldId id="588" r:id="rId28"/>
    <p:sldId id="589" r:id="rId29"/>
    <p:sldId id="590" r:id="rId30"/>
    <p:sldId id="591" r:id="rId31"/>
    <p:sldId id="599" r:id="rId32"/>
    <p:sldId id="600" r:id="rId33"/>
    <p:sldId id="580" r:id="rId34"/>
    <p:sldId id="581" r:id="rId35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467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ADD7F"/>
    <a:srgbClr val="0000FF"/>
    <a:srgbClr val="F7EC63"/>
    <a:srgbClr val="E8E84E"/>
    <a:srgbClr val="5F5F5F"/>
    <a:srgbClr val="006600"/>
    <a:srgbClr val="FFFF99"/>
    <a:srgbClr val="4D4D4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838" autoAdjust="0"/>
    <p:restoredTop sz="86410"/>
  </p:normalViewPr>
  <p:slideViewPr>
    <p:cSldViewPr>
      <p:cViewPr varScale="1">
        <p:scale>
          <a:sx n="52" d="100"/>
          <a:sy n="52" d="100"/>
        </p:scale>
        <p:origin x="-636" y="-5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z="1000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z="1000" smtClean="0"/>
              <a:t>53: Основные понятия компьютерной безопасности</a:t>
            </a:r>
            <a:endParaRPr lang="en-US" sz="1000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8C596567-A38F-4CEF-B37F-9B9D120D62CE}" type="slidenum">
              <a:rPr lang="en-US" sz="1000" smtClean="0"/>
              <a:pPr/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74" tIns="32987" rIns="65974" bIns="32987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74" tIns="32987" rIns="65974" bIns="32987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r>
              <a:rPr lang="ru-RU" smtClean="0"/>
              <a:t>53: Основные понятия компьютерной безопасности</a:t>
            </a:r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8" y="4424030"/>
            <a:ext cx="2984871" cy="232886"/>
          </a:xfrm>
          <a:prstGeom prst="rect">
            <a:avLst/>
          </a:prstGeom>
        </p:spPr>
        <p:txBody>
          <a:bodyPr lIns="65974" tIns="32987" rIns="65974" bIns="32987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53: Основные понятия компьютерной безопасности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53: Основные понятия компьютерной безопасности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47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2/13/2020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2/13/2020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2/13/2020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2/13/2020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2/13/2020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2/13/2020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F20B4-2F61-43B4-9E63-352EF6C628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080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0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2/13/2020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6624736" cy="1384995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1. Определение безопасной системы</a:t>
            </a: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2. Понятия угрозы, атаки, риска</a:t>
            </a:r>
          </a:p>
          <a:p>
            <a:pPr algn="l"/>
            <a:r>
              <a:rPr lang="ru-RU" altLang="ru-RU" dirty="0" smtClean="0">
                <a:solidFill>
                  <a:schemeClr val="tx1"/>
                </a:solidFill>
              </a:rPr>
              <a:t>3. </a:t>
            </a:r>
            <a:r>
              <a:rPr lang="ru-RU" altLang="ru-RU" smtClean="0">
                <a:solidFill>
                  <a:schemeClr val="tx1"/>
                </a:solidFill>
              </a:rPr>
              <a:t>Базовые принципы безопасности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 lIns="36000" rIns="36000"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понятия информационной безопасности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Операционные системы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53</a:t>
            </a:r>
            <a:endParaRPr lang="ru-RU" b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Новые скрытые функции Windows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88640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 данных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5581" y="833420"/>
            <a:ext cx="8635888" cy="1202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Существует </a:t>
            </a:r>
            <a:r>
              <a:rPr lang="ru-RU" sz="2400" dirty="0"/>
              <a:t>вероятность того, что в результате атаки злоумышленника помещенные на сервер данные станут недоступными для тех, кому они предназначались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520" y="2204864"/>
            <a:ext cx="8635888" cy="231050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Пример: </a:t>
            </a:r>
          </a:p>
          <a:p>
            <a:r>
              <a:rPr lang="ru-RU" sz="2400" dirty="0"/>
              <a:t>«бомбардировка» сервера пакетами, каждый из которых в соответствии с логикой работы соответствующего протокола вызывает тайм-аут сервера и в конечном счете сервер становится недоступным для всех остальных запросов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4908" y="4725144"/>
            <a:ext cx="8635888" cy="194117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Пример: </a:t>
            </a:r>
          </a:p>
          <a:p>
            <a:r>
              <a:rPr lang="ru-RU" sz="2400" dirty="0" smtClean="0"/>
              <a:t>неог­раниченный </a:t>
            </a:r>
            <a:r>
              <a:rPr lang="ru-RU" sz="2400" dirty="0"/>
              <a:t>доступ к устройству печати позволяет </a:t>
            </a:r>
            <a:r>
              <a:rPr lang="ru-RU" sz="2400" dirty="0" smtClean="0"/>
              <a:t>получать копии </a:t>
            </a:r>
            <a:r>
              <a:rPr lang="ru-RU" sz="2400" dirty="0"/>
              <a:t>распечатываемых документов, изменять параметры, что может привести </a:t>
            </a:r>
            <a:r>
              <a:rPr lang="ru-RU" sz="2400" dirty="0" smtClean="0"/>
              <a:t>к </a:t>
            </a:r>
            <a:r>
              <a:rPr lang="ru-RU" sz="2400" dirty="0"/>
              <a:t>изменению очередности работ и даже к выводу устройства из строя</a:t>
            </a:r>
          </a:p>
        </p:txBody>
      </p:sp>
    </p:spTree>
    <p:extLst>
      <p:ext uri="{BB962C8B-B14F-4D97-AF65-F5344CB8AC3E}">
        <p14:creationId xmlns:p14="http://schemas.microsoft.com/office/powerpoint/2010/main" val="296277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понятия и определения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7579" y="1000176"/>
            <a:ext cx="8750946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Угроза</a:t>
            </a: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любое действие, которое может быть направлено на нарушение информационной безопасности системы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51520" y="2060735"/>
            <a:ext cx="8750946" cy="463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Атака </a:t>
            </a:r>
            <a:r>
              <a:rPr lang="ru-RU" sz="2400" dirty="0">
                <a:latin typeface="+mn-lt"/>
              </a:rPr>
              <a:t>– это реализованная угроза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520" y="2751963"/>
            <a:ext cx="8750946" cy="1571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hangingPunct="0"/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Риск </a:t>
            </a:r>
            <a:r>
              <a:rPr lang="ru-RU" sz="2400" dirty="0">
                <a:latin typeface="+mn-lt"/>
              </a:rPr>
              <a:t>– это вероятностная оценка величины возможного ущерба, который может понести владелец информационного ресурса в результате успешно проведенной атаки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47175" y="4551187"/>
            <a:ext cx="8750946" cy="120251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hangingPunct="0"/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Примеры угроз целостности данных: </a:t>
            </a:r>
            <a:r>
              <a:rPr lang="ru-RU" sz="2400" dirty="0" smtClean="0">
                <a:latin typeface="+mn-lt"/>
              </a:rPr>
              <a:t>внесение несанкционированных изменений в прайс-лист, подмена или изменение кода программного продукта</a:t>
            </a:r>
            <a:endParaRPr lang="ru-RU" sz="2400" dirty="0">
              <a:latin typeface="+mn-lt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60523" y="5981078"/>
            <a:ext cx="8750946" cy="463846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hangingPunct="0"/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Угроза доступности: </a:t>
            </a:r>
            <a:r>
              <a:rPr lang="ru-RU" sz="2400" dirty="0" smtClean="0">
                <a:latin typeface="+mn-lt"/>
              </a:rPr>
              <a:t>блокировка доступа к прайс-листу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3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Классификация угроз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626" y="980728"/>
            <a:ext cx="874186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Угрозы: могут исходить как от </a:t>
            </a:r>
            <a:r>
              <a:rPr lang="ru-RU" sz="2400" dirty="0">
                <a:latin typeface="+mn-lt"/>
              </a:rPr>
              <a:t>легальных пользователей </a:t>
            </a:r>
            <a:r>
              <a:rPr lang="ru-RU" sz="2400" dirty="0" smtClean="0">
                <a:latin typeface="+mn-lt"/>
              </a:rPr>
              <a:t>сети, так и </a:t>
            </a:r>
            <a:r>
              <a:rPr lang="ru-RU" sz="2400" dirty="0">
                <a:latin typeface="+mn-lt"/>
              </a:rPr>
              <a:t>от внешних злоумышленников. </a:t>
            </a:r>
            <a:r>
              <a:rPr lang="ru-RU" sz="2400" dirty="0">
                <a:solidFill>
                  <a:srgbClr val="FF0000"/>
                </a:solidFill>
                <a:latin typeface="+mn-lt"/>
              </a:rPr>
              <a:t>В последнее время зафиксирован резкий сдвиг от внешних к внутренним угрозам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1520" y="2789129"/>
            <a:ext cx="8712967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>
                <a:latin typeface="+mn-lt"/>
              </a:rPr>
              <a:t>Угрозы со стороны легальных пользователей </a:t>
            </a:r>
            <a:r>
              <a:rPr lang="ru-RU" sz="2400" dirty="0" smtClean="0">
                <a:latin typeface="+mn-lt"/>
              </a:rPr>
              <a:t>делят </a:t>
            </a:r>
            <a:r>
              <a:rPr lang="ru-RU" sz="2400" dirty="0">
                <a:latin typeface="+mn-lt"/>
              </a:rPr>
              <a:t>на </a:t>
            </a:r>
            <a:r>
              <a:rPr lang="ru-RU" sz="2400" b="1" i="1" dirty="0">
                <a:latin typeface="+mn-lt"/>
              </a:rPr>
              <a:t>умышленные и неумышленные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7072" y="3774707"/>
            <a:ext cx="8712967" cy="12025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Неумышленные</a:t>
            </a:r>
            <a:r>
              <a:rPr lang="ru-RU" sz="2400" dirty="0"/>
              <a:t> угрозы вызываются ошибочными действиями лояльных </a:t>
            </a:r>
            <a:r>
              <a:rPr lang="ru-RU" sz="2400" dirty="0" smtClean="0"/>
              <a:t>со­трудников</a:t>
            </a:r>
            <a:r>
              <a:rPr lang="ru-RU" sz="2400" dirty="0"/>
              <a:t>, следствием их низкой квалификации или безответственности.</a:t>
            </a:r>
            <a:endParaRPr lang="ru-RU" sz="2400" b="1" i="1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5157192"/>
            <a:ext cx="87129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 такому </a:t>
            </a:r>
            <a:r>
              <a:rPr lang="ru-RU" sz="2400" dirty="0"/>
              <a:t>роду угроз  относятся  </a:t>
            </a:r>
            <a:r>
              <a:rPr lang="ru-RU" sz="2400" dirty="0" smtClean="0"/>
              <a:t>и последствия  </a:t>
            </a:r>
            <a:r>
              <a:rPr lang="ru-RU" sz="2400" dirty="0"/>
              <a:t>ненадежной работы </a:t>
            </a:r>
            <a:r>
              <a:rPr lang="ru-RU" sz="2400" dirty="0" smtClean="0"/>
              <a:t>про­граммных  </a:t>
            </a:r>
            <a:r>
              <a:rPr lang="ru-RU" sz="2400" dirty="0"/>
              <a:t>и  аппаратных  средств 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5593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Классификация угроз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626" y="980728"/>
            <a:ext cx="874186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Умышленные</a:t>
            </a:r>
            <a:r>
              <a:rPr lang="ru-RU" sz="2400" dirty="0"/>
              <a:t>  угрозы могут ограничиваться либо пассивным  чтением </a:t>
            </a:r>
            <a:r>
              <a:rPr lang="ru-RU" sz="2400" dirty="0" smtClean="0"/>
              <a:t>данных </a:t>
            </a:r>
            <a:r>
              <a:rPr lang="ru-RU" sz="2400" dirty="0"/>
              <a:t>или мониторингом системы, либо включать в себя активные действия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37072" y="3774707"/>
            <a:ext cx="8712967" cy="12025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Неумышленные</a:t>
            </a:r>
            <a:r>
              <a:rPr lang="ru-RU" sz="2400" dirty="0"/>
              <a:t> угрозы вызываются ошибочными действиями лояльных </a:t>
            </a:r>
            <a:r>
              <a:rPr lang="ru-RU" sz="2400" dirty="0" smtClean="0"/>
              <a:t>со­трудников</a:t>
            </a:r>
            <a:r>
              <a:rPr lang="ru-RU" sz="2400" dirty="0"/>
              <a:t>, следствием их низкой квалификации или безответственности.</a:t>
            </a:r>
            <a:endParaRPr lang="ru-RU" sz="2400" b="1" i="1" dirty="0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2626" y="2434788"/>
            <a:ext cx="8712967" cy="415716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Типы умышленных угроз: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мониторинг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системы </a:t>
            </a:r>
            <a:r>
              <a:rPr lang="ru-RU" sz="2400" dirty="0" smtClean="0">
                <a:latin typeface="+mn-lt"/>
              </a:rPr>
              <a:t>с целью </a:t>
            </a:r>
            <a:r>
              <a:rPr lang="ru-RU" sz="2400" dirty="0">
                <a:latin typeface="+mn-lt"/>
              </a:rPr>
              <a:t>получения данных других </a:t>
            </a:r>
            <a:r>
              <a:rPr lang="ru-RU" sz="2400" dirty="0" smtClean="0">
                <a:latin typeface="+mn-lt"/>
              </a:rPr>
              <a:t>сотрудников или </a:t>
            </a:r>
            <a:r>
              <a:rPr lang="ru-RU" sz="2400" dirty="0">
                <a:latin typeface="+mn-lt"/>
              </a:rPr>
              <a:t>параметров конфигурации </a:t>
            </a:r>
            <a:r>
              <a:rPr lang="ru-RU" sz="2400" dirty="0" smtClean="0">
                <a:latin typeface="+mn-lt"/>
              </a:rPr>
              <a:t>оборудования;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незаконное </a:t>
            </a:r>
            <a:r>
              <a:rPr lang="ru-RU" sz="2400" dirty="0">
                <a:solidFill>
                  <a:srgbClr val="C00000"/>
                </a:solidFill>
              </a:rPr>
              <a:t>проникновение</a:t>
            </a:r>
            <a:r>
              <a:rPr lang="ru-RU" sz="2400" dirty="0"/>
              <a:t> в один из компьютеров сети под видом </a:t>
            </a:r>
            <a:r>
              <a:rPr lang="ru-RU" sz="2400" dirty="0" smtClean="0"/>
              <a:t>легально­го </a:t>
            </a:r>
            <a:r>
              <a:rPr lang="ru-RU" sz="2400" dirty="0"/>
              <a:t>пользователя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C00000"/>
                </a:solidFill>
              </a:rPr>
              <a:t>нелегальные действия </a:t>
            </a:r>
            <a:r>
              <a:rPr lang="ru-RU" sz="2400" dirty="0"/>
              <a:t>легального </a:t>
            </a:r>
            <a:r>
              <a:rPr lang="ru-RU" sz="2400" dirty="0" smtClean="0"/>
              <a:t>пользователя;</a:t>
            </a:r>
            <a:endParaRPr lang="ru-RU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получение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доступа </a:t>
            </a:r>
            <a:r>
              <a:rPr lang="ru-RU" sz="2400" dirty="0">
                <a:latin typeface="+mn-lt"/>
              </a:rPr>
              <a:t>к конфиденциальным данным, </a:t>
            </a:r>
            <a:r>
              <a:rPr lang="ru-RU" sz="2400" dirty="0" smtClean="0">
                <a:latin typeface="+mn-lt"/>
              </a:rPr>
              <a:t>с </a:t>
            </a:r>
            <a:r>
              <a:rPr lang="ru-RU" sz="2400" dirty="0">
                <a:latin typeface="+mn-lt"/>
              </a:rPr>
              <a:t>целью их </a:t>
            </a:r>
            <a:r>
              <a:rPr lang="ru-RU" sz="2400" dirty="0" smtClean="0">
                <a:latin typeface="+mn-lt"/>
              </a:rPr>
              <a:t>похищения</a:t>
            </a:r>
            <a:r>
              <a:rPr lang="ru-RU" sz="2400" dirty="0">
                <a:latin typeface="+mn-lt"/>
              </a:rPr>
              <a:t>, искажения или уничтожения;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прямое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вредительство</a:t>
            </a:r>
            <a:r>
              <a:rPr lang="ru-RU" sz="2400" dirty="0">
                <a:latin typeface="+mn-lt"/>
              </a:rPr>
              <a:t>: вывод из строя программного обеспечения или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621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Внешние угрозы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626" y="980728"/>
            <a:ext cx="874186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Угрозы внешних злоумышленников, которых ныне называют хакерами, по определению являются умышленными и обычно квалифицируются как преступления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0867" y="2817751"/>
            <a:ext cx="8753620" cy="194117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/>
              <a:t>Примеры: </a:t>
            </a:r>
            <a:endParaRPr lang="ru-RU" sz="2400" dirty="0" smtClean="0"/>
          </a:p>
          <a:p>
            <a:r>
              <a:rPr lang="ru-RU" sz="2400" dirty="0" smtClean="0"/>
              <a:t>похищение </a:t>
            </a:r>
            <a:r>
              <a:rPr lang="ru-RU" sz="2400" dirty="0"/>
              <a:t>аккаунтов с целью снятия денег, </a:t>
            </a:r>
            <a:endParaRPr lang="ru-RU" sz="2400" dirty="0" smtClean="0"/>
          </a:p>
          <a:p>
            <a:r>
              <a:rPr lang="ru-RU" sz="2400" dirty="0" smtClean="0"/>
              <a:t>установление </a:t>
            </a:r>
            <a:r>
              <a:rPr lang="ru-RU" sz="2400" dirty="0"/>
              <a:t>контроля над компьютерами для последующего их использования в атаках на сети других предприятий.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9186" y="4941168"/>
            <a:ext cx="8753620" cy="157184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/>
              <a:t>К полезной для хакера информации относятся </a:t>
            </a:r>
            <a:r>
              <a:rPr lang="ru-RU" sz="2400" dirty="0" smtClean="0"/>
              <a:t>типы </a:t>
            </a:r>
            <a:r>
              <a:rPr lang="ru-RU" sz="2400" dirty="0"/>
              <a:t>операционных систем и приложений, развернутых в системе, </a:t>
            </a:r>
            <a:r>
              <a:rPr lang="en-US" sz="2400" dirty="0"/>
              <a:t>IP</a:t>
            </a:r>
            <a:r>
              <a:rPr lang="ru-RU" sz="2400" dirty="0"/>
              <a:t>-адреса, номера портов клиентских частей приложений, имена и пароли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34134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Умышленные угрозы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626" y="980728"/>
            <a:ext cx="8741861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/>
              <a:t>В  вычислительных  системах  можно  выделить  следующие  типы  умышленных угроз:</a:t>
            </a:r>
          </a:p>
          <a:p>
            <a:pPr hangingPunct="0"/>
            <a:r>
              <a:rPr lang="ru-RU" sz="2400" dirty="0"/>
              <a:t>■  незаконное проникновение в один из компьютеров сети под видом легального пользователя;</a:t>
            </a:r>
          </a:p>
          <a:p>
            <a:pPr hangingPunct="0"/>
            <a:r>
              <a:rPr lang="ru-RU" sz="2400" dirty="0"/>
              <a:t>■  разрушение системы с помощью программ-вирусов;</a:t>
            </a:r>
          </a:p>
          <a:p>
            <a:pPr hangingPunct="0"/>
            <a:r>
              <a:rPr lang="ru-RU" sz="2400" dirty="0"/>
              <a:t>■  нелегальные действия легального пользователя;</a:t>
            </a:r>
          </a:p>
          <a:p>
            <a:pPr hangingPunct="0"/>
            <a:r>
              <a:rPr lang="ru-RU" sz="2400" dirty="0"/>
              <a:t>■  «подслушивание» внутрисетевого трафика.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4447" y="3861048"/>
            <a:ext cx="8780040" cy="157184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/>
              <a:t>К полезной для хакера информации относятся </a:t>
            </a:r>
            <a:r>
              <a:rPr lang="ru-RU" sz="2400" dirty="0" smtClean="0"/>
              <a:t>типы </a:t>
            </a:r>
            <a:r>
              <a:rPr lang="ru-RU" sz="2400" dirty="0"/>
              <a:t>операционных систем и приложений, развернутых в системе, </a:t>
            </a:r>
            <a:r>
              <a:rPr lang="en-US" sz="2400" dirty="0"/>
              <a:t>IP</a:t>
            </a:r>
            <a:r>
              <a:rPr lang="ru-RU" sz="2400" dirty="0"/>
              <a:t>-адреса, номера портов клиентских частей приложений, имена и пароли пользователей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991" y="5517232"/>
            <a:ext cx="8807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dirty="0"/>
              <a:t>При проведении атак злоумышленнику важно не только добиться своей цели, но и уничтожить следы своего присутствия. </a:t>
            </a:r>
          </a:p>
        </p:txBody>
      </p:sp>
    </p:spTree>
    <p:extLst>
      <p:ext uri="{BB962C8B-B14F-4D97-AF65-F5344CB8AC3E}">
        <p14:creationId xmlns:p14="http://schemas.microsoft.com/office/powerpoint/2010/main" val="19100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Незаконное проникновение в систему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307" y="1484784"/>
            <a:ext cx="8741861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/>
              <a:t>Основные способы незаконного проникновения:</a:t>
            </a:r>
            <a:endParaRPr lang="ru-RU" sz="2400" dirty="0"/>
          </a:p>
          <a:p>
            <a:pPr hangingPunct="0"/>
            <a:r>
              <a:rPr lang="ru-RU" sz="2400" dirty="0"/>
              <a:t>■  через  уязвимые  места в системе безопасности</a:t>
            </a:r>
            <a:r>
              <a:rPr lang="ru-RU" sz="2400" dirty="0" smtClean="0"/>
              <a:t>;</a:t>
            </a:r>
            <a:endParaRPr lang="ru-RU" sz="2400" dirty="0"/>
          </a:p>
          <a:p>
            <a:pPr hangingPunct="0"/>
            <a:r>
              <a:rPr lang="ru-RU" sz="2400" dirty="0"/>
              <a:t>■  использование «чужих» паролей, полученных путем подглядывания, расшифровки файла паролей, подбора паролей или получения пароля путем анализа сетевого трафика</a:t>
            </a:r>
            <a:r>
              <a:rPr lang="ru-RU" sz="2400" dirty="0" smtClean="0"/>
              <a:t>;</a:t>
            </a:r>
            <a:endParaRPr lang="ru-RU" sz="2400" dirty="0"/>
          </a:p>
          <a:p>
            <a:pPr hangingPunct="0"/>
            <a:r>
              <a:rPr lang="ru-RU" sz="2400" dirty="0"/>
              <a:t>■  внедрение  в  чужой компьютер «троянского коня»</a:t>
            </a:r>
            <a:r>
              <a:rPr lang="ru-RU" sz="2400" dirty="0" smtClean="0"/>
              <a:t>;</a:t>
            </a:r>
            <a:endParaRPr lang="ru-RU" sz="2400" dirty="0"/>
          </a:p>
          <a:p>
            <a:pPr hangingPunct="0"/>
            <a:r>
              <a:rPr lang="ru-RU" sz="2400" dirty="0"/>
              <a:t>■  «подслушивание» внутрисетевого трафика.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6" y="4725144"/>
            <a:ext cx="790172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64" y="4725144"/>
            <a:ext cx="6336704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2/slide/j/JsyQm17I2hl4Uc8ZKXLjO5EzYidgHMeVFAtxCb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39"/>
            <a:ext cx="8592890" cy="6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11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16632"/>
            <a:ext cx="8568952" cy="1323439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Системный подход к обеспечению безопасности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0411" y="1442033"/>
            <a:ext cx="8712967" cy="23720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+mn-lt"/>
              </a:rPr>
              <a:t>Средства защиты: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морально-этические;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законодательные и административные;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психологические;</a:t>
            </a:r>
            <a:endParaRPr lang="ru-RU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/>
              <a:t>физические;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+mn-lt"/>
              </a:rPr>
              <a:t>технические</a:t>
            </a:r>
            <a:endParaRPr lang="ru-RU" sz="2400" dirty="0">
              <a:latin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2626" y="3994670"/>
            <a:ext cx="8712967" cy="2679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/>
              <a:t>Какую информацию защищать?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Какой </a:t>
            </a:r>
            <a:r>
              <a:rPr lang="ru-RU" sz="2400" b="1" dirty="0"/>
              <a:t>ущерб понесет предприятие при потере или при раскрытии тех </a:t>
            </a:r>
            <a:r>
              <a:rPr lang="ru-RU" sz="2400" b="1" dirty="0" smtClean="0"/>
              <a:t>или иных </a:t>
            </a:r>
            <a:r>
              <a:rPr lang="ru-RU" sz="2400" b="1" dirty="0"/>
              <a:t>данных?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Кто </a:t>
            </a:r>
            <a:r>
              <a:rPr lang="ru-RU" sz="2400" b="1" dirty="0"/>
              <a:t>или что является возможным источником угрозы, какого рода атаки </a:t>
            </a:r>
            <a:r>
              <a:rPr lang="ru-RU" sz="2400" b="1" dirty="0" smtClean="0"/>
              <a:t>могут </a:t>
            </a:r>
            <a:r>
              <a:rPr lang="ru-RU" sz="2400" b="1" dirty="0"/>
              <a:t>быть предприняты?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/>
              <a:t>Какие </a:t>
            </a:r>
            <a:r>
              <a:rPr lang="ru-RU" sz="2400" b="1" dirty="0"/>
              <a:t>средства использовать для защиты каждого вида информации?</a:t>
            </a:r>
          </a:p>
        </p:txBody>
      </p:sp>
    </p:spTree>
    <p:extLst>
      <p:ext uri="{BB962C8B-B14F-4D97-AF65-F5344CB8AC3E}">
        <p14:creationId xmlns:p14="http://schemas.microsoft.com/office/powerpoint/2010/main" val="325315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16632"/>
            <a:ext cx="8568952" cy="1323439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Базовые принципы политики безопасности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50411" y="1442033"/>
            <a:ext cx="8712967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/>
              <a:t>предоставление  каждому  сотруднику  предприятия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минимального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уровня  привилегий </a:t>
            </a:r>
            <a:r>
              <a:rPr lang="ru-RU" sz="2400" dirty="0"/>
              <a:t>на доступ  к  </a:t>
            </a:r>
            <a:r>
              <a:rPr lang="ru-RU" sz="2400" dirty="0" smtClean="0"/>
              <a:t>данным;</a:t>
            </a:r>
            <a:endParaRPr lang="ru-RU" sz="2400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3495" y="3501008"/>
            <a:ext cx="8712967" cy="1941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Принцип максимальности защиты:</a:t>
            </a:r>
          </a:p>
          <a:p>
            <a:r>
              <a:rPr lang="ru-RU" sz="2400" dirty="0" smtClean="0"/>
              <a:t>если </a:t>
            </a:r>
            <a:r>
              <a:rPr lang="ru-RU" sz="2400" dirty="0"/>
              <a:t>в сети имеется устройство, которое анализирует весь входной </a:t>
            </a:r>
            <a:r>
              <a:rPr lang="ru-RU" sz="2400" dirty="0" smtClean="0"/>
              <a:t>трафик </a:t>
            </a:r>
            <a:r>
              <a:rPr lang="ru-RU" sz="2400" dirty="0"/>
              <a:t>и отбрасывает кадры с определенным заранее заданным обратным </a:t>
            </a:r>
            <a:r>
              <a:rPr lang="ru-RU" sz="2400" dirty="0" smtClean="0"/>
              <a:t>адре­сом</a:t>
            </a:r>
            <a:r>
              <a:rPr lang="ru-RU" sz="2400" dirty="0"/>
              <a:t>, то при отказе оно должно полностью блокировать вход в сеть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2625" y="2420888"/>
            <a:ext cx="8712967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Комплексный подход </a:t>
            </a:r>
            <a:r>
              <a:rPr lang="ru-RU" sz="2400" dirty="0" smtClean="0">
                <a:solidFill>
                  <a:srgbClr val="C00000"/>
                </a:solidFill>
              </a:rPr>
              <a:t>и баланс надежности </a:t>
            </a:r>
            <a:r>
              <a:rPr lang="ru-RU" sz="2400" dirty="0" smtClean="0"/>
              <a:t>средств защиты на различных уровнях;</a:t>
            </a:r>
            <a:endParaRPr lang="ru-RU" sz="2400" dirty="0"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3495" y="5589240"/>
            <a:ext cx="8712967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Принцип баланса </a:t>
            </a:r>
            <a:r>
              <a:rPr lang="ru-RU" sz="2400" dirty="0"/>
              <a:t>возможного ущерба  от реализации угрозы и затрат на </a:t>
            </a:r>
            <a:r>
              <a:rPr lang="ru-RU" sz="2400" dirty="0" smtClean="0"/>
              <a:t>ее предотвращение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55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24162" cy="42484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9" y="2564904"/>
            <a:ext cx="8858705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6603" y="1628800"/>
            <a:ext cx="862726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Атаки отказа в обслуживании </a:t>
            </a:r>
            <a:r>
              <a:rPr lang="ru-RU" sz="2400" dirty="0">
                <a:latin typeface="+mn-lt"/>
              </a:rPr>
              <a:t>(</a:t>
            </a:r>
            <a:r>
              <a:rPr lang="ru-RU" sz="2400" dirty="0" err="1">
                <a:latin typeface="+mn-lt"/>
              </a:rPr>
              <a:t>DoS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Denial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of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Service</a:t>
            </a:r>
            <a:r>
              <a:rPr lang="ru-RU" sz="2400" dirty="0">
                <a:latin typeface="+mn-lt"/>
              </a:rPr>
              <a:t>) – создание мощного потока пакетов в адрес узла-жертвы, что вызывает его перегрузку и в конечном счете делает недоступным для обслуживания клиентов. 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0580" y="188640"/>
            <a:ext cx="8175267" cy="12961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ТИПЫ И ПРИМЕРЫ КОМПЬЮТЕРНЫХ АТАК</a:t>
            </a:r>
            <a:endParaRPr lang="ru-RU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6249" y="3725233"/>
            <a:ext cx="8750946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>
                <a:latin typeface="+mn-lt"/>
              </a:rPr>
              <a:t>При захвате контроля над другими компьютерами – </a:t>
            </a:r>
            <a:r>
              <a:rPr lang="ru-RU" sz="2400" b="1" i="1" dirty="0" smtClean="0">
                <a:solidFill>
                  <a:srgbClr val="FF0000"/>
                </a:solidFill>
                <a:latin typeface="+mn-lt"/>
              </a:rPr>
              <a:t>распределенная атака </a:t>
            </a:r>
            <a:r>
              <a:rPr lang="ru-RU" sz="2400" dirty="0" smtClean="0">
                <a:latin typeface="+mn-lt"/>
              </a:rPr>
              <a:t>(</a:t>
            </a:r>
            <a:r>
              <a:rPr lang="en-US" sz="2400" dirty="0" smtClean="0">
                <a:latin typeface="+mn-lt"/>
              </a:rPr>
              <a:t>DDoS </a:t>
            </a:r>
            <a:r>
              <a:rPr lang="ru-RU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- Distributed </a:t>
            </a:r>
            <a:r>
              <a:rPr lang="en-US" sz="2400" dirty="0" err="1" smtClean="0">
                <a:latin typeface="+mn-lt"/>
              </a:rPr>
              <a:t>DoS</a:t>
            </a:r>
            <a:r>
              <a:rPr lang="en-US" sz="2400" dirty="0" smtClean="0">
                <a:latin typeface="+mn-lt"/>
              </a:rPr>
              <a:t>)</a:t>
            </a:r>
            <a:endParaRPr lang="ru-RU" sz="2400" dirty="0"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6603" y="5085184"/>
            <a:ext cx="8750946" cy="15718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Перехват и перенаправление трафика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направление трафика атакуемого компьютера по ложному адресу, в качестве которого может выступать либо адрес злоумышленника, либо третьей </a:t>
            </a:r>
            <a:r>
              <a:rPr lang="ru-RU" sz="2400" dirty="0" smtClean="0">
                <a:latin typeface="+mn-lt"/>
              </a:rPr>
              <a:t>стороны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91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Типы компьютерных атак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1032979"/>
            <a:ext cx="8750946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Троянские программы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 наносят </a:t>
            </a:r>
            <a:r>
              <a:rPr lang="ru-RU" sz="2400" dirty="0">
                <a:latin typeface="+mn-lt"/>
              </a:rPr>
              <a:t>ущерб системе, маскируясь под какие-либо полезные </a:t>
            </a:r>
            <a:r>
              <a:rPr lang="ru-RU" sz="2400" dirty="0" smtClean="0">
                <a:latin typeface="+mn-lt"/>
              </a:rPr>
              <a:t>приложения</a:t>
            </a:r>
            <a:endParaRPr lang="ru-RU" sz="2400" dirty="0"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1520" y="2012507"/>
            <a:ext cx="8750946" cy="2679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+mn-lt"/>
              </a:rPr>
              <a:t>Сетевые черви</a:t>
            </a:r>
            <a:r>
              <a:rPr lang="ru-RU" sz="24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– </a:t>
            </a:r>
            <a:r>
              <a:rPr lang="ru-RU" sz="2400" b="1" dirty="0">
                <a:latin typeface="+mn-lt"/>
              </a:rPr>
              <a:t>программы, способные к </a:t>
            </a:r>
            <a:r>
              <a:rPr lang="ru-RU" sz="2400" b="1" i="1" dirty="0">
                <a:solidFill>
                  <a:srgbClr val="7030A0"/>
                </a:solidFill>
                <a:latin typeface="+mn-lt"/>
              </a:rPr>
              <a:t>самостоятельному распространению своих копий в пределах локальной сети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либо по глобальным связям, перемещаясь от одного компьютера к другому без </a:t>
            </a:r>
            <a:r>
              <a:rPr lang="ru-RU" sz="2400" dirty="0" smtClean="0">
                <a:latin typeface="+mn-lt"/>
              </a:rPr>
              <a:t>всякого участия </a:t>
            </a:r>
            <a:r>
              <a:rPr lang="ru-RU" sz="2400" dirty="0">
                <a:latin typeface="+mn-lt"/>
              </a:rPr>
              <a:t>в этом процессе пользователей сети.</a:t>
            </a:r>
          </a:p>
          <a:p>
            <a:r>
              <a:rPr lang="ru-RU" sz="2400" dirty="0">
                <a:latin typeface="+mn-lt"/>
              </a:rPr>
              <a:t>Червь состоит из двух основных функциональных компонентов: атакующего блока и блока поиска целей.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4838694"/>
            <a:ext cx="8750946" cy="1941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Вирусы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– вредоносный программный фрагмент, который может внедряться в другие файлы. </a:t>
            </a:r>
            <a:r>
              <a:rPr lang="ru-RU" sz="2400" dirty="0">
                <a:latin typeface="+mn-lt"/>
              </a:rPr>
              <a:t>В отличие от червей, вирусы </a:t>
            </a:r>
            <a:r>
              <a:rPr lang="ru-RU" sz="2400" b="1" i="1" dirty="0">
                <a:solidFill>
                  <a:srgbClr val="7030A0"/>
                </a:solidFill>
                <a:latin typeface="+mn-lt"/>
              </a:rPr>
              <a:t>не содержат в себе встроенного механизма распространения по сети</a:t>
            </a:r>
            <a:r>
              <a:rPr lang="ru-RU" sz="2400" dirty="0">
                <a:latin typeface="+mn-lt"/>
              </a:rPr>
              <a:t>, они способны размножаться своими силами только </a:t>
            </a:r>
            <a:r>
              <a:rPr lang="ru-RU" sz="2400" b="1" i="1" dirty="0">
                <a:solidFill>
                  <a:srgbClr val="7030A0"/>
                </a:solidFill>
                <a:latin typeface="+mn-lt"/>
              </a:rPr>
              <a:t>в пределах одного компьютера</a:t>
            </a:r>
          </a:p>
        </p:txBody>
      </p:sp>
    </p:spTree>
    <p:extLst>
      <p:ext uri="{BB962C8B-B14F-4D97-AF65-F5344CB8AC3E}">
        <p14:creationId xmlns:p14="http://schemas.microsoft.com/office/powerpoint/2010/main" val="9216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ложного сайта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981769"/>
            <a:ext cx="8712968" cy="367136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1" y="4869160"/>
            <a:ext cx="87129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7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5152" y="2348880"/>
            <a:ext cx="8507328" cy="1362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/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sz="40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ДОПОЛНИТЕЛЬНЫЙ МАТЕРИАЛ</a:t>
            </a:r>
            <a:endParaRPr lang="ru-RU" sz="40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52" y="188640"/>
            <a:ext cx="8507328" cy="13620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/>
          <a:lstStyle/>
          <a:p>
            <a:pPr algn="ctr"/>
            <a:r>
              <a:rPr lang="ru-RU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СОВРЕМЕННЫЕ КОМПЬЮТЕРНЫЕ УГРОЗЫ</a:t>
            </a:r>
            <a:endParaRPr lang="ru-RU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622" y="1772816"/>
            <a:ext cx="8461329" cy="1200329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мошенников интересует либо получение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денег,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либо использование компьютера или аккаунтов его владельца для рассылки спама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622" y="3212976"/>
            <a:ext cx="8461329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Блокировка компьютера </a:t>
            </a:r>
            <a:r>
              <a:rPr lang="ru-RU" sz="2400" dirty="0" smtClean="0">
                <a:latin typeface="+mn-lt"/>
              </a:rPr>
              <a:t>и требование отправить </a:t>
            </a:r>
            <a:r>
              <a:rPr lang="en-US" sz="2400" dirty="0" smtClean="0">
                <a:latin typeface="+mn-lt"/>
              </a:rPr>
              <a:t>SMS </a:t>
            </a:r>
            <a:r>
              <a:rPr lang="ru-RU" sz="2400" dirty="0" smtClean="0">
                <a:latin typeface="+mn-lt"/>
              </a:rPr>
              <a:t>для получения кода разблокировки</a:t>
            </a:r>
            <a:endParaRPr lang="ru-RU" sz="24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286" y="4221088"/>
            <a:ext cx="8461329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Похищение аккаунтов  </a:t>
            </a:r>
            <a:r>
              <a:rPr lang="ru-RU" sz="2400" dirty="0" smtClean="0">
                <a:latin typeface="+mn-lt"/>
              </a:rPr>
              <a:t>и последующий контроль над компьютером с целью отправки спама</a:t>
            </a:r>
            <a:endParaRPr lang="ru-RU" sz="24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123" y="5204485"/>
            <a:ext cx="8461329" cy="1200329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 err="1" smtClean="0">
                <a:solidFill>
                  <a:srgbClr val="C00000"/>
                </a:solidFill>
                <a:latin typeface="+mn-lt"/>
              </a:rPr>
              <a:t>Фишинг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:  </a:t>
            </a:r>
            <a:r>
              <a:rPr lang="ru-RU" sz="2400" dirty="0"/>
              <a:t>от пользователя требуют перейти по ссылке на подставной сайт и ввести там свои учетные </a:t>
            </a:r>
            <a:r>
              <a:rPr lang="ru-RU" sz="2400" dirty="0" smtClean="0"/>
              <a:t>данные</a:t>
            </a:r>
          </a:p>
          <a:p>
            <a:pPr hangingPunct="0"/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checkpass.visa.com      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visa.checkpass.com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563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52" y="188640"/>
            <a:ext cx="8507328" cy="13620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/>
          <a:lstStyle/>
          <a:p>
            <a:pPr algn="ctr"/>
            <a:r>
              <a:rPr lang="ru-RU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КЛАССИФИКАЦИЯ КОМПЬЮТЕРНЫХ ВИРУСОВ</a:t>
            </a:r>
            <a:endParaRPr lang="ru-RU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622" y="1772816"/>
            <a:ext cx="8461329" cy="1938992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Компьютерный вирус – это программный код, встроенный в другую программу, в документ, или в определенные области носителя данных и предназначенный для выполнения несанкционированных действий на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несущем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компьютере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026" y="4509120"/>
            <a:ext cx="8461329" cy="1938992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По среде обитания: </a:t>
            </a:r>
          </a:p>
          <a:p>
            <a:pPr hangingPunct="0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Сетевые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вирусы распространяются по различным </a:t>
            </a:r>
            <a:r>
              <a:rPr lang="ru-RU" sz="2400" dirty="0" smtClean="0">
                <a:latin typeface="+mn-lt"/>
              </a:rPr>
              <a:t>сетям;</a:t>
            </a:r>
          </a:p>
          <a:p>
            <a:pPr hangingPunct="0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Файловые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вирусы заражают исполняемые </a:t>
            </a:r>
            <a:r>
              <a:rPr lang="ru-RU" sz="2400" dirty="0" smtClean="0">
                <a:latin typeface="+mn-lt"/>
              </a:rPr>
              <a:t>файлы;</a:t>
            </a:r>
          </a:p>
          <a:p>
            <a:pPr hangingPunct="0"/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Загрузочные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вирусы внедряются в загрузочный сектор </a:t>
            </a:r>
            <a:r>
              <a:rPr lang="ru-RU" sz="2400" dirty="0" smtClean="0">
                <a:latin typeface="+mn-lt"/>
              </a:rPr>
              <a:t>;</a:t>
            </a:r>
          </a:p>
          <a:p>
            <a:pPr hangingPunct="0"/>
            <a:r>
              <a:rPr lang="ru-RU" sz="2400" b="1" i="1" dirty="0" err="1">
                <a:solidFill>
                  <a:srgbClr val="C00000"/>
                </a:solidFill>
                <a:latin typeface="+mn-lt"/>
              </a:rPr>
              <a:t>Файлово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–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загрузочные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вирусы 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1370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52" y="188640"/>
            <a:ext cx="8507328" cy="136207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320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Классификация компьютерных вирусов</a:t>
            </a:r>
            <a:endParaRPr lang="ru-RU" sz="320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622" y="1772816"/>
            <a:ext cx="8461329" cy="1938992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>
                <a:solidFill>
                  <a:srgbClr val="C00000"/>
                </a:solidFill>
              </a:rPr>
              <a:t>По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способу заражения среды обитания</a:t>
            </a:r>
            <a:r>
              <a:rPr lang="ru-RU" sz="2400" b="1" i="1" dirty="0" smtClean="0">
                <a:solidFill>
                  <a:srgbClr val="C00000"/>
                </a:solidFill>
              </a:rPr>
              <a:t>: </a:t>
            </a:r>
            <a:endParaRPr lang="ru-RU" sz="2400" b="1" i="1" dirty="0">
              <a:solidFill>
                <a:srgbClr val="C00000"/>
              </a:solidFill>
            </a:endParaRPr>
          </a:p>
          <a:p>
            <a:pPr hangingPunct="0"/>
            <a:r>
              <a:rPr lang="ru-RU" sz="2400" b="1" i="1" dirty="0"/>
              <a:t>Резидентный вирус</a:t>
            </a:r>
            <a:r>
              <a:rPr lang="ru-RU" sz="2400" dirty="0"/>
              <a:t> </a:t>
            </a:r>
            <a:r>
              <a:rPr lang="ru-RU" sz="2400" dirty="0" smtClean="0"/>
              <a:t>: оставляет </a:t>
            </a:r>
            <a:r>
              <a:rPr lang="ru-RU" sz="2400" dirty="0"/>
              <a:t>в оперативной памяти свою резидентную </a:t>
            </a:r>
            <a:r>
              <a:rPr lang="ru-RU" sz="2400" dirty="0" smtClean="0"/>
              <a:t>часть;</a:t>
            </a:r>
          </a:p>
          <a:p>
            <a:pPr hangingPunct="0"/>
            <a:r>
              <a:rPr lang="ru-RU" sz="2400" b="1" i="1" dirty="0"/>
              <a:t>Нерезидентный вирус</a:t>
            </a:r>
            <a:r>
              <a:rPr lang="ru-RU" sz="2400" dirty="0"/>
              <a:t> не заражает память компьютера и является активным ограниченное время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07026" y="3933056"/>
            <a:ext cx="8461329" cy="2677656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По деструктивным возможностям: </a:t>
            </a:r>
          </a:p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Безвредные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 уменьшают объем памяти на диске;</a:t>
            </a:r>
          </a:p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Неопасные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- так же уменьшают объем </a:t>
            </a:r>
            <a:r>
              <a:rPr lang="ru-RU" sz="2400" dirty="0" smtClean="0">
                <a:latin typeface="+mn-lt"/>
              </a:rPr>
              <a:t>памяти, порождают </a:t>
            </a:r>
            <a:r>
              <a:rPr lang="ru-RU" sz="2400" dirty="0">
                <a:latin typeface="+mn-lt"/>
              </a:rPr>
              <a:t>графические, звуковые и другие эффекты;</a:t>
            </a:r>
            <a:endParaRPr lang="ru-RU" sz="2400" dirty="0" smtClean="0">
              <a:latin typeface="+mn-lt"/>
            </a:endParaRPr>
          </a:p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Опасные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- могут </a:t>
            </a:r>
            <a:r>
              <a:rPr lang="ru-RU" sz="2400" dirty="0">
                <a:latin typeface="+mn-lt"/>
              </a:rPr>
              <a:t>привести к различным нарушениям в работе компьютера;</a:t>
            </a:r>
            <a:endParaRPr lang="ru-RU" sz="2400" dirty="0" smtClean="0">
              <a:latin typeface="+mn-lt"/>
            </a:endParaRPr>
          </a:p>
          <a:p>
            <a:pPr hangingPunct="0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Очень опасные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420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96621" y="1988840"/>
            <a:ext cx="8461329" cy="452431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b="1" i="1" dirty="0">
                <a:solidFill>
                  <a:srgbClr val="C00000"/>
                </a:solidFill>
              </a:rPr>
              <a:t>По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особенностям алгоритма</a:t>
            </a:r>
            <a:r>
              <a:rPr lang="ru-RU" sz="2400" b="1" i="1" dirty="0" smtClean="0">
                <a:solidFill>
                  <a:srgbClr val="C00000"/>
                </a:solidFill>
              </a:rPr>
              <a:t>: </a:t>
            </a:r>
          </a:p>
          <a:p>
            <a:pPr hangingPunct="0"/>
            <a:r>
              <a:rPr lang="ru-RU" sz="2400" b="1" dirty="0" smtClean="0">
                <a:latin typeface="+mn-lt"/>
              </a:rPr>
              <a:t>Паразитические</a:t>
            </a:r>
            <a:r>
              <a:rPr lang="ru-RU" sz="2400" dirty="0" smtClean="0">
                <a:latin typeface="+mn-lt"/>
              </a:rPr>
              <a:t>;</a:t>
            </a:r>
          </a:p>
          <a:p>
            <a:pPr hangingPunct="0"/>
            <a:r>
              <a:rPr lang="ru-RU" sz="2400" b="1" dirty="0">
                <a:latin typeface="+mn-lt"/>
              </a:rPr>
              <a:t>репликаторы</a:t>
            </a:r>
            <a:r>
              <a:rPr lang="ru-RU" sz="2400" dirty="0">
                <a:latin typeface="+mn-lt"/>
              </a:rPr>
              <a:t> (черви) </a:t>
            </a:r>
            <a:r>
              <a:rPr lang="ru-RU" sz="2400" dirty="0" smtClean="0">
                <a:latin typeface="+mn-lt"/>
              </a:rPr>
              <a:t>;</a:t>
            </a:r>
          </a:p>
          <a:p>
            <a:pPr hangingPunct="0"/>
            <a:r>
              <a:rPr lang="ru-RU" sz="2400" b="1" dirty="0">
                <a:latin typeface="+mn-lt"/>
              </a:rPr>
              <a:t>невидимки</a:t>
            </a:r>
            <a:r>
              <a:rPr lang="ru-RU" sz="2400" dirty="0">
                <a:latin typeface="+mn-lt"/>
              </a:rPr>
              <a:t> (</a:t>
            </a:r>
            <a:r>
              <a:rPr lang="ru-RU" sz="2400" dirty="0" err="1">
                <a:latin typeface="+mn-lt"/>
              </a:rPr>
              <a:t>стелс</a:t>
            </a:r>
            <a:r>
              <a:rPr lang="ru-RU" sz="2400" dirty="0">
                <a:latin typeface="+mn-lt"/>
              </a:rPr>
              <a:t>-вирусы) </a:t>
            </a:r>
            <a:r>
              <a:rPr lang="ru-RU" sz="2400" dirty="0" smtClean="0">
                <a:latin typeface="+mn-lt"/>
              </a:rPr>
              <a:t>– перехватывают </a:t>
            </a:r>
            <a:r>
              <a:rPr lang="ru-RU" sz="2400" dirty="0">
                <a:latin typeface="+mn-lt"/>
              </a:rPr>
              <a:t>обращения операционной системы к пораженным </a:t>
            </a:r>
            <a:r>
              <a:rPr lang="ru-RU" sz="2400" dirty="0" smtClean="0">
                <a:latin typeface="+mn-lt"/>
              </a:rPr>
              <a:t>файлам;</a:t>
            </a:r>
          </a:p>
          <a:p>
            <a:pPr hangingPunct="0"/>
            <a:r>
              <a:rPr lang="ru-RU" sz="2400" b="1" dirty="0">
                <a:latin typeface="+mn-lt"/>
              </a:rPr>
              <a:t>Мутанты</a:t>
            </a:r>
            <a:r>
              <a:rPr lang="ru-RU" sz="2400" dirty="0">
                <a:latin typeface="+mn-lt"/>
              </a:rPr>
              <a:t> (призраки) </a:t>
            </a:r>
            <a:r>
              <a:rPr lang="ru-RU" sz="2400" dirty="0" smtClean="0">
                <a:latin typeface="+mn-lt"/>
              </a:rPr>
              <a:t>- содержат </a:t>
            </a:r>
            <a:r>
              <a:rPr lang="ru-RU" sz="2400" dirty="0">
                <a:latin typeface="+mn-lt"/>
              </a:rPr>
              <a:t>алгоритмы шифровки - расшифровки, благодаря которым копии одного и того же вируса не имеют ни одной повторяющейся цепочки </a:t>
            </a:r>
            <a:r>
              <a:rPr lang="ru-RU" sz="2400" dirty="0" smtClean="0">
                <a:latin typeface="+mn-lt"/>
              </a:rPr>
              <a:t>байтов;</a:t>
            </a:r>
          </a:p>
          <a:p>
            <a:pPr hangingPunct="0"/>
            <a:r>
              <a:rPr lang="ru-RU" sz="2400" b="1" dirty="0">
                <a:latin typeface="+mn-lt"/>
              </a:rPr>
              <a:t>Спутники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–для </a:t>
            </a:r>
            <a:r>
              <a:rPr lang="ru-RU" sz="2400" dirty="0">
                <a:latin typeface="+mn-lt"/>
              </a:rPr>
              <a:t>выполнимых программ (</a:t>
            </a:r>
            <a:r>
              <a:rPr lang="ru-RU" sz="2400" dirty="0" err="1">
                <a:latin typeface="+mn-lt"/>
              </a:rPr>
              <a:t>exe</a:t>
            </a:r>
            <a:r>
              <a:rPr lang="ru-RU" sz="2400" dirty="0">
                <a:latin typeface="+mn-lt"/>
              </a:rPr>
              <a:t>) создают одноименные программы типа </a:t>
            </a:r>
            <a:r>
              <a:rPr lang="ru-RU" sz="2400" dirty="0" err="1">
                <a:latin typeface="+mn-lt"/>
              </a:rPr>
              <a:t>com</a:t>
            </a:r>
            <a:r>
              <a:rPr lang="ru-RU" sz="2400" dirty="0">
                <a:latin typeface="+mn-lt"/>
              </a:rPr>
              <a:t>, которые при выполнении исходной программы запускаются первыми</a:t>
            </a:r>
            <a:endParaRPr lang="ru-RU" sz="2400" i="1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152" y="188640"/>
            <a:ext cx="8507328" cy="1362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sz="3200" kern="0" cap="none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Классификация компьютерных вирусов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5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Блокировка компьютера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991437"/>
            <a:ext cx="8750946" cy="833178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Злоумышленники </a:t>
            </a:r>
            <a:r>
              <a:rPr lang="ru-RU" sz="2400" dirty="0"/>
              <a:t>блокируют компьютер, требуя отправить </a:t>
            </a:r>
            <a:r>
              <a:rPr lang="ru-RU" sz="2400" dirty="0" err="1"/>
              <a:t>SMS</a:t>
            </a:r>
            <a:r>
              <a:rPr lang="ru-RU" sz="2400" dirty="0"/>
              <a:t> для получения кода разблокировки</a:t>
            </a:r>
            <a:endParaRPr lang="ru-RU" sz="2400" dirty="0"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1520" y="1970965"/>
            <a:ext cx="8750946" cy="157184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Как бороться: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При </a:t>
            </a:r>
            <a:r>
              <a:rPr lang="ru-RU" sz="2400" dirty="0"/>
              <a:t>наличии доступа к Интернету можно воспользоваться сервисами </a:t>
            </a:r>
            <a:r>
              <a:rPr lang="ru-RU" sz="2400" dirty="0" smtClean="0"/>
              <a:t>антивирусов (</a:t>
            </a:r>
            <a:r>
              <a:rPr lang="ru-RU" sz="2400" dirty="0" err="1" smtClean="0"/>
              <a:t>Dr.Web</a:t>
            </a:r>
            <a:r>
              <a:rPr lang="ru-RU" sz="2400" dirty="0" smtClean="0"/>
              <a:t>, </a:t>
            </a:r>
            <a:r>
              <a:rPr lang="ru-RU" sz="2400" dirty="0" err="1" smtClean="0"/>
              <a:t>Kaspersky</a:t>
            </a:r>
            <a:r>
              <a:rPr lang="ru-RU" sz="2400" dirty="0" smtClean="0"/>
              <a:t>) </a:t>
            </a:r>
            <a:r>
              <a:rPr lang="ru-RU" sz="2400" dirty="0"/>
              <a:t>для получения </a:t>
            </a:r>
            <a:r>
              <a:rPr lang="ru-RU" sz="2400" dirty="0" err="1"/>
              <a:t>разблокирующих</a:t>
            </a:r>
            <a:r>
              <a:rPr lang="ru-RU" sz="2400" dirty="0"/>
              <a:t> кодов. </a:t>
            </a:r>
            <a:endParaRPr lang="ru-RU" sz="2400" dirty="0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3717032"/>
            <a:ext cx="8750946" cy="194117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/>
              <a:t>Если удастся запустить Диспетчер </a:t>
            </a:r>
            <a:r>
              <a:rPr lang="ru-RU" sz="2400" dirty="0" smtClean="0"/>
              <a:t>задач - отыскать </a:t>
            </a:r>
            <a:r>
              <a:rPr lang="ru-RU" sz="2400" dirty="0"/>
              <a:t>в списке процессов вирус и завершить его. </a:t>
            </a:r>
            <a:r>
              <a:rPr lang="ru-RU" sz="2400" dirty="0" smtClean="0"/>
              <a:t>Программа чаще всего имеет </a:t>
            </a:r>
            <a:r>
              <a:rPr lang="ru-RU" sz="2400" dirty="0"/>
              <a:t>какое-нибудь типичное имя, например </a:t>
            </a:r>
            <a:r>
              <a:rPr lang="ru-RU" sz="2400" dirty="0" smtClean="0"/>
              <a:t>plugin.exe – для маскировки </a:t>
            </a:r>
            <a:r>
              <a:rPr lang="ru-RU" sz="2400" dirty="0"/>
              <a:t>под системный процесс. После этого нужно удалить его из автозагрузки. </a:t>
            </a:r>
            <a:endParaRPr lang="ru-RU" sz="2400" b="1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3506" y="5871329"/>
            <a:ext cx="8750946" cy="463846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Крайний случай – переустановка ОС (не обновление!)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4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Фишинг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991437"/>
            <a:ext cx="8750946" cy="231050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От </a:t>
            </a:r>
            <a:r>
              <a:rPr lang="ru-RU" sz="2400" dirty="0"/>
              <a:t>пользователя требуют перейти по ссылке на подставной сайт </a:t>
            </a:r>
            <a:r>
              <a:rPr lang="ru-RU" sz="2400" dirty="0" smtClean="0"/>
              <a:t>(facedook.com </a:t>
            </a:r>
            <a:r>
              <a:rPr lang="ru-RU" sz="2400" dirty="0"/>
              <a:t>вместо </a:t>
            </a:r>
            <a:r>
              <a:rPr lang="ru-RU" sz="2400" dirty="0" smtClean="0"/>
              <a:t>facebook.com) и </a:t>
            </a:r>
            <a:r>
              <a:rPr lang="ru-RU" sz="2400" dirty="0"/>
              <a:t>ввести там свои учетные </a:t>
            </a:r>
            <a:r>
              <a:rPr lang="ru-RU" sz="2400" dirty="0" smtClean="0"/>
              <a:t>данные. Чаще всего у </a:t>
            </a:r>
            <a:r>
              <a:rPr lang="ru-RU" sz="2400" dirty="0"/>
              <a:t>пользователя пытаются украсть не его аккаунт, а сведения о кредитной </a:t>
            </a:r>
            <a:r>
              <a:rPr lang="ru-RU" sz="2400" dirty="0" smtClean="0"/>
              <a:t>карте.</a:t>
            </a:r>
          </a:p>
          <a:p>
            <a:r>
              <a:rPr lang="ru-RU" sz="2400" dirty="0" smtClean="0">
                <a:latin typeface="+mn-lt"/>
              </a:rPr>
              <a:t>Обычно на почту приходит письмо с предложением поменять пароль</a:t>
            </a:r>
            <a:endParaRPr lang="ru-RU" sz="2400" dirty="0">
              <a:latin typeface="+mn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0281" y="3429000"/>
            <a:ext cx="8750946" cy="194117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Как бороться: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dirty="0"/>
              <a:t>проверять доменное имя сайта, на который предлагается </a:t>
            </a:r>
            <a:r>
              <a:rPr lang="ru-RU" sz="2400" dirty="0" smtClean="0"/>
              <a:t>перейти (checkpass.visa.com </a:t>
            </a:r>
            <a:r>
              <a:rPr lang="ru-RU" sz="2400" dirty="0"/>
              <a:t>имеет прямое отношение к сайту </a:t>
            </a:r>
            <a:r>
              <a:rPr lang="ru-RU" sz="2400" dirty="0" err="1"/>
              <a:t>Visa</a:t>
            </a:r>
            <a:r>
              <a:rPr lang="ru-RU" sz="2400" dirty="0"/>
              <a:t>, а </a:t>
            </a:r>
            <a:r>
              <a:rPr lang="ru-RU" sz="2400" dirty="0" smtClean="0"/>
              <a:t>адрес </a:t>
            </a:r>
            <a:r>
              <a:rPr lang="ru-RU" sz="2400" dirty="0"/>
              <a:t>visa.checkpass.com </a:t>
            </a:r>
            <a:r>
              <a:rPr lang="ru-RU" sz="2400" dirty="0" smtClean="0"/>
              <a:t>– «не то» имя второго уровня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17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.townsendsecurity.com/hs-fs/hub/15891/file-3713640260-png/images/cia-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213"/>
            <a:ext cx="5400600" cy="488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179512" y="348125"/>
            <a:ext cx="3888432" cy="1080120"/>
          </a:xfrm>
          <a:prstGeom prst="wedgeRoundRectCallout">
            <a:avLst>
              <a:gd name="adj1" fmla="val 35946"/>
              <a:gd name="adj2" fmla="val 134742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конфиденциальность</a:t>
            </a:r>
            <a:endParaRPr lang="ru-RU" sz="28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084168" y="348125"/>
            <a:ext cx="2736304" cy="1080120"/>
          </a:xfrm>
          <a:prstGeom prst="wedgeRoundRectCallout">
            <a:avLst>
              <a:gd name="adj1" fmla="val -39817"/>
              <a:gd name="adj2" fmla="val 112167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доступность</a:t>
            </a:r>
            <a:endParaRPr lang="ru-RU" sz="28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635896" y="5589240"/>
            <a:ext cx="2808312" cy="1080120"/>
          </a:xfrm>
          <a:prstGeom prst="wedgeRoundRectCallout">
            <a:avLst>
              <a:gd name="adj1" fmla="val -22880"/>
              <a:gd name="adj2" fmla="val -91011"/>
              <a:gd name="adj3" fmla="val 16667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целостность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5461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5152" y="188640"/>
            <a:ext cx="8507328" cy="1362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</p:spPr>
        <p:txBody>
          <a:bodyPr anchor="ctr" anchorCtr="1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Вирус </a:t>
            </a:r>
            <a:r>
              <a:rPr lang="en-US" sz="32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WannaCry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63343" y="1844824"/>
            <a:ext cx="8750946" cy="157184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/>
              <a:t>Компьютеры в Европе и Азии 12 мая </a:t>
            </a:r>
            <a:r>
              <a:rPr lang="en-US" sz="2400" dirty="0" smtClean="0"/>
              <a:t>2017 </a:t>
            </a:r>
            <a:r>
              <a:rPr lang="ru-RU" sz="2400" dirty="0" smtClean="0"/>
              <a:t>г. подверглись </a:t>
            </a:r>
            <a:r>
              <a:rPr lang="ru-RU" sz="2400" dirty="0"/>
              <a:t>массированной </a:t>
            </a:r>
            <a:r>
              <a:rPr lang="ru-RU" sz="2400" dirty="0" err="1"/>
              <a:t>кибератаке</a:t>
            </a:r>
            <a:r>
              <a:rPr lang="ru-RU" sz="2400" dirty="0"/>
              <a:t> с использованием неизвестного ранее "вируса-вымогателя", вредоносная программа добралась и до России</a:t>
            </a:r>
            <a:endParaRPr lang="ru-RU" sz="2400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61889" y="3789040"/>
            <a:ext cx="8750946" cy="267983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Как бороться: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главное </a:t>
            </a:r>
            <a:r>
              <a:rPr lang="ru-RU" sz="2400" dirty="0"/>
              <a:t>– делать резервные </a:t>
            </a:r>
            <a:r>
              <a:rPr lang="ru-RU" sz="2400" dirty="0" smtClean="0"/>
              <a:t>копии</a:t>
            </a:r>
            <a:endParaRPr lang="en-US" sz="2400" dirty="0" smtClean="0"/>
          </a:p>
          <a:p>
            <a:r>
              <a:rPr lang="ru-RU" sz="2400" dirty="0" smtClean="0"/>
              <a:t>своевременно </a:t>
            </a:r>
            <a:r>
              <a:rPr lang="ru-RU" sz="2400" dirty="0"/>
              <a:t>обновлять операционную </a:t>
            </a:r>
            <a:r>
              <a:rPr lang="ru-RU" sz="2400" dirty="0" smtClean="0"/>
              <a:t>систему</a:t>
            </a:r>
            <a:r>
              <a:rPr lang="en-US" sz="2400" dirty="0" smtClean="0"/>
              <a:t>. </a:t>
            </a:r>
            <a:r>
              <a:rPr lang="ru-RU" sz="2400" dirty="0" smtClean="0"/>
              <a:t>Для </a:t>
            </a:r>
            <a:r>
              <a:rPr lang="ru-RU" sz="2400" dirty="0"/>
              <a:t>конкретного случая с </a:t>
            </a:r>
            <a:r>
              <a:rPr lang="ru-RU" sz="2400" dirty="0" err="1"/>
              <a:t>WannaCry</a:t>
            </a:r>
            <a:r>
              <a:rPr lang="ru-RU" sz="2400" dirty="0"/>
              <a:t> </a:t>
            </a:r>
            <a:r>
              <a:rPr lang="ru-RU" sz="2400" dirty="0" err="1"/>
              <a:t>Microsoft</a:t>
            </a:r>
            <a:r>
              <a:rPr lang="ru-RU" sz="2400" dirty="0"/>
              <a:t>  выпустила обновление, закрывающее уязвимость, которую эксплуатирует этот вирус. Использовать </a:t>
            </a:r>
            <a:r>
              <a:rPr lang="ru-RU" sz="2400" dirty="0" smtClean="0"/>
              <a:t>версии, </a:t>
            </a:r>
            <a:r>
              <a:rPr lang="ru-RU" sz="2400" dirty="0"/>
              <a:t>давно выведенные из-под защиты, — прямой путь к </a:t>
            </a:r>
            <a:r>
              <a:rPr lang="ru-RU" sz="2400" dirty="0" smtClean="0"/>
              <a:t>заражению</a:t>
            </a:r>
            <a:r>
              <a:rPr lang="ru-RU" sz="2400" dirty="0"/>
              <a:t> 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39457" y="620688"/>
            <a:ext cx="8750946" cy="157184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/>
              <a:t>"Примечательно, что не подвергались заражению серверные ресурсы МВД РФ благодаря применению иных ОС и отечественных компьютеров с русским процессором «Эльбрус</a:t>
            </a:r>
            <a:r>
              <a:rPr lang="ru-RU" sz="2400" dirty="0" smtClean="0"/>
              <a:t>»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55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30580" y="188640"/>
            <a:ext cx="8175267" cy="13620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0" cap="rnd" cmpd="dbl">
            <a:solidFill>
              <a:srgbClr val="C00000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безопасной системы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700808"/>
            <a:ext cx="871296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800" dirty="0">
                <a:latin typeface="+mn-lt"/>
              </a:rPr>
              <a:t>Информационная система считается защищенной, если обеспечены ее </a:t>
            </a:r>
            <a:r>
              <a:rPr lang="ru-RU" sz="2800" b="1" i="1" dirty="0">
                <a:solidFill>
                  <a:srgbClr val="C00000"/>
                </a:solidFill>
                <a:latin typeface="+mn-lt"/>
              </a:rPr>
              <a:t>конфиденциальность, доступность и целостность.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3588" y="3136608"/>
            <a:ext cx="8680900" cy="1294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600" b="1" i="1" dirty="0">
                <a:solidFill>
                  <a:srgbClr val="FF0000"/>
                </a:solidFill>
                <a:latin typeface="+mn-lt"/>
              </a:rPr>
              <a:t>Конфиденциальность</a:t>
            </a:r>
            <a:r>
              <a:rPr lang="ru-RU" sz="2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– это гарантия того, что секретные данные будут </a:t>
            </a:r>
            <a:r>
              <a:rPr lang="ru-RU" sz="2600" b="1" dirty="0">
                <a:latin typeface="+mn-lt"/>
              </a:rPr>
              <a:t>доступны</a:t>
            </a:r>
            <a:r>
              <a:rPr lang="ru-RU" sz="2600" dirty="0">
                <a:latin typeface="+mn-lt"/>
              </a:rPr>
              <a:t> только тем пользователям, которым этот </a:t>
            </a:r>
            <a:r>
              <a:rPr lang="ru-RU" sz="2600" b="1" dirty="0">
                <a:latin typeface="+mn-lt"/>
              </a:rPr>
              <a:t>доступ </a:t>
            </a:r>
            <a:r>
              <a:rPr lang="ru-RU" sz="2600" b="1" dirty="0" smtClean="0">
                <a:latin typeface="+mn-lt"/>
              </a:rPr>
              <a:t>разрешен</a:t>
            </a:r>
            <a:endParaRPr lang="ru-RU" sz="2600" b="1" dirty="0">
              <a:latin typeface="+mn-lt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1285" y="4482256"/>
            <a:ext cx="8750946" cy="1294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600" b="1" i="1" dirty="0" smtClean="0">
                <a:solidFill>
                  <a:srgbClr val="FF0000"/>
                </a:solidFill>
                <a:latin typeface="+mn-lt"/>
              </a:rPr>
              <a:t>Доступность</a:t>
            </a:r>
            <a:r>
              <a:rPr lang="ru-RU" sz="2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– это гарантия того, что </a:t>
            </a:r>
            <a:r>
              <a:rPr lang="ru-RU" sz="2600" b="1" dirty="0">
                <a:latin typeface="+mn-lt"/>
              </a:rPr>
              <a:t>авторизованные</a:t>
            </a:r>
            <a:r>
              <a:rPr lang="ru-RU" sz="2600" dirty="0">
                <a:latin typeface="+mn-lt"/>
              </a:rPr>
              <a:t> пользователи всегда </a:t>
            </a:r>
            <a:r>
              <a:rPr lang="ru-RU" sz="2600" b="1" dirty="0">
                <a:latin typeface="+mn-lt"/>
              </a:rPr>
              <a:t>получат доступ </a:t>
            </a:r>
            <a:r>
              <a:rPr lang="ru-RU" sz="2600" dirty="0">
                <a:latin typeface="+mn-lt"/>
              </a:rPr>
              <a:t>к данным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2242" y="5827905"/>
            <a:ext cx="8750946" cy="894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hangingPunct="0"/>
            <a:r>
              <a:rPr lang="ru-RU" sz="2600" b="1" i="1" dirty="0" smtClean="0">
                <a:solidFill>
                  <a:srgbClr val="FF0000"/>
                </a:solidFill>
                <a:latin typeface="+mn-lt"/>
              </a:rPr>
              <a:t>Целостность</a:t>
            </a:r>
            <a:r>
              <a:rPr lang="ru-RU" sz="2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600" dirty="0">
                <a:latin typeface="+mn-lt"/>
              </a:rPr>
              <a:t>– это гарантия </a:t>
            </a:r>
            <a:r>
              <a:rPr lang="ru-RU" sz="2600" b="1" dirty="0">
                <a:latin typeface="+mn-lt"/>
              </a:rPr>
              <a:t>сохранности</a:t>
            </a:r>
            <a:r>
              <a:rPr lang="ru-RU" sz="2600" dirty="0">
                <a:latin typeface="+mn-lt"/>
              </a:rPr>
              <a:t> данными </a:t>
            </a:r>
            <a:r>
              <a:rPr lang="ru-RU" sz="2600" b="1" dirty="0">
                <a:latin typeface="+mn-lt"/>
              </a:rPr>
              <a:t>правильных значений</a:t>
            </a:r>
          </a:p>
        </p:txBody>
      </p:sp>
    </p:spTree>
    <p:extLst>
      <p:ext uri="{BB962C8B-B14F-4D97-AF65-F5344CB8AC3E}">
        <p14:creationId xmlns:p14="http://schemas.microsoft.com/office/powerpoint/2010/main" val="614786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yztm.ru/wp-content/uploads/2017/12/word-image-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496982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88640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Гексада</a:t>
            </a:r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Паркера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6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374441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модель </a:t>
            </a:r>
            <a:r>
              <a:rPr lang="ru-RU" sz="3200" b="1" dirty="0" smtClean="0">
                <a:solidFill>
                  <a:srgbClr val="C00000"/>
                </a:solidFill>
              </a:rPr>
              <a:t>STRIDE </a:t>
            </a:r>
          </a:p>
          <a:p>
            <a:r>
              <a:rPr lang="ru-RU" sz="2400" dirty="0" smtClean="0"/>
              <a:t>- ИС </a:t>
            </a:r>
            <a:r>
              <a:rPr lang="ru-RU" sz="2400" dirty="0"/>
              <a:t>находится в безопасности, если она защищена от следующих типов нарушений</a:t>
            </a:r>
            <a:r>
              <a:rPr lang="ru-RU" sz="2400" dirty="0" smtClean="0"/>
              <a:t>:</a:t>
            </a:r>
            <a:endParaRPr lang="ru-RU" sz="2400" dirty="0"/>
          </a:p>
          <a:p>
            <a:r>
              <a:rPr lang="ru-RU" sz="2400" b="1" dirty="0" err="1" smtClean="0">
                <a:solidFill>
                  <a:srgbClr val="C00000"/>
                </a:solidFill>
              </a:rPr>
              <a:t>Spoofing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>— </a:t>
            </a:r>
            <a:r>
              <a:rPr lang="ru-RU" sz="2400" dirty="0" smtClean="0"/>
              <a:t>Подмена данных;</a:t>
            </a:r>
            <a:endParaRPr lang="ru-RU" sz="2400" dirty="0"/>
          </a:p>
          <a:p>
            <a:r>
              <a:rPr lang="ru-RU" sz="2400" b="1" dirty="0" err="1">
                <a:solidFill>
                  <a:srgbClr val="C00000"/>
                </a:solidFill>
              </a:rPr>
              <a:t>Tampering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— Изменение данных;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Repudiation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— Отказ от ответственности;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Information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disclosure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— разглашения сведений;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Denial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of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service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-отказ в обслуживании;</a:t>
            </a:r>
          </a:p>
          <a:p>
            <a:r>
              <a:rPr lang="ru-RU" sz="2400" b="1" dirty="0" err="1">
                <a:solidFill>
                  <a:srgbClr val="C00000"/>
                </a:solidFill>
              </a:rPr>
              <a:t>Elevation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of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privilege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— захват привилегий.</a:t>
            </a:r>
          </a:p>
        </p:txBody>
      </p:sp>
      <p:pic>
        <p:nvPicPr>
          <p:cNvPr id="3074" name="Picture 2" descr="http://yztm.ru/wp-content/uploads/2017/12/word-image-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836712"/>
            <a:ext cx="475252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5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159" y="1484784"/>
            <a:ext cx="8712968" cy="83099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Т</a:t>
            </a:r>
            <a:r>
              <a:rPr lang="ru-RU" sz="2400" dirty="0" smtClean="0">
                <a:latin typeface="+mn-lt"/>
              </a:rPr>
              <a:t>ребования </a:t>
            </a:r>
            <a:r>
              <a:rPr lang="ru-RU" sz="2400" dirty="0">
                <a:latin typeface="+mn-lt"/>
              </a:rPr>
              <a:t>целостности и доступности остаются </a:t>
            </a:r>
            <a:r>
              <a:rPr lang="ru-RU" sz="2400" dirty="0" smtClean="0">
                <a:latin typeface="+mn-lt"/>
              </a:rPr>
              <a:t>актуальными всегда. </a:t>
            </a:r>
            <a:endParaRPr lang="ru-RU" sz="2400" dirty="0"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88640"/>
            <a:ext cx="8568952" cy="10081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требования к информационной безопасности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3170" y="2458148"/>
            <a:ext cx="8750946" cy="1941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Уровень конфиденциальности определяется назначением </a:t>
            </a:r>
            <a:r>
              <a:rPr lang="ru-RU" sz="2400" b="1" i="1" dirty="0" smtClean="0">
                <a:solidFill>
                  <a:srgbClr val="C00000"/>
                </a:solidFill>
              </a:rPr>
              <a:t>информации</a:t>
            </a:r>
            <a:r>
              <a:rPr lang="ru-RU" sz="2400" dirty="0" smtClean="0"/>
              <a:t>: </a:t>
            </a:r>
            <a:r>
              <a:rPr lang="ru-RU" sz="2400" dirty="0" smtClean="0">
                <a:latin typeface="+mn-lt"/>
              </a:rPr>
              <a:t>конфиденциальность </a:t>
            </a:r>
            <a:r>
              <a:rPr lang="ru-RU" sz="2400" dirty="0">
                <a:latin typeface="+mn-lt"/>
              </a:rPr>
              <a:t>не требуется для информации, размещаемой на </a:t>
            </a:r>
            <a:r>
              <a:rPr lang="ru-RU" sz="2400" dirty="0" err="1">
                <a:latin typeface="+mn-lt"/>
              </a:rPr>
              <a:t>Web</a:t>
            </a:r>
            <a:r>
              <a:rPr lang="ru-RU" sz="2400" dirty="0">
                <a:latin typeface="+mn-lt"/>
              </a:rPr>
              <a:t>-сервере, если вы собираетесь сделать ее доступной для широкого круга потенциальных клиентов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6907" y="4541688"/>
            <a:ext cx="8750946" cy="833178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Приведенные требования относятся не только к данным, но и к другим ресурсам системы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34181" y="5517232"/>
            <a:ext cx="8750946" cy="120251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Устройство печати: конфиденциальность – доступ только «своим» пользователям; целостность – неизменность параметров устройства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218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12" y="26064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ГОСТ 13335-1:2006 </a:t>
            </a:r>
            <a:r>
              <a:rPr lang="ru-RU" sz="2800" dirty="0"/>
              <a:t>дает определение информационной безопасности на основе </a:t>
            </a:r>
            <a:r>
              <a:rPr lang="ru-RU" sz="2800" dirty="0" err="1"/>
              <a:t>гексады</a:t>
            </a:r>
            <a:r>
              <a:rPr lang="ru-RU" sz="2800" dirty="0"/>
              <a:t> Паркера</a:t>
            </a:r>
            <a:r>
              <a:rPr lang="ru-RU" sz="2800" dirty="0" smtClean="0"/>
              <a:t>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Информационная </a:t>
            </a:r>
            <a:r>
              <a:rPr lang="ru-RU" sz="2800" b="1" dirty="0">
                <a:solidFill>
                  <a:srgbClr val="C00000"/>
                </a:solidFill>
              </a:rPr>
              <a:t>безопасность (ИБ)</a:t>
            </a:r>
            <a:r>
              <a:rPr lang="ru-RU" sz="2800" dirty="0"/>
              <a:t> </a:t>
            </a:r>
            <a:r>
              <a:rPr lang="ru-RU" sz="2800" dirty="0" smtClean="0"/>
              <a:t>- это </a:t>
            </a:r>
            <a:r>
              <a:rPr lang="ru-RU" sz="2800" dirty="0"/>
              <a:t>все аспекты, связанные с </a:t>
            </a:r>
            <a:r>
              <a:rPr lang="ru-RU" sz="2800" dirty="0" smtClean="0"/>
              <a:t>определением</a:t>
            </a:r>
            <a:r>
              <a:rPr lang="ru-RU" sz="2800" dirty="0"/>
              <a:t>, достижением и поддержанием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конфиденциальности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целостности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доступности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неотказуемости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подотчетности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аутентичности </a:t>
            </a:r>
            <a:r>
              <a:rPr lang="ru-RU" sz="2800" dirty="0"/>
              <a:t>и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/>
              <a:t>достоверности </a:t>
            </a:r>
          </a:p>
          <a:p>
            <a:r>
              <a:rPr lang="ru-RU" sz="2800" dirty="0" smtClean="0"/>
              <a:t>информации </a:t>
            </a:r>
            <a:r>
              <a:rPr lang="ru-RU" sz="2800" dirty="0"/>
              <a:t>или средств ее обработки.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312666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88640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Целостность системы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5581" y="833420"/>
            <a:ext cx="8635888" cy="8331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Злоумышленник </a:t>
            </a:r>
            <a:r>
              <a:rPr lang="ru-RU" sz="2400" dirty="0"/>
              <a:t>может изменить данные на </a:t>
            </a:r>
            <a:r>
              <a:rPr lang="ru-RU" sz="2400" dirty="0" smtClean="0"/>
              <a:t>сервере </a:t>
            </a:r>
            <a:r>
              <a:rPr lang="ru-RU" sz="2400" dirty="0"/>
              <a:t>и этим нанести ущерб предприятию.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181" y="1783019"/>
            <a:ext cx="8635888" cy="157184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Пример: </a:t>
            </a:r>
          </a:p>
          <a:p>
            <a:r>
              <a:rPr lang="ru-RU" sz="2400" dirty="0" smtClean="0"/>
              <a:t>Преступник может </a:t>
            </a:r>
            <a:r>
              <a:rPr lang="ru-RU" sz="2400" dirty="0"/>
              <a:t>внести изменения в помещенный на сервере прайс-лист, что негативно скажется на конкурентоспособности </a:t>
            </a:r>
            <a:r>
              <a:rPr lang="ru-RU" sz="2400" dirty="0" smtClean="0"/>
              <a:t>предприятия</a:t>
            </a:r>
            <a:endParaRPr lang="ru-RU" sz="2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2781" y="3471282"/>
            <a:ext cx="8635888" cy="157184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Пример: </a:t>
            </a:r>
          </a:p>
          <a:p>
            <a:r>
              <a:rPr lang="ru-RU" sz="2400" dirty="0" smtClean="0"/>
              <a:t>Преступник может испортить </a:t>
            </a:r>
            <a:r>
              <a:rPr lang="ru-RU" sz="2400" dirty="0"/>
              <a:t>код свободно распространяемого фирмой программного обеспечения, что скажется на ее деловой репутации.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2781" y="5159544"/>
            <a:ext cx="8635888" cy="157184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r>
              <a:rPr lang="ru-RU" sz="2400" dirty="0" smtClean="0"/>
              <a:t>Пример: </a:t>
            </a:r>
          </a:p>
          <a:p>
            <a:r>
              <a:rPr lang="ru-RU" sz="2400" dirty="0" smtClean="0"/>
              <a:t>Умышленное размещение на сайте конкурента ложной информации, замена контактных данных или других реквизитов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70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1675</Words>
  <Application>Microsoft Office PowerPoint</Application>
  <PresentationFormat>Экран (4:3)</PresentationFormat>
  <Paragraphs>169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DesignTemplate</vt:lpstr>
      <vt:lpstr>Основные понятия информационной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КОМПЬЮТЕРНЫЕ УГРОЗЫ</vt:lpstr>
      <vt:lpstr>КЛАССИФИКАЦИЯ КОМПЬЮТЕРНЫХ ВИРУСОВ</vt:lpstr>
      <vt:lpstr>Классификация компьютерных вирусов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2020-02-13T20:52:22Z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