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48" r:id="rId4"/>
  </p:sldMasterIdLst>
  <p:notesMasterIdLst>
    <p:notesMasterId r:id="rId30"/>
  </p:notesMasterIdLst>
  <p:handoutMasterIdLst>
    <p:handoutMasterId r:id="rId31"/>
  </p:handoutMasterIdLst>
  <p:sldIdLst>
    <p:sldId id="257" r:id="rId5"/>
    <p:sldId id="303" r:id="rId6"/>
    <p:sldId id="433" r:id="rId7"/>
    <p:sldId id="327" r:id="rId8"/>
    <p:sldId id="397" r:id="rId9"/>
    <p:sldId id="416" r:id="rId10"/>
    <p:sldId id="419" r:id="rId11"/>
    <p:sldId id="420" r:id="rId12"/>
    <p:sldId id="421" r:id="rId13"/>
    <p:sldId id="423" r:id="rId14"/>
    <p:sldId id="422" r:id="rId15"/>
    <p:sldId id="417" r:id="rId16"/>
    <p:sldId id="418" r:id="rId17"/>
    <p:sldId id="424" r:id="rId18"/>
    <p:sldId id="434" r:id="rId19"/>
    <p:sldId id="425" r:id="rId20"/>
    <p:sldId id="426" r:id="rId21"/>
    <p:sldId id="436" r:id="rId22"/>
    <p:sldId id="435" r:id="rId23"/>
    <p:sldId id="437" r:id="rId24"/>
    <p:sldId id="438" r:id="rId25"/>
    <p:sldId id="429" r:id="rId26"/>
    <p:sldId id="430" r:id="rId27"/>
    <p:sldId id="431" r:id="rId28"/>
    <p:sldId id="432" r:id="rId29"/>
  </p:sldIdLst>
  <p:sldSz cx="9144000" cy="6858000" type="screen4x3"/>
  <p:notesSz cx="6888163" cy="46577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4A206A"/>
    <a:srgbClr val="FFFF99"/>
    <a:srgbClr val="FFCC66"/>
    <a:srgbClr val="FFCC00"/>
    <a:srgbClr val="FFFF66"/>
    <a:srgbClr val="00589A"/>
    <a:srgbClr val="006C00"/>
    <a:srgbClr val="009A00"/>
    <a:srgbClr val="66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0FF1CE12-B100-0000-0000-000000000002}"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25838" autoAdjust="0"/>
    <p:restoredTop sz="93561" autoAdjust="0"/>
  </p:normalViewPr>
  <p:slideViewPr>
    <p:cSldViewPr>
      <p:cViewPr varScale="1">
        <p:scale>
          <a:sx n="62" d="100"/>
          <a:sy n="62" d="100"/>
        </p:scale>
        <p:origin x="-604" y="-60"/>
      </p:cViewPr>
      <p:guideLst>
        <p:guide orient="horz" pos="2160"/>
        <p:guide pos="2880"/>
      </p:guideLst>
    </p:cSldViewPr>
  </p:slideViewPr>
  <p:outlineViewPr>
    <p:cViewPr>
      <p:scale>
        <a:sx n="1" d="1"/>
        <a:sy n="1" d="1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103" d="100"/>
          <a:sy n="103" d="100"/>
        </p:scale>
        <p:origin x="-1236" y="-90"/>
      </p:cViewPr>
      <p:guideLst>
        <p:guide orient="horz" pos="1467"/>
        <p:guide pos="216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Relationship Id="rId8" Type="http://schemas.openxmlformats.org/officeDocument/2006/relationships/slide" Target="slides/slide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232886"/>
          </a:xfrm>
          <a:prstGeom prst="rect">
            <a:avLst/>
          </a:prstGeom>
        </p:spPr>
        <p:txBody>
          <a:bodyPr lIns="65974" tIns="32987" rIns="65974" bIns="32987"/>
          <a:lstStyle/>
          <a:p>
            <a:endParaRPr lang="en-US" sz="1000" dirty="0" smtClean="0"/>
          </a:p>
        </p:txBody>
      </p:sp>
      <p:sp>
        <p:nvSpPr>
          <p:cNvPr id="24" name="Rectangle 24"/>
          <p:cNvSpPr>
            <a:spLocks noGrp="1"/>
          </p:cNvSpPr>
          <p:nvPr>
            <p:ph type="dt" sz="quarter" idx="1"/>
          </p:nvPr>
        </p:nvSpPr>
        <p:spPr>
          <a:xfrm>
            <a:off x="3901698" y="0"/>
            <a:ext cx="2984871" cy="232886"/>
          </a:xfrm>
          <a:prstGeom prst="rect">
            <a:avLst/>
          </a:prstGeom>
        </p:spPr>
        <p:txBody>
          <a:bodyPr lIns="65974" tIns="32987" rIns="65974" bIns="32987"/>
          <a:lstStyle/>
          <a:p>
            <a:endParaRPr lang="en-US" sz="1000" dirty="0" smtClean="0"/>
          </a:p>
        </p:txBody>
      </p:sp>
      <p:sp>
        <p:nvSpPr>
          <p:cNvPr id="30" name="Rectangle 30"/>
          <p:cNvSpPr>
            <a:spLocks noGrp="1"/>
          </p:cNvSpPr>
          <p:nvPr>
            <p:ph type="ftr" sz="quarter" idx="2"/>
          </p:nvPr>
        </p:nvSpPr>
        <p:spPr>
          <a:xfrm>
            <a:off x="0" y="4424030"/>
            <a:ext cx="2984871" cy="232886"/>
          </a:xfrm>
          <a:prstGeom prst="rect">
            <a:avLst/>
          </a:prstGeom>
        </p:spPr>
        <p:txBody>
          <a:bodyPr lIns="65974" tIns="32987" rIns="65974" bIns="32987"/>
          <a:lstStyle/>
          <a:p>
            <a:r>
              <a:rPr lang="ru-RU" sz="1000" smtClean="0"/>
              <a:t>82: Работа с файлами</a:t>
            </a:r>
            <a:endParaRPr lang="en-US" sz="1000" dirty="0" smtClean="0"/>
          </a:p>
        </p:txBody>
      </p:sp>
      <p:sp>
        <p:nvSpPr>
          <p:cNvPr id="18" name="Rectangle 18"/>
          <p:cNvSpPr>
            <a:spLocks noGrp="1"/>
          </p:cNvSpPr>
          <p:nvPr>
            <p:ph type="sldNum" sz="quarter" idx="3"/>
          </p:nvPr>
        </p:nvSpPr>
        <p:spPr>
          <a:xfrm>
            <a:off x="3901698" y="4424030"/>
            <a:ext cx="2984871" cy="232886"/>
          </a:xfrm>
          <a:prstGeom prst="rect">
            <a:avLst/>
          </a:prstGeom>
        </p:spPr>
        <p:txBody>
          <a:bodyPr lIns="65974" tIns="32987" rIns="65974" bIns="32987"/>
          <a:lstStyle/>
          <a:p>
            <a:fld id="{8C596567-A38F-4CEF-B37F-9B9D120D62CE}" type="slidenum">
              <a:rPr lang="en-US" sz="1000" smtClean="0"/>
              <a:pPr/>
              <a:t>‹#›</a:t>
            </a:fld>
            <a:endParaRPr lang="en-US" sz="1000" dirty="0" smtClean="0"/>
          </a:p>
        </p:txBody>
      </p:sp>
    </p:spTree>
    <p:extLst>
      <p:ext uri="{BB962C8B-B14F-4D97-AF65-F5344CB8AC3E}">
        <p14:creationId xmlns:p14="http://schemas.microsoft.com/office/powerpoint/2010/main" val="3443381009"/>
      </p:ext>
    </p:extLst>
  </p:cSld>
  <p:clrMap bg1="lt1" tx1="dk1" bg2="lt2" tx2="dk2" accent1="accent1" accent2="accent2" accent3="accent3" accent4="accent4" accent5="accent5" accent6="accent6" hlink="hlink" folHlink="folHlink"/>
  <p:hf sldNum="0"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4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232886"/>
          </a:xfrm>
          <a:prstGeom prst="rect">
            <a:avLst/>
          </a:prstGeom>
        </p:spPr>
        <p:txBody>
          <a:bodyPr lIns="65974" tIns="32987" rIns="65974" bIns="32987"/>
          <a:lstStyle/>
          <a:p>
            <a:endParaRPr lang="en-US" smtClean="0"/>
          </a:p>
        </p:txBody>
      </p:sp>
      <p:sp>
        <p:nvSpPr>
          <p:cNvPr id="15" name="Rectangle 15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232886"/>
          </a:xfrm>
          <a:prstGeom prst="rect">
            <a:avLst/>
          </a:prstGeom>
        </p:spPr>
        <p:txBody>
          <a:bodyPr lIns="65974" tIns="32987" rIns="65974" bIns="32987"/>
          <a:lstStyle/>
          <a:p>
            <a:endParaRPr lang="en-US" smtClean="0"/>
          </a:p>
        </p:txBody>
      </p:sp>
      <p:sp>
        <p:nvSpPr>
          <p:cNvPr id="23" name="Rectangle 23"/>
          <p:cNvSpPr>
            <a:spLocks noGrp="1" noRot="1" noChangeAspect="1"/>
          </p:cNvSpPr>
          <p:nvPr>
            <p:ph type="sldImg" idx="2"/>
          </p:nvPr>
        </p:nvSpPr>
        <p:spPr>
          <a:xfrm>
            <a:off x="2278063" y="349250"/>
            <a:ext cx="2332037" cy="17478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lIns="65974" tIns="32987" rIns="65974" bIns="32987" anchor="ctr"/>
          <a:lstStyle/>
          <a:p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body" sz="quarter" idx="3"/>
          </p:nvPr>
        </p:nvSpPr>
        <p:spPr>
          <a:xfrm>
            <a:off x="688817" y="2212420"/>
            <a:ext cx="5510530" cy="2095976"/>
          </a:xfrm>
          <a:prstGeom prst="rect">
            <a:avLst/>
          </a:prstGeom>
        </p:spPr>
        <p:txBody>
          <a:bodyPr lIns="65974" tIns="32987" rIns="65974" bIns="32987"/>
          <a:lstStyle/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8" name="Rectangle 18"/>
          <p:cNvSpPr>
            <a:spLocks noGrp="1"/>
          </p:cNvSpPr>
          <p:nvPr>
            <p:ph type="ftr" sz="quarter" idx="4"/>
          </p:nvPr>
        </p:nvSpPr>
        <p:spPr>
          <a:xfrm>
            <a:off x="0" y="4424030"/>
            <a:ext cx="2984871" cy="232886"/>
          </a:xfrm>
          <a:prstGeom prst="rect">
            <a:avLst/>
          </a:prstGeom>
        </p:spPr>
        <p:txBody>
          <a:bodyPr lIns="65974" tIns="32987" rIns="65974" bIns="32987"/>
          <a:lstStyle/>
          <a:p>
            <a:r>
              <a:rPr lang="ru-RU" smtClean="0"/>
              <a:t>82: Работа с файлами</a:t>
            </a:r>
            <a:endParaRPr lang="en-US" smtClean="0"/>
          </a:p>
        </p:txBody>
      </p:sp>
      <p:sp>
        <p:nvSpPr>
          <p:cNvPr id="28" name="Rectangle 28"/>
          <p:cNvSpPr>
            <a:spLocks noGrp="1"/>
          </p:cNvSpPr>
          <p:nvPr>
            <p:ph type="sldNum" sz="quarter" idx="5"/>
          </p:nvPr>
        </p:nvSpPr>
        <p:spPr>
          <a:xfrm>
            <a:off x="3901698" y="4424030"/>
            <a:ext cx="2984871" cy="232886"/>
          </a:xfrm>
          <a:prstGeom prst="rect">
            <a:avLst/>
          </a:prstGeom>
        </p:spPr>
        <p:txBody>
          <a:bodyPr lIns="65974" tIns="32987" rIns="65974" bIns="32987"/>
          <a:lstStyle/>
          <a:p>
            <a:fld id="{CA077768-21C8-4125-A345-258E48D2EED0}" type="slidenum">
              <a:rPr lang="en-US" smtClean="0"/>
              <a:pPr/>
              <a:t>‹#›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815931608"/>
      </p:ext>
    </p:extLst>
  </p:cSld>
  <p:clrMap bg1="lt1" tx1="dk1" bg2="lt2" tx2="dk2" accent1="accent1" accent2="accent2" accent3="accent3" accent4="accent4" accent5="accent5" accent6="accent6" hlink="hlink" folHlink="folHlink"/>
  <p:hf sldNum="0" hdr="0" dt="0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ru-RU" smtClean="0"/>
              <a:t>82: Работа с файлами</a:t>
            </a: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1226390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ru-RU" smtClean="0"/>
              <a:t>82: Работа с файлами</a:t>
            </a: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3763287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1.jpg"/>
          <p:cNvPicPr>
            <a:picLocks noChangeAspect="1"/>
          </p:cNvPicPr>
          <p:nvPr/>
        </p:nvPicPr>
        <p:blipFill>
          <a:blip r:embed="rId2" cstate="print">
            <a:duotone>
              <a:schemeClr val="accent1"/>
              <a:srgbClr val="FFFFFF"/>
            </a:duotone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image2.png"/>
          <p:cNvPicPr>
            <a:picLocks noChangeAspect="1"/>
          </p:cNvPicPr>
          <p:nvPr/>
        </p:nvPicPr>
        <p:blipFill>
          <a:blip r:embed="rId3" cstate="print">
            <a:duotone>
              <a:schemeClr val="accent1"/>
              <a:srgbClr val="FFFFFF"/>
            </a:duotone>
          </a:blip>
          <a:stretch>
            <a:fillRect/>
          </a:stretch>
        </p:blipFill>
        <p:spPr>
          <a:xfrm>
            <a:off x="571" y="428"/>
            <a:ext cx="9142858" cy="6857143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image3.png"/>
          <p:cNvPicPr>
            <a:picLocks noChangeAspect="1"/>
          </p:cNvPicPr>
          <p:nvPr/>
        </p:nvPicPr>
        <p:blipFill>
          <a:blip r:embed="rId4" cstate="print">
            <a:duotone>
              <a:schemeClr val="accent1"/>
              <a:srgbClr val="FFFFFF"/>
            </a:duotone>
          </a:blip>
          <a:stretch>
            <a:fillRect/>
          </a:stretch>
        </p:blipFill>
        <p:spPr>
          <a:xfrm>
            <a:off x="571" y="428"/>
            <a:ext cx="9142858" cy="6857143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image4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71" y="428"/>
            <a:ext cx="9142858" cy="6857143"/>
          </a:xfrm>
          <a:prstGeom prst="rect">
            <a:avLst/>
          </a:prstGeom>
          <a:noFill/>
          <a:ln>
            <a:noFill/>
          </a:ln>
        </p:spPr>
      </p:pic>
      <p:sp>
        <p:nvSpPr>
          <p:cNvPr id="31" name="Rectangle 31"/>
          <p:cNvSpPr>
            <a:spLocks noGrp="1"/>
          </p:cNvSpPr>
          <p:nvPr>
            <p:ph type="subTitle" idx="1"/>
          </p:nvPr>
        </p:nvSpPr>
        <p:spPr>
          <a:xfrm>
            <a:off x="2492734" y="5094577"/>
            <a:ext cx="6194066" cy="925223"/>
          </a:xfrm>
        </p:spPr>
        <p:txBody>
          <a:bodyPr/>
          <a:lstStyle>
            <a:lvl1pPr marL="0" indent="0" algn="r">
              <a:buNone/>
              <a:defRPr sz="2800"/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ctrTitle"/>
          </p:nvPr>
        </p:nvSpPr>
        <p:spPr>
          <a:xfrm>
            <a:off x="1108986" y="3606800"/>
            <a:ext cx="7577814" cy="1470025"/>
          </a:xfrm>
        </p:spPr>
        <p:txBody>
          <a:bodyPr anchor="b" anchorCtr="0"/>
          <a:lstStyle>
            <a:lvl1pPr algn="r"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1AC8F-F14B-467E-AD3A-52434F2B9C13}" type="datetime1">
              <a:rPr lang="en-US" smtClean="0"/>
              <a:t>9/16/2020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4C700-9596-4ADC-ABF8-1BC8D72E336C}" type="datetime1">
              <a:rPr lang="en-US" smtClean="0"/>
              <a:t>9/16/2020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BD7B0-60DC-44E3-BF3B-95E8A7C0B076}" type="datetime1">
              <a:rPr lang="en-US" smtClean="0"/>
              <a:t>9/16/2020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82026-A7E9-41E9-A00B-0C3804D0C87D}" type="datetime1">
              <a:rPr lang="en-US" smtClean="0"/>
              <a:t>9/16/2020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текст в две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1" name="Rectangle 11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2CD4C-5A6F-4D66-B3EA-2128F88C1891}" type="datetime1">
              <a:rPr lang="en-US" smtClean="0"/>
              <a:t>9/16/2020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‹#›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E4A3B-AC9B-4D58-8A9B-1DBAAD5B1451}" type="datetime1">
              <a:rPr lang="en-US" smtClean="0"/>
              <a:t>9/16/2020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30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7" name="Rectangle 17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553F1-8D7E-4808-AF16-5BF470CCB986}" type="datetime1">
              <a:rPr lang="en-US" smtClean="0"/>
              <a:t>9/16/2020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shade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5.png"/>
          <p:cNvPicPr>
            <a:picLocks noChangeAspect="1"/>
          </p:cNvPicPr>
          <p:nvPr/>
        </p:nvPicPr>
        <p:blipFill>
          <a:blip r:embed="rId9" cstate="print">
            <a:duotone>
              <a:schemeClr val="accent1"/>
              <a:srgbClr val="FFFFFF"/>
            </a:duotone>
          </a:blip>
          <a:stretch>
            <a:fillRect/>
          </a:stretch>
        </p:blipFill>
        <p:spPr>
          <a:xfrm>
            <a:off x="571" y="428"/>
            <a:ext cx="9142858" cy="6857143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image6.pn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571" y="428"/>
            <a:ext cx="9142858" cy="6857143"/>
          </a:xfrm>
          <a:prstGeom prst="rect">
            <a:avLst/>
          </a:prstGeom>
          <a:noFill/>
          <a:ln>
            <a:noFill/>
          </a:ln>
        </p:spPr>
      </p:pic>
      <p:sp>
        <p:nvSpPr>
          <p:cNvPr id="30" name="Rectangle 30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2" name="Rectangle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6" name="Rectangle 6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 sz="1000">
                <a:latin typeface="+mn-lt"/>
              </a:defRPr>
            </a:lvl1pPr>
          </a:lstStyle>
          <a:p>
            <a:fld id="{C7CA591D-F3A3-4A8B-B462-5A73349F24AC}" type="datetime1">
              <a:rPr lang="en-US" smtClean="0"/>
              <a:t>9/16/2020</a:t>
            </a:fld>
            <a:endParaRPr lang="en-US" sz="1000" dirty="0" smtClean="0"/>
          </a:p>
        </p:txBody>
      </p:sp>
      <p:sp>
        <p:nvSpPr>
          <p:cNvPr id="20" name="Rectangle 20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algn="ctr">
              <a:defRPr sz="1000">
                <a:latin typeface="+mn-lt"/>
              </a:defRPr>
            </a:lvl1pPr>
          </a:lstStyle>
          <a:p>
            <a:pPr algn="ctr"/>
            <a:endParaRPr lang="en-US" sz="1000" smtClean="0"/>
          </a:p>
        </p:txBody>
      </p:sp>
      <p:sp>
        <p:nvSpPr>
          <p:cNvPr id="21" name="Rectangle 21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 sz="1000">
                <a:latin typeface="+mn-lt"/>
              </a:defRPr>
            </a:lvl1pPr>
          </a:lstStyle>
          <a:p>
            <a:pPr algn="r"/>
            <a:fld id="{D4C49B74-5DB2-4B03-B1D2-7F6A3C51C318}" type="slidenum">
              <a:rPr lang="en-US" smtClean="0"/>
              <a:pPr algn="r"/>
              <a:t>‹#›</a:t>
            </a:fld>
            <a:endParaRPr lang="en-US" sz="1000" dirty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p:hf sldNum="0" hdr="0" ftr="0" dt="0"/>
  <p:txStyles>
    <p:titleStyle>
      <a:defPPr>
        <a:defRPr sz="4400">
          <a:solidFill>
            <a:schemeClr val="tx1"/>
          </a:solidFill>
          <a:latin typeface="+mj-lt"/>
          <a:ea typeface="+mj-ea"/>
          <a:cs typeface="+mj-cs"/>
        </a:defRPr>
      </a:defPPr>
      <a:lvl1pPr algn="l" eaLnBrk="1" hangingPunct="1">
        <a:buNone/>
        <a:defRPr sz="3600">
          <a:solidFill>
            <a:schemeClr val="tx1">
              <a:alpha val="100000"/>
            </a:schemeClr>
          </a:solidFill>
          <a:latin typeface="+mj-lt"/>
        </a:defRPr>
      </a:lvl1pPr>
    </p:titleStyle>
    <p:bodyStyle>
      <a:defPPr>
        <a:defRPr>
          <a:solidFill>
            <a:schemeClr val="tx1"/>
          </a:solidFill>
          <a:latin typeface="+mn-lt"/>
          <a:ea typeface="+mn-ea"/>
          <a:cs typeface="+mn-cs"/>
        </a:defRPr>
      </a:defPPr>
      <a:lvl1pPr marL="342900" indent="-342900" eaLnBrk="1" hangingPunct="1">
        <a:buChar char="•"/>
        <a:defRPr sz="2800">
          <a:latin typeface="+mn-lt"/>
        </a:defRPr>
      </a:lvl1pPr>
      <a:lvl2pPr marL="742950" indent="-285750" eaLnBrk="1" hangingPunct="1">
        <a:buChar char="–"/>
        <a:defRPr sz="2400">
          <a:latin typeface="+mn-lt"/>
        </a:defRPr>
      </a:lvl2pPr>
      <a:lvl3pPr marL="1143000" indent="-228600" eaLnBrk="1" hangingPunct="1">
        <a:buChar char="•"/>
        <a:defRPr sz="2400">
          <a:latin typeface="+mn-lt"/>
        </a:defRPr>
      </a:lvl3pPr>
      <a:lvl4pPr marL="1600200" indent="-228600" eaLnBrk="1" hangingPunct="1">
        <a:buChar char="–"/>
        <a:defRPr sz="2000">
          <a:latin typeface="+mn-lt"/>
        </a:defRPr>
      </a:lvl4pPr>
      <a:lvl5pPr marL="2057400" indent="-228600" eaLnBrk="1" hangingPunct="1">
        <a:buChar char="»"/>
        <a:defRPr sz="2000">
          <a:latin typeface="+mn-lt"/>
        </a:defRPr>
      </a:lvl5pPr>
      <a:lvl6pPr marL="2514600" indent="-228600" eaLnBrk="1" hangingPunct="1">
        <a:buChar char="•"/>
        <a:defRPr sz="2000"/>
      </a:lvl6pPr>
      <a:lvl7pPr marL="2971800" indent="-228600" eaLnBrk="1" hangingPunct="1">
        <a:buChar char="•"/>
        <a:defRPr sz="2000"/>
      </a:lvl7pPr>
      <a:lvl8pPr marL="3429000" indent="-228600" eaLnBrk="1" hangingPunct="1">
        <a:buChar char="•"/>
        <a:defRPr sz="2000"/>
      </a:lvl8pPr>
      <a:lvl9pPr marL="3886200" indent="-228600" eaLnBrk="1" hangingPunct="1">
        <a:buChar char="•"/>
        <a:defRPr sz="2000"/>
      </a:lvl9pPr>
    </p:bodyStyle>
    <p:otherStyle>
      <a:defPPr>
        <a:defRPr>
          <a:solidFill>
            <a:schemeClr val="tx1"/>
          </a:solidFill>
          <a:latin typeface="+mn-lt"/>
          <a:ea typeface="+mn-ea"/>
          <a:cs typeface="+mn-cs"/>
        </a:defRPr>
      </a:defPPr>
      <a:lvl1pPr marL="0" eaLnBrk="1" hangingPunct="1"/>
      <a:lvl2pPr marL="457200" eaLnBrk="1" hangingPunct="1"/>
      <a:lvl3pPr marL="914400" eaLnBrk="1" hangingPunct="1"/>
      <a:lvl4pPr marL="1371600" eaLnBrk="1" hangingPunct="1"/>
      <a:lvl5pPr marL="1828800" eaLnBrk="1" hangingPunct="1"/>
      <a:lvl6pPr marL="2286000" eaLnBrk="1" hangingPunct="1"/>
      <a:lvl7pPr marL="2743200" eaLnBrk="1" hangingPunct="1"/>
      <a:lvl8pPr marL="3200400" eaLnBrk="1" hangingPunct="1"/>
      <a:lvl9pPr marL="3657600" eaLnBrk="1" hangingPunct="1"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0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251520" y="4437112"/>
            <a:ext cx="8712968" cy="1815882"/>
          </a:xfrm>
          <a:solidFill>
            <a:schemeClr val="bg1"/>
          </a:solidFill>
        </p:spPr>
        <p:txBody>
          <a:bodyPr>
            <a:spAutoFit/>
          </a:bodyPr>
          <a:lstStyle/>
          <a:p>
            <a:pPr marL="514350" indent="-514350" algn="l">
              <a:buAutoNum type="arabicPeriod"/>
            </a:pPr>
            <a:r>
              <a:rPr lang="ru-RU" dirty="0" smtClean="0"/>
              <a:t>Общие сведения о файлах</a:t>
            </a:r>
          </a:p>
          <a:p>
            <a:pPr algn="l"/>
            <a:r>
              <a:rPr lang="ru-RU" dirty="0" smtClean="0"/>
              <a:t>2.  Основные операции при работе с файлами.</a:t>
            </a:r>
            <a:endParaRPr lang="en-US" dirty="0" smtClean="0"/>
          </a:p>
          <a:p>
            <a:pPr algn="l"/>
            <a:r>
              <a:rPr lang="ru-RU" dirty="0" smtClean="0"/>
              <a:t>3.  Ввод/вывод в файлы</a:t>
            </a:r>
          </a:p>
          <a:p>
            <a:pPr algn="l"/>
            <a:r>
              <a:rPr lang="ru-RU" dirty="0" smtClean="0"/>
              <a:t>4. Примеры приложений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205208" y="1412776"/>
            <a:ext cx="8784976" cy="2664296"/>
          </a:xfrm>
        </p:spPr>
        <p:txBody>
          <a:bodyPr>
            <a:noAutofit/>
          </a:bodyPr>
          <a:lstStyle/>
          <a:p>
            <a:pPr algn="l"/>
            <a:r>
              <a:rPr lang="ru-RU" sz="4400" b="1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Файловый ввод-вывод в </a:t>
            </a:r>
            <a:r>
              <a:rPr lang="en-US" sz="4400" b="1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Lazarus/Delphi</a:t>
            </a:r>
            <a:endParaRPr lang="ru-RU" sz="4400" b="1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Подзаголовок 1"/>
          <p:cNvSpPr txBox="1">
            <a:spLocks/>
          </p:cNvSpPr>
          <p:nvPr/>
        </p:nvSpPr>
        <p:spPr>
          <a:xfrm>
            <a:off x="179512" y="341040"/>
            <a:ext cx="8712968" cy="925223"/>
          </a:xfrm>
          <a:prstGeom prst="rect">
            <a:avLst/>
          </a:prstGeom>
        </p:spPr>
        <p:txBody>
          <a:bodyPr>
            <a:normAutofit lnSpcReduction="10000"/>
          </a:bodyPr>
          <a:lstStyle>
            <a:defPPr>
              <a:defRPr>
                <a:solidFill>
                  <a:schemeClr val="tx1"/>
                </a:solidFill>
                <a:latin typeface="+mn-lt"/>
                <a:ea typeface="+mn-ea"/>
                <a:cs typeface="+mn-cs"/>
              </a:defRPr>
            </a:defPPr>
            <a:lvl1pPr marL="0" indent="0" algn="r" eaLnBrk="1" hangingPunct="1">
              <a:buNone/>
              <a:defRPr sz="2800">
                <a:latin typeface="+mn-lt"/>
              </a:defRPr>
            </a:lvl1pPr>
            <a:lvl2pPr marL="457200" indent="0" algn="ctr" eaLnBrk="1" hangingPunct="1">
              <a:buNone/>
              <a:defRPr sz="2400">
                <a:latin typeface="+mn-lt"/>
              </a:defRPr>
            </a:lvl2pPr>
            <a:lvl3pPr marL="914400" indent="0" algn="ctr" eaLnBrk="1" hangingPunct="1">
              <a:buNone/>
              <a:defRPr sz="2400">
                <a:latin typeface="+mn-lt"/>
              </a:defRPr>
            </a:lvl3pPr>
            <a:lvl4pPr marL="1371600" indent="0" algn="ctr" eaLnBrk="1" hangingPunct="1">
              <a:buNone/>
              <a:defRPr sz="2000">
                <a:latin typeface="+mn-lt"/>
              </a:defRPr>
            </a:lvl4pPr>
            <a:lvl5pPr marL="1828800" indent="0" algn="ctr" eaLnBrk="1" hangingPunct="1">
              <a:buNone/>
              <a:defRPr sz="2000">
                <a:latin typeface="+mn-lt"/>
              </a:defRPr>
            </a:lvl5pPr>
            <a:lvl6pPr marL="2286000" indent="0" algn="ctr" eaLnBrk="1" hangingPunct="1">
              <a:buNone/>
              <a:defRPr sz="2000"/>
            </a:lvl6pPr>
            <a:lvl7pPr marL="2743200" indent="0" algn="ctr" eaLnBrk="1" hangingPunct="1">
              <a:buNone/>
              <a:defRPr sz="2000"/>
            </a:lvl7pPr>
            <a:lvl8pPr marL="3200400" indent="0" algn="ctr" eaLnBrk="1" hangingPunct="1">
              <a:buNone/>
              <a:defRPr sz="2000"/>
            </a:lvl8pPr>
            <a:lvl9pPr marL="3657600" indent="0" algn="ctr" eaLnBrk="1" hangingPunct="1">
              <a:buNone/>
              <a:defRPr sz="2000"/>
            </a:lvl9pPr>
          </a:lstStyle>
          <a:p>
            <a:r>
              <a:rPr lang="ru-RU" b="1" kern="0" dirty="0" smtClean="0">
                <a:solidFill>
                  <a:sysClr val="windowText" lastClr="000000"/>
                </a:solidFill>
              </a:rPr>
              <a:t>Основы программирования и баз данных</a:t>
            </a:r>
            <a:endParaRPr lang="en-US" b="1" kern="0" dirty="0" smtClean="0">
              <a:solidFill>
                <a:sysClr val="windowText" lastClr="000000"/>
              </a:solidFill>
            </a:endParaRPr>
          </a:p>
          <a:p>
            <a:r>
              <a:rPr lang="ru-RU" b="1" kern="0" dirty="0" smtClean="0">
                <a:solidFill>
                  <a:sysClr val="windowText" lastClr="000000"/>
                </a:solidFill>
              </a:rPr>
              <a:t>занятие </a:t>
            </a:r>
            <a:r>
              <a:rPr lang="ru-RU" b="1" kern="0" dirty="0" smtClean="0">
                <a:solidFill>
                  <a:sysClr val="windowText" lastClr="000000"/>
                </a:solidFill>
              </a:rPr>
              <a:t>09</a:t>
            </a:r>
            <a:r>
              <a:rPr lang="en-US" b="1" kern="0" dirty="0" smtClean="0">
                <a:solidFill>
                  <a:sysClr val="windowText" lastClr="000000"/>
                </a:solidFill>
              </a:rPr>
              <a:t>(</a:t>
            </a:r>
            <a:r>
              <a:rPr lang="ru-RU" b="1" kern="0" dirty="0" smtClean="0">
                <a:solidFill>
                  <a:sysClr val="windowText" lastClr="000000"/>
                </a:solidFill>
              </a:rPr>
              <a:t>89</a:t>
            </a:r>
            <a:r>
              <a:rPr lang="en-US" b="1" kern="0" dirty="0" smtClean="0">
                <a:solidFill>
                  <a:sysClr val="windowText" lastClr="000000"/>
                </a:solidFill>
              </a:rPr>
              <a:t>)</a:t>
            </a:r>
            <a:endParaRPr lang="ru-RU" b="1" kern="0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4436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2"/>
          <p:cNvSpPr txBox="1">
            <a:spLocks/>
          </p:cNvSpPr>
          <p:nvPr/>
        </p:nvSpPr>
        <p:spPr>
          <a:xfrm>
            <a:off x="308634" y="188640"/>
            <a:ext cx="8600051" cy="707886"/>
          </a:xfrm>
          <a:prstGeom prst="rect">
            <a:avLst/>
          </a:prstGeom>
        </p:spPr>
        <p:txBody>
          <a:bodyPr wrap="square" anchor="t" anchorCtr="0">
            <a:spAutoFit/>
          </a:bodyPr>
          <a:lstStyle>
            <a:defPPr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defPPr>
            <a:lvl1pPr algn="l" eaLnBrk="1" hangingPunct="1">
              <a:buNone/>
              <a:defRPr sz="3600">
                <a:solidFill>
                  <a:schemeClr val="tx1">
                    <a:alpha val="100000"/>
                  </a:schemeClr>
                </a:solidFill>
                <a:latin typeface="+mj-lt"/>
              </a:defRPr>
            </a:lvl1pPr>
          </a:lstStyle>
          <a:p>
            <a:r>
              <a:rPr lang="ru-RU" sz="4000" b="1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Чтение строк из файла</a:t>
            </a:r>
            <a:endParaRPr lang="ru-RU" sz="4000" b="1" kern="0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85296" y="896526"/>
            <a:ext cx="8723389" cy="830997"/>
          </a:xfrm>
          <a:prstGeom prst="rect">
            <a:avLst/>
          </a:prstGeom>
          <a:solidFill>
            <a:srgbClr val="93FF93"/>
          </a:solidFill>
          <a:effectLst>
            <a:outerShdw blurRad="50800" dist="127000" dir="2700000" algn="tl" rotWithShape="0">
              <a:srgbClr val="03020A">
                <a:alpha val="76000"/>
              </a:srgbClr>
            </a:outerShdw>
          </a:effectLst>
        </p:spPr>
        <p:txBody>
          <a:bodyPr wrap="square">
            <a:spAutoFit/>
          </a:bodyPr>
          <a:lstStyle/>
          <a:p>
            <a:r>
              <a:rPr lang="ru-RU" sz="2400" dirty="0" smtClean="0"/>
              <a:t>файл </a:t>
            </a:r>
            <a:r>
              <a:rPr lang="en-US" sz="2400" dirty="0" smtClean="0"/>
              <a:t>friends.txt</a:t>
            </a:r>
          </a:p>
          <a:p>
            <a:r>
              <a:rPr lang="ru-RU" sz="2400" dirty="0" err="1"/>
              <a:t>Косичкина</a:t>
            </a:r>
            <a:r>
              <a:rPr lang="ru-RU" sz="2400" dirty="0"/>
              <a:t> </a:t>
            </a:r>
            <a:r>
              <a:rPr lang="ru-RU" sz="2400" dirty="0" smtClean="0"/>
              <a:t>Маша</a:t>
            </a:r>
            <a:endParaRPr lang="ru-RU" sz="2400" dirty="0"/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246964" y="1833975"/>
            <a:ext cx="8723389" cy="461665"/>
          </a:xfrm>
          <a:prstGeom prst="rect">
            <a:avLst/>
          </a:prstGeom>
          <a:solidFill>
            <a:srgbClr val="FFFF99"/>
          </a:solidFill>
          <a:ln w="12700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square">
            <a:spAutoFit/>
          </a:bodyPr>
          <a:lstStyle/>
          <a:p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AssignFile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(f,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'friends.txt'); Reset(f);</a:t>
            </a:r>
          </a:p>
        </p:txBody>
      </p:sp>
      <p:sp>
        <p:nvSpPr>
          <p:cNvPr id="12" name="Text Box 5"/>
          <p:cNvSpPr txBox="1">
            <a:spLocks noChangeArrowheads="1"/>
          </p:cNvSpPr>
          <p:nvPr/>
        </p:nvSpPr>
        <p:spPr bwMode="auto">
          <a:xfrm>
            <a:off x="280551" y="2509445"/>
            <a:ext cx="8723389" cy="830997"/>
          </a:xfrm>
          <a:prstGeom prst="rect">
            <a:avLst/>
          </a:prstGeom>
          <a:solidFill>
            <a:srgbClr val="FFFF99"/>
          </a:solidFill>
          <a:ln w="12700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square">
            <a:spAutoFit/>
          </a:bodyPr>
          <a:lstStyle/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fam: string[15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];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name:string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[10];</a:t>
            </a:r>
          </a:p>
          <a:p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Readln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f,fam,name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endParaRPr lang="ru-RU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195198" y="3526595"/>
            <a:ext cx="8723389" cy="46166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square">
            <a:spAutoFit/>
          </a:bodyPr>
          <a:lstStyle/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fam</a:t>
            </a:r>
            <a:r>
              <a:rPr lang="ru-RU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ru-RU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r>
              <a:rPr lang="ru-RU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Косичкина</a:t>
            </a:r>
            <a:r>
              <a:rPr lang="ru-RU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</a:t>
            </a:r>
            <a:r>
              <a:rPr lang="ru-RU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name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u-RU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ru-RU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'Маша'</a:t>
            </a:r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185293" y="4237637"/>
            <a:ext cx="8723389" cy="830997"/>
          </a:xfrm>
          <a:prstGeom prst="rect">
            <a:avLst/>
          </a:prstGeom>
          <a:solidFill>
            <a:srgbClr val="FFFF99"/>
          </a:solidFill>
          <a:ln w="12700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square">
            <a:spAutoFit/>
          </a:bodyPr>
          <a:lstStyle/>
          <a:p>
            <a:pPr hangingPunct="0"/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fam, name: string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hangingPunct="0"/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Readln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f,fam,name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endParaRPr lang="ru-RU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162787" y="5216776"/>
            <a:ext cx="8723389" cy="46166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square">
            <a:spAutoFit/>
          </a:bodyPr>
          <a:lstStyle/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fam</a:t>
            </a:r>
            <a:r>
              <a:rPr lang="ru-RU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ru-RU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r>
              <a:rPr lang="ru-RU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Косичкина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u-RU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Маша'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ru-RU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name</a:t>
            </a:r>
            <a:r>
              <a:rPr lang="ru-RU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ru-RU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''</a:t>
            </a:r>
            <a:endParaRPr lang="ru-RU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270360" y="5805264"/>
            <a:ext cx="8723389" cy="830997"/>
          </a:xfrm>
          <a:prstGeom prst="rect">
            <a:avLst/>
          </a:prstGeom>
          <a:solidFill>
            <a:srgbClr val="FFFF99"/>
          </a:solidFill>
          <a:ln w="12700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square">
            <a:spAutoFit/>
          </a:bodyPr>
          <a:lstStyle/>
          <a:p>
            <a:pPr hangingPunct="0"/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drug, name: string[80];</a:t>
            </a:r>
          </a:p>
          <a:p>
            <a:pPr hangingPunct="0"/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Readln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f,drug,name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endParaRPr lang="ru-RU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56549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  <p:bldP spid="12" grpId="0" animBg="1"/>
      <p:bldP spid="8" grpId="0" animBg="1"/>
      <p:bldP spid="10" grpId="0" animBg="1"/>
      <p:bldP spid="9" grpId="0" animBg="1"/>
      <p:bldP spid="1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2"/>
          <p:cNvSpPr txBox="1">
            <a:spLocks/>
          </p:cNvSpPr>
          <p:nvPr/>
        </p:nvSpPr>
        <p:spPr>
          <a:xfrm>
            <a:off x="308634" y="188640"/>
            <a:ext cx="8600051" cy="1323439"/>
          </a:xfrm>
          <a:prstGeom prst="rect">
            <a:avLst/>
          </a:prstGeom>
        </p:spPr>
        <p:txBody>
          <a:bodyPr wrap="square" anchor="t" anchorCtr="0">
            <a:spAutoFit/>
          </a:bodyPr>
          <a:lstStyle>
            <a:defPPr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defPPr>
            <a:lvl1pPr algn="l" eaLnBrk="1" hangingPunct="1">
              <a:buNone/>
              <a:defRPr sz="3600">
                <a:solidFill>
                  <a:schemeClr val="tx1">
                    <a:alpha val="100000"/>
                  </a:schemeClr>
                </a:solidFill>
                <a:latin typeface="+mj-lt"/>
              </a:defRPr>
            </a:lvl1pPr>
          </a:lstStyle>
          <a:p>
            <a:r>
              <a:rPr lang="ru-RU" sz="4000" b="1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Функция </a:t>
            </a:r>
            <a:r>
              <a:rPr lang="en-US" sz="4000" b="1" dirty="0" err="1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Eof</a:t>
            </a:r>
            <a:r>
              <a:rPr lang="en-US" sz="4000" b="1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(f) – </a:t>
            </a:r>
            <a:r>
              <a:rPr lang="ru-RU" sz="4000" b="1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конец файла</a:t>
            </a:r>
            <a:endParaRPr lang="ru-RU" sz="4000" b="1" kern="0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96555" y="1512079"/>
            <a:ext cx="8723389" cy="83099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8100">
            <a:solidFill>
              <a:srgbClr val="C00000"/>
            </a:solidFill>
          </a:ln>
          <a:effectLst>
            <a:outerShdw blurRad="50800" dist="127000" dir="2700000" algn="tl" rotWithShape="0">
              <a:srgbClr val="03020A">
                <a:alpha val="76000"/>
              </a:srgbClr>
            </a:outerShdw>
          </a:effectLst>
        </p:spPr>
        <p:txBody>
          <a:bodyPr wrap="square">
            <a:spAutoFit/>
          </a:bodyPr>
          <a:lstStyle/>
          <a:p>
            <a:r>
              <a:rPr lang="ru-RU" sz="2400" dirty="0"/>
              <a:t>Для определения конца файла можно воспользоваться функцией </a:t>
            </a:r>
            <a:r>
              <a:rPr lang="en-US" sz="2400" b="1" dirty="0" err="1"/>
              <a:t>EOF</a:t>
            </a:r>
            <a:r>
              <a:rPr lang="ru-RU" sz="2400" dirty="0"/>
              <a:t> (</a:t>
            </a:r>
            <a:r>
              <a:rPr lang="ru-RU" sz="2400" dirty="0" err="1"/>
              <a:t>End</a:t>
            </a:r>
            <a:r>
              <a:rPr lang="ru-RU" sz="2400" dirty="0"/>
              <a:t> </a:t>
            </a:r>
            <a:r>
              <a:rPr lang="ru-RU" sz="2400" dirty="0" err="1"/>
              <a:t>of</a:t>
            </a:r>
            <a:r>
              <a:rPr lang="ru-RU" sz="2400" dirty="0"/>
              <a:t> </a:t>
            </a:r>
            <a:r>
              <a:rPr lang="ru-RU" sz="2400" dirty="0" err="1"/>
              <a:t>File</a:t>
            </a:r>
            <a:r>
              <a:rPr lang="ru-RU" sz="2400" dirty="0"/>
              <a:t> — конец файла). </a:t>
            </a: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168913" y="2492896"/>
            <a:ext cx="8723389" cy="120032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square">
            <a:spAutoFit/>
          </a:bodyPr>
          <a:lstStyle/>
          <a:p>
            <a:r>
              <a:rPr lang="ru-RU" sz="2400" dirty="0"/>
              <a:t>Значение функции </a:t>
            </a:r>
            <a:r>
              <a:rPr lang="en-US" sz="2400" b="1" dirty="0" err="1"/>
              <a:t>EOF</a:t>
            </a:r>
            <a:r>
              <a:rPr lang="ru-RU" sz="2400" dirty="0"/>
              <a:t> равно </a:t>
            </a:r>
            <a:r>
              <a:rPr lang="en-US" sz="2400" b="1" dirty="0"/>
              <a:t>False</a:t>
            </a:r>
            <a:r>
              <a:rPr lang="ru-RU" sz="2400" dirty="0"/>
              <a:t>, если прочитанный элемент данных не является последним в файле, т. е. возможно дальнейшее чтение</a:t>
            </a:r>
            <a:endParaRPr lang="ru-RU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190617" y="4005064"/>
            <a:ext cx="8723389" cy="2308324"/>
          </a:xfrm>
          <a:prstGeom prst="rect">
            <a:avLst/>
          </a:prstGeom>
          <a:solidFill>
            <a:srgbClr val="FFFFCC"/>
          </a:solidFill>
          <a:ln w="12700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square">
            <a:spAutoFit/>
          </a:bodyPr>
          <a:lstStyle/>
          <a:p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AssignFile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(f, 'temperatur.dat'</a:t>
            </a:r>
            <a:r>
              <a:rPr lang="ru-RU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 Reset(f);</a:t>
            </a:r>
          </a:p>
          <a:p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s:=0.0;</a:t>
            </a:r>
          </a:p>
          <a:p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while not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Eof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(f) do begin</a:t>
            </a:r>
          </a:p>
          <a:p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readln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(f, x);</a:t>
            </a:r>
          </a:p>
          <a:p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s:=s + x;</a:t>
            </a:r>
          </a:p>
          <a:p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end;</a:t>
            </a:r>
            <a:endParaRPr lang="ru-RU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48469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  <p:bldP spid="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2"/>
          <p:cNvSpPr txBox="1">
            <a:spLocks/>
          </p:cNvSpPr>
          <p:nvPr/>
        </p:nvSpPr>
        <p:spPr>
          <a:xfrm>
            <a:off x="308634" y="188640"/>
            <a:ext cx="8600051" cy="1323439"/>
          </a:xfrm>
          <a:prstGeom prst="rect">
            <a:avLst/>
          </a:prstGeom>
        </p:spPr>
        <p:txBody>
          <a:bodyPr wrap="square" anchor="t" anchorCtr="0">
            <a:spAutoFit/>
          </a:bodyPr>
          <a:lstStyle>
            <a:defPPr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defPPr>
            <a:lvl1pPr algn="l" eaLnBrk="1" hangingPunct="1">
              <a:buNone/>
              <a:defRPr sz="3600">
                <a:solidFill>
                  <a:schemeClr val="tx1">
                    <a:alpha val="100000"/>
                  </a:schemeClr>
                </a:solidFill>
                <a:latin typeface="+mj-lt"/>
              </a:defRPr>
            </a:lvl1pPr>
          </a:lstStyle>
          <a:p>
            <a:r>
              <a:rPr lang="ru-RU" sz="4000" b="1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Пример 1: запись и добавление строк</a:t>
            </a:r>
            <a:endParaRPr lang="ru-RU" sz="4000" b="1" kern="0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1628800"/>
            <a:ext cx="4119270" cy="4392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78217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2"/>
          <p:cNvSpPr txBox="1">
            <a:spLocks/>
          </p:cNvSpPr>
          <p:nvPr/>
        </p:nvSpPr>
        <p:spPr>
          <a:xfrm>
            <a:off x="308634" y="188640"/>
            <a:ext cx="8600051" cy="1077218"/>
          </a:xfrm>
          <a:prstGeom prst="rect">
            <a:avLst/>
          </a:prstGeom>
        </p:spPr>
        <p:txBody>
          <a:bodyPr wrap="square" anchor="t" anchorCtr="0">
            <a:spAutoFit/>
          </a:bodyPr>
          <a:lstStyle>
            <a:defPPr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defPPr>
            <a:lvl1pPr algn="l" eaLnBrk="1" hangingPunct="1">
              <a:buNone/>
              <a:defRPr sz="3600">
                <a:solidFill>
                  <a:schemeClr val="tx1">
                    <a:alpha val="100000"/>
                  </a:schemeClr>
                </a:solidFill>
                <a:latin typeface="+mj-lt"/>
              </a:defRPr>
            </a:lvl1pPr>
          </a:lstStyle>
          <a:p>
            <a:r>
              <a:rPr lang="ru-RU" sz="3200" b="1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Пример 1: запись и добавление строк</a:t>
            </a:r>
            <a:endParaRPr lang="ru-RU" sz="3200" b="1" kern="0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86770" y="1412776"/>
            <a:ext cx="8856986" cy="5262979"/>
          </a:xfrm>
          <a:prstGeom prst="rect">
            <a:avLst/>
          </a:prstGeom>
          <a:solidFill>
            <a:srgbClr val="FFFFCC"/>
          </a:solidFill>
        </p:spPr>
        <p:txBody>
          <a:bodyPr wrap="square">
            <a:spAutoFit/>
          </a:bodyPr>
          <a:lstStyle/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procedure TForm1.Button1Click(Sender: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TObject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f: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TextFile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fName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: String[80]; // </a:t>
            </a:r>
            <a:r>
              <a:rPr lang="ru-RU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имя файла</a:t>
            </a:r>
          </a:p>
          <a:p>
            <a:r>
              <a:rPr lang="ru-RU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i: integer;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begin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fName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:= Edit1.Text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r>
              <a:rPr lang="ru-RU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AssignFile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(f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fName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Rewrite(f); // </a:t>
            </a:r>
            <a:r>
              <a:rPr lang="ru-RU" sz="2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открыть для перезаписи</a:t>
            </a:r>
          </a:p>
          <a:p>
            <a:r>
              <a:rPr lang="ru-RU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// запись в файл (строки нумеруются с нуля)</a:t>
            </a:r>
          </a:p>
          <a:p>
            <a:r>
              <a:rPr lang="ru-RU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for i:=0 to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Memo1.Lines.Count</a:t>
            </a:r>
            <a:r>
              <a:rPr lang="ru-RU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-1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do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writeln</a:t>
            </a:r>
            <a:r>
              <a:rPr lang="en-US" sz="2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(f, Memo1.Lines[</a:t>
            </a:r>
            <a:r>
              <a:rPr lang="en-US" sz="2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]);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CloseFile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(f); // </a:t>
            </a:r>
            <a:r>
              <a:rPr lang="ru-RU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закрыть файл</a:t>
            </a:r>
          </a:p>
          <a:p>
            <a:r>
              <a:rPr lang="ru-RU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MessageDlg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('</a:t>
            </a:r>
            <a:r>
              <a:rPr lang="ru-RU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Данные ЗАПИСАНЫ в файл', </a:t>
            </a:r>
            <a:endParaRPr lang="ru-RU" sz="2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ru-RU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u-RU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mtInformation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mbOk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],0);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end;</a:t>
            </a:r>
            <a:endParaRPr lang="ru-RU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5101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2"/>
          <p:cNvSpPr txBox="1">
            <a:spLocks/>
          </p:cNvSpPr>
          <p:nvPr/>
        </p:nvSpPr>
        <p:spPr>
          <a:xfrm>
            <a:off x="308634" y="188640"/>
            <a:ext cx="8600051" cy="1077218"/>
          </a:xfrm>
          <a:prstGeom prst="rect">
            <a:avLst/>
          </a:prstGeom>
        </p:spPr>
        <p:txBody>
          <a:bodyPr wrap="square" anchor="t" anchorCtr="0">
            <a:spAutoFit/>
          </a:bodyPr>
          <a:lstStyle>
            <a:defPPr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defPPr>
            <a:lvl1pPr algn="l" eaLnBrk="1" hangingPunct="1">
              <a:buNone/>
              <a:defRPr sz="3600">
                <a:solidFill>
                  <a:schemeClr val="tx1">
                    <a:alpha val="100000"/>
                  </a:schemeClr>
                </a:solidFill>
                <a:latin typeface="+mj-lt"/>
              </a:defRPr>
            </a:lvl1pPr>
          </a:lstStyle>
          <a:p>
            <a:r>
              <a:rPr lang="ru-RU" sz="3200" b="1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Пример 1: запись и добавление строк</a:t>
            </a:r>
            <a:endParaRPr lang="ru-RU" sz="3200" b="1" kern="0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86770" y="1412776"/>
            <a:ext cx="8856986" cy="5262979"/>
          </a:xfrm>
          <a:prstGeom prst="rect">
            <a:avLst/>
          </a:prstGeom>
          <a:solidFill>
            <a:srgbClr val="FFFFCC"/>
          </a:solidFill>
        </p:spPr>
        <p:txBody>
          <a:bodyPr wrap="square">
            <a:spAutoFit/>
          </a:bodyPr>
          <a:lstStyle/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procedure TForm1.Button2Click(Sender: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TObject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f: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TextFile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fName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: String[80];// </a:t>
            </a:r>
            <a:r>
              <a:rPr lang="ru-RU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имя файла</a:t>
            </a:r>
          </a:p>
          <a:p>
            <a:r>
              <a:rPr lang="ru-RU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i: integer;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begin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fName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:= Edit1.Text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AssignFile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(f,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fName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Append(f); // </a:t>
            </a:r>
            <a:r>
              <a:rPr lang="ru-RU" sz="2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открыть для добавления</a:t>
            </a:r>
          </a:p>
          <a:p>
            <a:r>
              <a:rPr lang="ru-RU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// запись в файл строки нумеруются с нуля</a:t>
            </a:r>
          </a:p>
          <a:p>
            <a:r>
              <a:rPr lang="ru-RU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for i:=0 to Memo1.Lines.Count do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writeln</a:t>
            </a:r>
            <a:r>
              <a:rPr lang="en-US" sz="2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(f, Memo1.Lines[</a:t>
            </a:r>
            <a:r>
              <a:rPr lang="en-US" sz="2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]);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CloseFile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(f); // </a:t>
            </a:r>
            <a:r>
              <a:rPr lang="ru-RU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закрыть файл</a:t>
            </a:r>
          </a:p>
          <a:p>
            <a:r>
              <a:rPr lang="ru-RU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MessageDlg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('</a:t>
            </a:r>
            <a:r>
              <a:rPr lang="ru-RU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Данные ДОБАВЛЕНЫ в файл ', </a:t>
            </a:r>
            <a:endParaRPr lang="ru-RU" sz="2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ru-RU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u-RU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mtInformation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mbOk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],0);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end;</a:t>
            </a:r>
            <a:endParaRPr lang="ru-RU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0128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>
          <a:blip r:embed="rId2"/>
          <a:stretch>
            <a:fillRect/>
          </a:stretch>
        </p:blipFill>
        <p:spPr>
          <a:xfrm>
            <a:off x="2051720" y="332656"/>
            <a:ext cx="4176464" cy="4680520"/>
          </a:xfrm>
          <a:prstGeom prst="rect">
            <a:avLst/>
          </a:prstGeom>
        </p:spPr>
      </p:pic>
      <p:pic>
        <p:nvPicPr>
          <p:cNvPr id="3" name="Рисунок 2"/>
          <p:cNvPicPr/>
          <p:nvPr/>
        </p:nvPicPr>
        <p:blipFill>
          <a:blip r:embed="rId3"/>
          <a:stretch>
            <a:fillRect/>
          </a:stretch>
        </p:blipFill>
        <p:spPr>
          <a:xfrm>
            <a:off x="110073" y="5421125"/>
            <a:ext cx="4477139" cy="1224136"/>
          </a:xfrm>
          <a:prstGeom prst="rect">
            <a:avLst/>
          </a:prstGeom>
        </p:spPr>
      </p:pic>
      <p:pic>
        <p:nvPicPr>
          <p:cNvPr id="4" name="Рисунок 3"/>
          <p:cNvPicPr/>
          <p:nvPr/>
        </p:nvPicPr>
        <p:blipFill>
          <a:blip r:embed="rId4"/>
          <a:stretch>
            <a:fillRect/>
          </a:stretch>
        </p:blipFill>
        <p:spPr>
          <a:xfrm>
            <a:off x="4788024" y="5421125"/>
            <a:ext cx="4216084" cy="12241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8033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2"/>
          <p:cNvSpPr txBox="1">
            <a:spLocks/>
          </p:cNvSpPr>
          <p:nvPr/>
        </p:nvSpPr>
        <p:spPr>
          <a:xfrm>
            <a:off x="308634" y="188640"/>
            <a:ext cx="8600051" cy="1323439"/>
          </a:xfrm>
          <a:prstGeom prst="rect">
            <a:avLst/>
          </a:prstGeom>
        </p:spPr>
        <p:txBody>
          <a:bodyPr wrap="square" anchor="t" anchorCtr="0">
            <a:spAutoFit/>
          </a:bodyPr>
          <a:lstStyle>
            <a:defPPr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defPPr>
            <a:lvl1pPr algn="l" eaLnBrk="1" hangingPunct="1">
              <a:buNone/>
              <a:defRPr sz="3600">
                <a:solidFill>
                  <a:schemeClr val="tx1">
                    <a:alpha val="100000"/>
                  </a:schemeClr>
                </a:solidFill>
                <a:latin typeface="+mj-lt"/>
              </a:defRPr>
            </a:lvl1pPr>
          </a:lstStyle>
          <a:p>
            <a:r>
              <a:rPr lang="ru-RU" sz="4000" b="1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Пример 2: простейшая база данных (текст)</a:t>
            </a:r>
            <a:endParaRPr lang="ru-RU" sz="4000" b="1" kern="0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1628800"/>
            <a:ext cx="4320480" cy="46633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86599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2"/>
          <p:cNvSpPr txBox="1">
            <a:spLocks/>
          </p:cNvSpPr>
          <p:nvPr/>
        </p:nvSpPr>
        <p:spPr>
          <a:xfrm>
            <a:off x="308634" y="188640"/>
            <a:ext cx="8600051" cy="584775"/>
          </a:xfrm>
          <a:prstGeom prst="rect">
            <a:avLst/>
          </a:prstGeom>
        </p:spPr>
        <p:txBody>
          <a:bodyPr wrap="square" anchor="t" anchorCtr="0">
            <a:spAutoFit/>
          </a:bodyPr>
          <a:lstStyle>
            <a:defPPr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defPPr>
            <a:lvl1pPr algn="l" eaLnBrk="1" hangingPunct="1">
              <a:buNone/>
              <a:defRPr sz="3600">
                <a:solidFill>
                  <a:schemeClr val="tx1">
                    <a:alpha val="100000"/>
                  </a:schemeClr>
                </a:solidFill>
                <a:latin typeface="+mj-lt"/>
              </a:defRPr>
            </a:lvl1pPr>
          </a:lstStyle>
          <a:p>
            <a:r>
              <a:rPr lang="ru-RU" sz="3200" b="1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Пример 2</a:t>
            </a:r>
            <a:r>
              <a:rPr lang="ru-RU" sz="32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 простейшая </a:t>
            </a:r>
            <a:r>
              <a:rPr lang="ru-RU" sz="3200" b="1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база</a:t>
            </a:r>
            <a:endParaRPr lang="ru-RU" sz="3200" b="1" kern="0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72326" y="798825"/>
            <a:ext cx="8856986" cy="5847755"/>
          </a:xfrm>
          <a:prstGeom prst="rect">
            <a:avLst/>
          </a:prstGeom>
          <a:solidFill>
            <a:srgbClr val="FFFFCC"/>
          </a:solidFill>
        </p:spPr>
        <p:txBody>
          <a:bodyPr wrap="square">
            <a:spAutoFit/>
          </a:bodyPr>
          <a:lstStyle/>
          <a:p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procedure TForm1.Button1Click(Sender: </a:t>
            </a:r>
            <a:r>
              <a:rPr lang="en-US" sz="2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TObject</a:t>
            </a: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2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buf</a:t>
            </a: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: string;</a:t>
            </a:r>
          </a:p>
          <a:p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begin</a:t>
            </a:r>
          </a:p>
          <a:p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fName</a:t>
            </a: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:= Edit1.Text</a:t>
            </a:r>
            <a:r>
              <a:rPr lang="en-U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r>
              <a:rPr lang="ru-RU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AssignFile</a:t>
            </a:r>
            <a:r>
              <a:rPr lang="en-U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(f</a:t>
            </a: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fName</a:t>
            </a:r>
            <a:r>
              <a:rPr lang="en-U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endParaRPr lang="ru-RU" sz="22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ru-RU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u-RU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// проверка результата открытия файла</a:t>
            </a:r>
            <a:endParaRPr lang="en-US" sz="2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2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{$I-} </a:t>
            </a:r>
            <a:r>
              <a:rPr lang="en-US" sz="22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Reset(f);</a:t>
            </a:r>
            <a:r>
              <a:rPr lang="ru-RU" sz="22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2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{$I+} </a:t>
            </a:r>
            <a:endParaRPr lang="ru-RU" sz="2200" b="1" dirty="0" smtClean="0">
              <a:solidFill>
                <a:srgbClr val="C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ru-RU" sz="22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u-RU" sz="22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2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 </a:t>
            </a:r>
            <a:r>
              <a:rPr lang="en-US" sz="22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IOResult</a:t>
            </a:r>
            <a:r>
              <a:rPr lang="en-US" sz="22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&lt;&gt;0 then begin</a:t>
            </a:r>
          </a:p>
          <a:p>
            <a:r>
              <a:rPr lang="en-US" sz="22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2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MessageDlg</a:t>
            </a:r>
            <a:r>
              <a:rPr lang="en-US" sz="22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('</a:t>
            </a:r>
            <a:r>
              <a:rPr lang="ru-RU" sz="22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Ошибка открытия </a:t>
            </a:r>
            <a:r>
              <a:rPr lang="ru-RU" sz="22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файла#13'</a:t>
            </a:r>
          </a:p>
          <a:p>
            <a:r>
              <a:rPr lang="ru-RU" sz="22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+</a:t>
            </a:r>
            <a:r>
              <a:rPr lang="en-US" sz="22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Edit1.Text</a:t>
            </a:r>
            <a:r>
              <a:rPr lang="en-US" sz="22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ru-RU" sz="22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200" b="1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mtInformation</a:t>
            </a:r>
            <a:r>
              <a:rPr lang="en-US" sz="22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[</a:t>
            </a:r>
            <a:r>
              <a:rPr lang="en-US" sz="22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mbOk</a:t>
            </a:r>
            <a:r>
              <a:rPr lang="en-US" sz="22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],0);</a:t>
            </a:r>
          </a:p>
          <a:p>
            <a:r>
              <a:rPr lang="en-US" sz="22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exit;</a:t>
            </a:r>
          </a:p>
          <a:p>
            <a:r>
              <a:rPr lang="en-US" sz="22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end;</a:t>
            </a:r>
          </a:p>
          <a:p>
            <a:r>
              <a:rPr lang="en-US" sz="2200" b="1" dirty="0">
                <a:solidFill>
                  <a:srgbClr val="4A206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while not </a:t>
            </a:r>
            <a:r>
              <a:rPr lang="en-US" sz="2200" b="1" dirty="0" err="1">
                <a:solidFill>
                  <a:srgbClr val="4A206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EOF</a:t>
            </a:r>
            <a:r>
              <a:rPr lang="en-US" sz="2200" b="1" dirty="0">
                <a:solidFill>
                  <a:srgbClr val="4A206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(f) do begin</a:t>
            </a:r>
          </a:p>
          <a:p>
            <a:r>
              <a:rPr lang="en-US" sz="2200" b="1" dirty="0">
                <a:solidFill>
                  <a:srgbClr val="4A206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200" b="1" dirty="0" err="1">
                <a:solidFill>
                  <a:srgbClr val="4A206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readln</a:t>
            </a:r>
            <a:r>
              <a:rPr lang="en-US" sz="2200" b="1" dirty="0">
                <a:solidFill>
                  <a:srgbClr val="4A206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(f, </a:t>
            </a:r>
            <a:r>
              <a:rPr lang="en-US" sz="2200" b="1" dirty="0" err="1">
                <a:solidFill>
                  <a:srgbClr val="4A206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buf</a:t>
            </a:r>
            <a:r>
              <a:rPr lang="en-US" sz="2200" b="1" dirty="0">
                <a:solidFill>
                  <a:srgbClr val="4A206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 </a:t>
            </a:r>
            <a:endParaRPr lang="ru-RU" sz="2200" b="1" dirty="0" smtClean="0">
              <a:solidFill>
                <a:srgbClr val="4A206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ru-RU" sz="2200" b="1" dirty="0">
                <a:solidFill>
                  <a:srgbClr val="4A206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u-RU" sz="2200" b="1" dirty="0" smtClean="0">
                <a:solidFill>
                  <a:srgbClr val="4A206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200" b="1" dirty="0" smtClean="0">
                <a:solidFill>
                  <a:srgbClr val="4A206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 </a:t>
            </a:r>
            <a:r>
              <a:rPr lang="en-US" sz="2200" b="1" dirty="0">
                <a:solidFill>
                  <a:srgbClr val="4A206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Length(</a:t>
            </a:r>
            <a:r>
              <a:rPr lang="en-US" sz="2200" b="1" dirty="0" err="1">
                <a:solidFill>
                  <a:srgbClr val="4A206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buf</a:t>
            </a:r>
            <a:r>
              <a:rPr lang="en-US" sz="2200" b="1" dirty="0">
                <a:solidFill>
                  <a:srgbClr val="4A206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)&gt;0 </a:t>
            </a:r>
            <a:r>
              <a:rPr lang="en-US" sz="2200" b="1" dirty="0" smtClean="0">
                <a:solidFill>
                  <a:srgbClr val="4A206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then</a:t>
            </a:r>
            <a:r>
              <a:rPr lang="ru-RU" sz="2200" b="1" dirty="0" smtClean="0">
                <a:solidFill>
                  <a:srgbClr val="4A206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200" b="1" dirty="0" smtClean="0">
                <a:solidFill>
                  <a:srgbClr val="4A206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Memo1.Lines.Add(</a:t>
            </a:r>
            <a:r>
              <a:rPr lang="en-US" sz="2200" b="1" dirty="0" err="1" smtClean="0">
                <a:solidFill>
                  <a:srgbClr val="4A206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buf</a:t>
            </a:r>
            <a:r>
              <a:rPr lang="en-US" sz="2200" b="1" dirty="0">
                <a:solidFill>
                  <a:srgbClr val="4A206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 </a:t>
            </a:r>
            <a:endParaRPr lang="ru-RU" sz="2200" b="1" dirty="0" smtClean="0">
              <a:solidFill>
                <a:srgbClr val="4A206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ru-RU" sz="2200" b="1" dirty="0">
                <a:solidFill>
                  <a:srgbClr val="4A206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u-RU" sz="2200" b="1" dirty="0" smtClean="0">
                <a:solidFill>
                  <a:srgbClr val="4A206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200" b="1" dirty="0" smtClean="0">
                <a:solidFill>
                  <a:srgbClr val="4A206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</a:t>
            </a:r>
            <a:r>
              <a:rPr lang="en-US" sz="2200" b="1" dirty="0">
                <a:solidFill>
                  <a:srgbClr val="4A206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CloseFile</a:t>
            </a: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(f);</a:t>
            </a:r>
          </a:p>
          <a:p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end;</a:t>
            </a:r>
            <a:endParaRPr lang="ru-RU" sz="2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4874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2"/>
          <p:cNvSpPr txBox="1">
            <a:spLocks/>
          </p:cNvSpPr>
          <p:nvPr/>
        </p:nvSpPr>
        <p:spPr>
          <a:xfrm>
            <a:off x="308634" y="188640"/>
            <a:ext cx="8600051" cy="1323439"/>
          </a:xfrm>
          <a:prstGeom prst="rect">
            <a:avLst/>
          </a:prstGeom>
        </p:spPr>
        <p:txBody>
          <a:bodyPr wrap="square" anchor="t" anchorCtr="0">
            <a:spAutoFit/>
          </a:bodyPr>
          <a:lstStyle>
            <a:defPPr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defPPr>
            <a:lvl1pPr algn="l" eaLnBrk="1" hangingPunct="1">
              <a:buNone/>
              <a:defRPr sz="3600">
                <a:solidFill>
                  <a:schemeClr val="tx1">
                    <a:alpha val="100000"/>
                  </a:schemeClr>
                </a:solidFill>
                <a:latin typeface="+mj-lt"/>
              </a:defRPr>
            </a:lvl1pPr>
          </a:lstStyle>
          <a:p>
            <a:r>
              <a:rPr lang="ru-RU" sz="4000" b="1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Пример 3: чтение и редактирование (текст)</a:t>
            </a:r>
            <a:endParaRPr lang="ru-RU" sz="4000" b="1" kern="0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212206" y="5845000"/>
            <a:ext cx="8723389" cy="830997"/>
          </a:xfrm>
          <a:prstGeom prst="rect">
            <a:avLst/>
          </a:prstGeom>
          <a:solidFill>
            <a:srgbClr val="FFFFCC"/>
          </a:solidFill>
          <a:ln w="12700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square">
            <a:spAutoFit/>
          </a:bodyPr>
          <a:lstStyle/>
          <a:p>
            <a:r>
              <a:rPr lang="ru-RU" sz="2400" dirty="0" smtClean="0"/>
              <a:t>Программа читает </a:t>
            </a:r>
            <a:r>
              <a:rPr lang="ru-RU" sz="2400" dirty="0"/>
              <a:t>строки из </a:t>
            </a:r>
            <a:r>
              <a:rPr lang="ru-RU" sz="2400" dirty="0" smtClean="0"/>
              <a:t>файла и </a:t>
            </a:r>
            <a:r>
              <a:rPr lang="ru-RU" sz="2400" dirty="0"/>
              <a:t>выводит эти строки в поле </a:t>
            </a:r>
            <a:r>
              <a:rPr lang="ru-RU" sz="2400" dirty="0" err="1"/>
              <a:t>Memo</a:t>
            </a:r>
            <a:endParaRPr lang="ru-RU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1487473"/>
            <a:ext cx="5616624" cy="42066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152010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513" y="116632"/>
            <a:ext cx="4248472" cy="1405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97768" y="1517140"/>
            <a:ext cx="8819458" cy="5262979"/>
          </a:xfrm>
          <a:prstGeom prst="rect">
            <a:avLst/>
          </a:prstGeom>
          <a:solidFill>
            <a:srgbClr val="FFFFCC"/>
          </a:solidFill>
        </p:spPr>
        <p:txBody>
          <a:bodyPr wrap="square">
            <a:spAutoFit/>
          </a:bodyPr>
          <a:lstStyle/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procedure TForm1.Button1Click(Sender: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TObject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f: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TextFile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fName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: String[80];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ru-RU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файл и имя</a:t>
            </a:r>
          </a:p>
          <a:p>
            <a:r>
              <a:rPr lang="ru-RU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: integer;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begin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fName</a:t>
            </a:r>
            <a:r>
              <a:rPr lang="en-US" sz="2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:= Edit1.Text</a:t>
            </a:r>
            <a:r>
              <a:rPr lang="en-US" sz="24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r>
              <a:rPr lang="ru-RU" sz="24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AssignFile</a:t>
            </a:r>
            <a:r>
              <a:rPr lang="en-US" sz="24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(f</a:t>
            </a:r>
            <a:r>
              <a:rPr lang="en-US" sz="2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fName</a:t>
            </a:r>
            <a:r>
              <a:rPr lang="en-US" sz="2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2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Rewrite(f); // </a:t>
            </a:r>
            <a:r>
              <a:rPr lang="ru-RU" sz="2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открыть для перезаписи</a:t>
            </a:r>
          </a:p>
          <a:p>
            <a:r>
              <a:rPr lang="ru-RU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// запись в файл (строки нумеруются с нуля)</a:t>
            </a:r>
          </a:p>
          <a:p>
            <a:r>
              <a:rPr lang="ru-RU" sz="2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 i:=0 to Memo1.Lines.Count-1 do</a:t>
            </a:r>
          </a:p>
          <a:p>
            <a:r>
              <a:rPr lang="en-US" sz="2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US" sz="2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writeln</a:t>
            </a:r>
            <a:r>
              <a:rPr lang="en-US" sz="2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(f, Memo1.Lines[</a:t>
            </a:r>
            <a:r>
              <a:rPr lang="en-US" sz="2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]);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CloseFile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(f); // </a:t>
            </a:r>
            <a:r>
              <a:rPr lang="ru-RU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закрыть файл</a:t>
            </a:r>
          </a:p>
          <a:p>
            <a:r>
              <a:rPr lang="ru-RU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MessageDlg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('</a:t>
            </a:r>
            <a:r>
              <a:rPr lang="ru-RU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Данные ЗАПИСАНЫ в файл', </a:t>
            </a:r>
            <a:endParaRPr lang="ru-RU" sz="2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ru-RU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u-RU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mtInformation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,[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mbOk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],0);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end;</a:t>
            </a:r>
            <a:endParaRPr lang="ru-RU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9802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09786" y="2492895"/>
            <a:ext cx="8723389" cy="224676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8100">
            <a:solidFill>
              <a:srgbClr val="C00000"/>
            </a:solidFill>
          </a:ln>
          <a:effectLst>
            <a:outerShdw blurRad="50800" dist="127000" dir="2700000" algn="tl" rotWithShape="0">
              <a:srgbClr val="03020A">
                <a:alpha val="76000"/>
              </a:srgbClr>
            </a:outerShdw>
          </a:effectLst>
        </p:spPr>
        <p:txBody>
          <a:bodyPr wrap="square">
            <a:spAutoFit/>
          </a:bodyPr>
          <a:lstStyle/>
          <a:p>
            <a:pPr hangingPunct="0"/>
            <a:r>
              <a:rPr lang="ru-RU" sz="2800" dirty="0"/>
              <a:t>C точки зрения программиста, все файлы можно разделить на три  класса:</a:t>
            </a:r>
          </a:p>
          <a:p>
            <a:pPr hangingPunct="0"/>
            <a:r>
              <a:rPr lang="ru-RU" sz="2800" dirty="0"/>
              <a:t>• типизированные;</a:t>
            </a:r>
          </a:p>
          <a:p>
            <a:pPr hangingPunct="0"/>
            <a:r>
              <a:rPr lang="ru-RU" sz="2800" dirty="0"/>
              <a:t>• </a:t>
            </a:r>
            <a:r>
              <a:rPr lang="ru-RU" sz="2800" dirty="0" err="1"/>
              <a:t>бестиповые</a:t>
            </a:r>
            <a:r>
              <a:rPr lang="ru-RU" sz="2800" dirty="0"/>
              <a:t>;</a:t>
            </a:r>
          </a:p>
          <a:p>
            <a:r>
              <a:rPr lang="ru-RU" sz="2800" dirty="0"/>
              <a:t>• текстовые</a:t>
            </a:r>
          </a:p>
        </p:txBody>
      </p:sp>
      <p:sp>
        <p:nvSpPr>
          <p:cNvPr id="4" name="Заголовок 2"/>
          <p:cNvSpPr txBox="1">
            <a:spLocks/>
          </p:cNvSpPr>
          <p:nvPr/>
        </p:nvSpPr>
        <p:spPr>
          <a:xfrm>
            <a:off x="330339" y="188641"/>
            <a:ext cx="8482290" cy="707886"/>
          </a:xfrm>
          <a:prstGeom prst="rect">
            <a:avLst/>
          </a:prstGeom>
        </p:spPr>
        <p:txBody>
          <a:bodyPr anchor="t" anchorCtr="0">
            <a:spAutoFit/>
          </a:bodyPr>
          <a:lstStyle>
            <a:defPPr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defPPr>
            <a:lvl1pPr algn="l" eaLnBrk="1" hangingPunct="1">
              <a:buNone/>
              <a:defRPr sz="3600">
                <a:solidFill>
                  <a:schemeClr val="tx1">
                    <a:alpha val="100000"/>
                  </a:schemeClr>
                </a:solidFill>
                <a:latin typeface="+mj-lt"/>
              </a:defRPr>
            </a:lvl1pPr>
          </a:lstStyle>
          <a:p>
            <a:r>
              <a:rPr lang="ru-RU" sz="4000" b="1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Общие сведения о файлах</a:t>
            </a:r>
            <a:endParaRPr lang="ru-RU" sz="4000" b="1" kern="0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209787" y="1052736"/>
            <a:ext cx="8723389" cy="1200329"/>
          </a:xfrm>
          <a:prstGeom prst="rect">
            <a:avLst/>
          </a:prstGeom>
          <a:solidFill>
            <a:srgbClr val="FFFFCC"/>
          </a:solidFill>
          <a:ln w="12700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square">
            <a:spAutoFit/>
          </a:bodyPr>
          <a:lstStyle/>
          <a:p>
            <a:pPr hangingPunct="0"/>
            <a:r>
              <a:rPr lang="ru-RU" sz="2400" b="1" i="1" dirty="0">
                <a:solidFill>
                  <a:srgbClr val="C00000"/>
                </a:solidFill>
              </a:rPr>
              <a:t>Файл</a:t>
            </a:r>
            <a:r>
              <a:rPr lang="ru-RU" sz="2400" dirty="0">
                <a:solidFill>
                  <a:srgbClr val="C00000"/>
                </a:solidFill>
              </a:rPr>
              <a:t> </a:t>
            </a:r>
            <a:r>
              <a:rPr lang="ru-RU" sz="2400" dirty="0"/>
              <a:t>— это именованная структура данных, представляющая собой последовательность элементов данных одного типа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09789" y="4869160"/>
            <a:ext cx="8723389" cy="181588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8100">
            <a:solidFill>
              <a:srgbClr val="C00000"/>
            </a:solidFill>
          </a:ln>
          <a:effectLst>
            <a:outerShdw blurRad="50800" dist="127000" dir="2700000" algn="tl" rotWithShape="0">
              <a:srgbClr val="03020A">
                <a:alpha val="76000"/>
              </a:srgbClr>
            </a:outerShdw>
          </a:effectLst>
        </p:spPr>
        <p:txBody>
          <a:bodyPr wrap="square">
            <a:spAutoFit/>
          </a:bodyPr>
          <a:lstStyle/>
          <a:p>
            <a:r>
              <a:rPr lang="ru-RU" sz="2800" dirty="0"/>
              <a:t>Текстовые  файлы  состоят из любых символов. При записи информации в текстовый файл все данные преобразуются к символьному типу, в котором и хранятся</a:t>
            </a:r>
          </a:p>
        </p:txBody>
      </p:sp>
    </p:spTree>
    <p:extLst>
      <p:ext uri="{BB962C8B-B14F-4D97-AF65-F5344CB8AC3E}">
        <p14:creationId xmlns:p14="http://schemas.microsoft.com/office/powerpoint/2010/main" val="1631785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8" grpId="0" animBg="1"/>
      <p:bldP spid="6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3" y="188640"/>
            <a:ext cx="4518751" cy="33843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243067" y="4005064"/>
            <a:ext cx="873108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fName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:= Edit1.Text;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AssignFile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(f,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fName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Append(f); // </a:t>
            </a:r>
            <a:r>
              <a:rPr lang="ru-RU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открыть для добавления</a:t>
            </a:r>
          </a:p>
          <a:p>
            <a:r>
              <a:rPr lang="ru-RU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// запись в файл строки нумеруются с нуля</a:t>
            </a:r>
          </a:p>
          <a:p>
            <a:r>
              <a:rPr lang="ru-RU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for i:=0 to Memo1.Lines.Count-1 do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writeln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(f, Memo1.Lines[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]);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CloseFile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(f); // </a:t>
            </a:r>
            <a:r>
              <a:rPr lang="ru-RU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закрыть файл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2046" y="2060848"/>
            <a:ext cx="4982105" cy="16484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61586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213994"/>
            <a:ext cx="8820946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procedure TForm1.Button3Click(Sender: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TObject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f: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TextFile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fName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: String[80];// </a:t>
            </a:r>
            <a:r>
              <a:rPr lang="ru-RU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имя файла</a:t>
            </a:r>
          </a:p>
          <a:p>
            <a:r>
              <a:rPr lang="ru-RU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s:string;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begin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fName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:= Edit1.Text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r>
              <a:rPr lang="ru-RU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AssignFile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(f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fName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Reset(f); // </a:t>
            </a:r>
            <a:r>
              <a:rPr lang="ru-RU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открыть для чтения</a:t>
            </a:r>
          </a:p>
          <a:p>
            <a:r>
              <a:rPr lang="ru-RU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Memo1.Clear;</a:t>
            </a:r>
          </a:p>
          <a:p>
            <a:r>
              <a:rPr lang="en-US" sz="2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Memo1.Lines.Add('</a:t>
            </a:r>
            <a:r>
              <a:rPr lang="ru-RU" sz="2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файл '+</a:t>
            </a:r>
            <a:r>
              <a:rPr lang="en-US" sz="2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fname</a:t>
            </a:r>
            <a:r>
              <a:rPr lang="en-US" sz="2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+' </a:t>
            </a:r>
            <a:r>
              <a:rPr lang="ru-RU" sz="2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открыт');</a:t>
            </a:r>
          </a:p>
          <a:p>
            <a:r>
              <a:rPr lang="ru-RU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// запись в файл строки нумеруются с нуля</a:t>
            </a:r>
          </a:p>
          <a:p>
            <a:r>
              <a:rPr lang="ru-RU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 not </a:t>
            </a:r>
            <a:r>
              <a:rPr lang="en-US" sz="2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Eof</a:t>
            </a:r>
            <a:r>
              <a:rPr lang="en-US" sz="2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(f) do begin</a:t>
            </a:r>
          </a:p>
          <a:p>
            <a:r>
              <a:rPr lang="en-US" sz="2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readln</a:t>
            </a:r>
            <a:r>
              <a:rPr lang="en-US" sz="2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(f, s</a:t>
            </a:r>
            <a:r>
              <a:rPr lang="en-US" sz="24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r>
              <a:rPr lang="ru-RU" sz="24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Memo1.Lines.Add(s</a:t>
            </a:r>
            <a:r>
              <a:rPr lang="en-US" sz="2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2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end;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CloseFile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(f);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MessageDlg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('</a:t>
            </a:r>
            <a:r>
              <a:rPr lang="ru-RU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Данные СЧИТАНЫ ',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mtInformation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[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mbOk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],0);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end;</a:t>
            </a:r>
            <a:endParaRPr lang="ru-RU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7624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2"/>
          <p:cNvSpPr txBox="1">
            <a:spLocks/>
          </p:cNvSpPr>
          <p:nvPr/>
        </p:nvSpPr>
        <p:spPr>
          <a:xfrm>
            <a:off x="308634" y="188640"/>
            <a:ext cx="8600051" cy="1938992"/>
          </a:xfrm>
          <a:prstGeom prst="rect">
            <a:avLst/>
          </a:prstGeom>
        </p:spPr>
        <p:txBody>
          <a:bodyPr wrap="square" anchor="t" anchorCtr="0">
            <a:spAutoFit/>
          </a:bodyPr>
          <a:lstStyle>
            <a:defPPr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defPPr>
            <a:lvl1pPr algn="l" eaLnBrk="1" hangingPunct="1">
              <a:buNone/>
              <a:defRPr sz="3600">
                <a:solidFill>
                  <a:schemeClr val="tx1">
                    <a:alpha val="100000"/>
                  </a:schemeClr>
                </a:solidFill>
                <a:latin typeface="+mj-lt"/>
              </a:defRPr>
            </a:lvl1pPr>
          </a:lstStyle>
          <a:p>
            <a:r>
              <a:rPr lang="ru-RU" sz="4000" b="1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Пример 4: </a:t>
            </a:r>
            <a:r>
              <a:rPr lang="uk-UA" sz="4000" b="1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текст в </a:t>
            </a:r>
            <a:r>
              <a:rPr lang="uk-UA" sz="4000" b="1" dirty="0" err="1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кодировке</a:t>
            </a:r>
            <a:r>
              <a:rPr lang="uk-UA" sz="4000" b="1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4000" b="1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cp1251 (Windows)</a:t>
            </a:r>
            <a:endParaRPr lang="ru-RU" sz="4000" b="1" kern="0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7053" y="2205038"/>
            <a:ext cx="5503211" cy="43923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01285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2"/>
          <p:cNvSpPr txBox="1">
            <a:spLocks/>
          </p:cNvSpPr>
          <p:nvPr/>
        </p:nvSpPr>
        <p:spPr>
          <a:xfrm>
            <a:off x="308634" y="188640"/>
            <a:ext cx="8600051" cy="1077218"/>
          </a:xfrm>
          <a:prstGeom prst="rect">
            <a:avLst/>
          </a:prstGeom>
        </p:spPr>
        <p:txBody>
          <a:bodyPr wrap="square" anchor="t" anchorCtr="0">
            <a:spAutoFit/>
          </a:bodyPr>
          <a:lstStyle>
            <a:defPPr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defPPr>
            <a:lvl1pPr algn="l" eaLnBrk="1" hangingPunct="1">
              <a:buNone/>
              <a:defRPr sz="3600">
                <a:solidFill>
                  <a:schemeClr val="tx1">
                    <a:alpha val="100000"/>
                  </a:schemeClr>
                </a:solidFill>
                <a:latin typeface="+mj-lt"/>
              </a:defRPr>
            </a:lvl1pPr>
          </a:lstStyle>
          <a:p>
            <a:r>
              <a:rPr lang="ru-RU" sz="32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Пример 4: текст в кодировке cp1251 (Windows)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53788" y="1412776"/>
            <a:ext cx="8600051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procedure TForm1.Button1Click(Sender: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TObject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s: string;  s1:tstringlist;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begin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Memo1.Clear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fname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:=Edit1.Text;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if not CheckBox1.Checked then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Memo1.Lines.LoadFromFile(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fname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else begin</a:t>
            </a:r>
          </a:p>
          <a:p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Memo1.Text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:= </a:t>
            </a:r>
            <a:endParaRPr lang="en-US" sz="2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US" sz="24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Cp1251ToUTF8(</a:t>
            </a:r>
            <a:r>
              <a:rPr lang="en-US" sz="2400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ReadFileToString</a:t>
            </a:r>
            <a:r>
              <a:rPr lang="en-US" sz="24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fname</a:t>
            </a:r>
            <a:r>
              <a:rPr lang="en-US" sz="24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end;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end;</a:t>
            </a:r>
            <a:endParaRPr lang="ru-RU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642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2"/>
          <p:cNvSpPr txBox="1">
            <a:spLocks/>
          </p:cNvSpPr>
          <p:nvPr/>
        </p:nvSpPr>
        <p:spPr>
          <a:xfrm>
            <a:off x="308634" y="188640"/>
            <a:ext cx="8600051" cy="1323439"/>
          </a:xfrm>
          <a:prstGeom prst="rect">
            <a:avLst/>
          </a:prstGeom>
        </p:spPr>
        <p:txBody>
          <a:bodyPr wrap="square" anchor="t" anchorCtr="0">
            <a:spAutoFit/>
          </a:bodyPr>
          <a:lstStyle>
            <a:defPPr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defPPr>
            <a:lvl1pPr algn="l" eaLnBrk="1" hangingPunct="1">
              <a:buNone/>
              <a:defRPr sz="3600">
                <a:solidFill>
                  <a:schemeClr val="tx1">
                    <a:alpha val="100000"/>
                  </a:schemeClr>
                </a:solidFill>
                <a:latin typeface="+mj-lt"/>
              </a:defRPr>
            </a:lvl1pPr>
          </a:lstStyle>
          <a:p>
            <a:r>
              <a:rPr lang="ru-RU" sz="4000" b="1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Пример </a:t>
            </a:r>
            <a:r>
              <a:rPr lang="en-US" sz="4000" b="1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5</a:t>
            </a:r>
            <a:r>
              <a:rPr lang="ru-RU" sz="4000" b="1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 типизированный файл</a:t>
            </a:r>
            <a:endParaRPr lang="ru-RU" sz="4000" b="1" kern="0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1844824"/>
            <a:ext cx="4734053" cy="40477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40984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2"/>
          <p:cNvSpPr txBox="1">
            <a:spLocks/>
          </p:cNvSpPr>
          <p:nvPr/>
        </p:nvSpPr>
        <p:spPr>
          <a:xfrm>
            <a:off x="308634" y="188640"/>
            <a:ext cx="8600051" cy="584775"/>
          </a:xfrm>
          <a:prstGeom prst="rect">
            <a:avLst/>
          </a:prstGeom>
        </p:spPr>
        <p:txBody>
          <a:bodyPr wrap="square" anchor="t" anchorCtr="0">
            <a:spAutoFit/>
          </a:bodyPr>
          <a:lstStyle>
            <a:defPPr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defPPr>
            <a:lvl1pPr algn="l" eaLnBrk="1" hangingPunct="1">
              <a:buNone/>
              <a:defRPr sz="3600">
                <a:solidFill>
                  <a:schemeClr val="tx1">
                    <a:alpha val="100000"/>
                  </a:schemeClr>
                </a:solidFill>
                <a:latin typeface="+mj-lt"/>
              </a:defRPr>
            </a:lvl1pPr>
          </a:lstStyle>
          <a:p>
            <a:r>
              <a:rPr lang="ru-RU" sz="32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Пример </a:t>
            </a:r>
            <a:r>
              <a:rPr lang="en-US" sz="3200" b="1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5</a:t>
            </a:r>
            <a:endParaRPr lang="ru-RU" sz="3200" b="1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53788" y="1412776"/>
            <a:ext cx="8600051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procedure TForm1.Button3Click(Sender: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TObject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fint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: file of integer;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x,i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: integer;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begin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AssignFile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(fint,'num.dat'); Rewrite(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fint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for i:=0 to Memo1.Lines.Count-1 do begin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x:=StrToInt(Memo1.Lines[i]);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write(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fint,x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end;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CloseFile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fint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end;</a:t>
            </a:r>
            <a:endParaRPr lang="ru-RU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1657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09785" y="235307"/>
            <a:ext cx="8723389" cy="267765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8100">
            <a:solidFill>
              <a:srgbClr val="C00000"/>
            </a:solidFill>
          </a:ln>
          <a:effectLst>
            <a:outerShdw blurRad="50800" dist="127000" dir="2700000" algn="tl" rotWithShape="0">
              <a:srgbClr val="03020A">
                <a:alpha val="76000"/>
              </a:srgbClr>
            </a:outerShdw>
          </a:effectLst>
        </p:spPr>
        <p:txBody>
          <a:bodyPr wrap="square">
            <a:spAutoFit/>
          </a:bodyPr>
          <a:lstStyle/>
          <a:p>
            <a:pPr hangingPunct="0"/>
            <a:r>
              <a:rPr lang="ru-RU" sz="2800" dirty="0"/>
              <a:t>Файлы, состоящие из компонентов </a:t>
            </a:r>
            <a:r>
              <a:rPr lang="ru-RU" sz="2800" b="1" i="1" dirty="0">
                <a:solidFill>
                  <a:srgbClr val="C00000"/>
                </a:solidFill>
              </a:rPr>
              <a:t>одного типа </a:t>
            </a:r>
            <a:r>
              <a:rPr lang="ru-RU" sz="2800" dirty="0"/>
              <a:t>(целые, вещественные, массивы и т.д.), число которых заранее не определено и может быть любым, называются </a:t>
            </a:r>
            <a:r>
              <a:rPr lang="ru-RU" sz="2800" b="1" i="1" dirty="0" smtClean="0">
                <a:solidFill>
                  <a:srgbClr val="C00000"/>
                </a:solidFill>
              </a:rPr>
              <a:t>типизированными.</a:t>
            </a:r>
            <a:r>
              <a:rPr lang="ru-RU" sz="2800" dirty="0"/>
              <a:t> Они заканчиваются специальным символом «конец файла», хранятся в двоичном </a:t>
            </a:r>
            <a:r>
              <a:rPr lang="ru-RU" sz="2800" dirty="0" smtClean="0"/>
              <a:t>виде.</a:t>
            </a:r>
            <a:endParaRPr lang="ru-RU" sz="2800" b="1" i="1" dirty="0">
              <a:solidFill>
                <a:srgbClr val="C0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04914" y="3157696"/>
            <a:ext cx="8723389" cy="95410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8100">
            <a:solidFill>
              <a:srgbClr val="C00000"/>
            </a:solidFill>
          </a:ln>
          <a:effectLst>
            <a:outerShdw blurRad="50800" dist="127000" dir="2700000" algn="tl" rotWithShape="0">
              <a:srgbClr val="03020A">
                <a:alpha val="76000"/>
              </a:srgbClr>
            </a:outerShdw>
          </a:effectLst>
        </p:spPr>
        <p:txBody>
          <a:bodyPr wrap="square">
            <a:spAutoFit/>
          </a:bodyPr>
          <a:lstStyle/>
          <a:p>
            <a:pPr hangingPunct="0"/>
            <a:r>
              <a:rPr lang="ru-RU" sz="2800" dirty="0"/>
              <a:t>В  </a:t>
            </a:r>
            <a:r>
              <a:rPr lang="ru-RU" sz="2800" b="1" i="1" dirty="0" err="1">
                <a:solidFill>
                  <a:srgbClr val="C00000"/>
                </a:solidFill>
              </a:rPr>
              <a:t>бестиповых</a:t>
            </a:r>
            <a:r>
              <a:rPr lang="ru-RU" sz="2800" dirty="0"/>
              <a:t>  файлах  информация считывается и записывается </a:t>
            </a:r>
            <a:r>
              <a:rPr lang="ru-RU" sz="2800" b="1" i="1" dirty="0">
                <a:solidFill>
                  <a:srgbClr val="C00000"/>
                </a:solidFill>
              </a:rPr>
              <a:t>блоками определенного размера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04915" y="4365104"/>
            <a:ext cx="8723389" cy="224676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8100">
            <a:solidFill>
              <a:srgbClr val="C00000"/>
            </a:solidFill>
          </a:ln>
          <a:effectLst>
            <a:outerShdw blurRad="50800" dist="127000" dir="2700000" algn="tl" rotWithShape="0">
              <a:srgbClr val="03020A">
                <a:alpha val="76000"/>
              </a:srgbClr>
            </a:outerShdw>
          </a:effectLst>
        </p:spPr>
        <p:txBody>
          <a:bodyPr wrap="square">
            <a:spAutoFit/>
          </a:bodyPr>
          <a:lstStyle/>
          <a:p>
            <a:pPr hangingPunct="0"/>
            <a:r>
              <a:rPr lang="ru-RU" sz="2800" dirty="0"/>
              <a:t>Информация в </a:t>
            </a:r>
            <a:r>
              <a:rPr lang="ru-RU" sz="2800" b="1" i="1" dirty="0">
                <a:solidFill>
                  <a:srgbClr val="C00000"/>
                </a:solidFill>
              </a:rPr>
              <a:t>текстовом</a:t>
            </a:r>
            <a:r>
              <a:rPr lang="ru-RU" sz="2800" dirty="0">
                <a:solidFill>
                  <a:srgbClr val="C00000"/>
                </a:solidFill>
              </a:rPr>
              <a:t> </a:t>
            </a:r>
            <a:r>
              <a:rPr lang="ru-RU" sz="2800" dirty="0"/>
              <a:t>файле хранится построчно. В конце каждой строки хранится </a:t>
            </a:r>
            <a:r>
              <a:rPr lang="ru-RU" sz="2800" b="1" i="1" dirty="0">
                <a:solidFill>
                  <a:srgbClr val="C00000"/>
                </a:solidFill>
              </a:rPr>
              <a:t>специальный символ «конец строки»</a:t>
            </a:r>
            <a:r>
              <a:rPr lang="ru-RU" sz="2800" dirty="0"/>
              <a:t>. Конец самого файла обозначается символом «конец файла»</a:t>
            </a:r>
            <a:endParaRPr lang="ru-RU" sz="2800" b="1" i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43610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209789" y="1351628"/>
            <a:ext cx="8723389" cy="526297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8100">
            <a:solidFill>
              <a:srgbClr val="C00000"/>
            </a:solidFill>
          </a:ln>
          <a:effectLst>
            <a:outerShdw blurRad="50800" dist="127000" dir="2700000" algn="tl" rotWithShape="0">
              <a:srgbClr val="03020A">
                <a:alpha val="76000"/>
              </a:srgbClr>
            </a:outerShdw>
          </a:effectLst>
        </p:spPr>
        <p:txBody>
          <a:bodyPr wrap="square">
            <a:spAutoFit/>
          </a:bodyPr>
          <a:lstStyle/>
          <a:p>
            <a:pPr hangingPunct="0"/>
            <a:r>
              <a:rPr lang="ru-RU" sz="2800" dirty="0"/>
              <a:t>Для работы с файлами в программе необходимо выполнить следующие действия:</a:t>
            </a:r>
          </a:p>
          <a:p>
            <a:pPr marL="457200" lvl="0" indent="-457200" hangingPunct="0">
              <a:buFont typeface="Wingdings" panose="05000000000000000000" pitchFamily="2" charset="2"/>
              <a:buChar char="q"/>
            </a:pPr>
            <a:r>
              <a:rPr lang="ru-RU" sz="2800" b="1" i="1" dirty="0">
                <a:solidFill>
                  <a:srgbClr val="C00000"/>
                </a:solidFill>
              </a:rPr>
              <a:t>объявить файловую переменную</a:t>
            </a:r>
            <a:r>
              <a:rPr lang="ru-RU" sz="2800" dirty="0"/>
              <a:t>;</a:t>
            </a:r>
          </a:p>
          <a:p>
            <a:pPr marL="457200" lvl="0" indent="-457200" hangingPunct="0">
              <a:buFont typeface="Wingdings" panose="05000000000000000000" pitchFamily="2" charset="2"/>
              <a:buChar char="q"/>
            </a:pPr>
            <a:r>
              <a:rPr lang="ru-RU" sz="2800" b="1" i="1" dirty="0">
                <a:solidFill>
                  <a:srgbClr val="C00000"/>
                </a:solidFill>
              </a:rPr>
              <a:t>установить связь </a:t>
            </a:r>
            <a:r>
              <a:rPr lang="ru-RU" sz="2800" dirty="0"/>
              <a:t>между файловой переменной и конкретным файлом;</a:t>
            </a:r>
          </a:p>
          <a:p>
            <a:pPr marL="457200" lvl="0" indent="-457200" hangingPunct="0">
              <a:buFont typeface="Wingdings" panose="05000000000000000000" pitchFamily="2" charset="2"/>
              <a:buChar char="q"/>
            </a:pPr>
            <a:r>
              <a:rPr lang="ru-RU" sz="2800" b="1" i="1" dirty="0">
                <a:solidFill>
                  <a:srgbClr val="C00000"/>
                </a:solidFill>
              </a:rPr>
              <a:t>открыть файл </a:t>
            </a:r>
            <a:r>
              <a:rPr lang="ru-RU" sz="2800" dirty="0"/>
              <a:t>для чтения/записи/добавления в конец</a:t>
            </a:r>
          </a:p>
          <a:p>
            <a:pPr marL="457200" lvl="0" indent="-457200" hangingPunct="0">
              <a:buFont typeface="Wingdings" panose="05000000000000000000" pitchFamily="2" charset="2"/>
              <a:buChar char="q"/>
            </a:pPr>
            <a:r>
              <a:rPr lang="ru-RU" sz="2800" b="1" i="1" dirty="0">
                <a:solidFill>
                  <a:srgbClr val="C00000"/>
                </a:solidFill>
              </a:rPr>
              <a:t>выполнить необходимые действия </a:t>
            </a:r>
            <a:r>
              <a:rPr lang="ru-RU" sz="2800" dirty="0"/>
              <a:t>с файлом (прочитать данные, стереть предыдущие данные и записать новые, добавить данные в конец файла);</a:t>
            </a:r>
          </a:p>
          <a:p>
            <a:pPr marL="457200" lvl="0" indent="-457200" hangingPunct="0">
              <a:buFont typeface="Wingdings" panose="05000000000000000000" pitchFamily="2" charset="2"/>
              <a:buChar char="q"/>
            </a:pPr>
            <a:r>
              <a:rPr lang="ru-RU" sz="2800" b="1" i="1" dirty="0">
                <a:solidFill>
                  <a:srgbClr val="C00000"/>
                </a:solidFill>
              </a:rPr>
              <a:t>закрыть фа</a:t>
            </a:r>
            <a:r>
              <a:rPr lang="ru-RU" sz="2800" dirty="0"/>
              <a:t>йл.</a:t>
            </a:r>
          </a:p>
        </p:txBody>
      </p:sp>
      <p:sp>
        <p:nvSpPr>
          <p:cNvPr id="6" name="Заголовок 2"/>
          <p:cNvSpPr txBox="1">
            <a:spLocks/>
          </p:cNvSpPr>
          <p:nvPr/>
        </p:nvSpPr>
        <p:spPr>
          <a:xfrm>
            <a:off x="308635" y="28189"/>
            <a:ext cx="8482290" cy="1323439"/>
          </a:xfrm>
          <a:prstGeom prst="rect">
            <a:avLst/>
          </a:prstGeom>
        </p:spPr>
        <p:txBody>
          <a:bodyPr anchor="t" anchorCtr="0">
            <a:spAutoFit/>
          </a:bodyPr>
          <a:lstStyle>
            <a:defPPr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defPPr>
            <a:lvl1pPr algn="l" eaLnBrk="1" hangingPunct="1">
              <a:buNone/>
              <a:defRPr sz="3600">
                <a:solidFill>
                  <a:schemeClr val="tx1">
                    <a:alpha val="100000"/>
                  </a:schemeClr>
                </a:solidFill>
                <a:latin typeface="+mj-lt"/>
              </a:defRPr>
            </a:lvl1pPr>
          </a:lstStyle>
          <a:p>
            <a:r>
              <a:rPr lang="ru-RU" sz="4000" b="1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Основные операции при работе с файлами</a:t>
            </a:r>
            <a:endParaRPr lang="ru-RU" sz="4000" b="1" kern="0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6181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209788" y="908720"/>
            <a:ext cx="8723389" cy="138499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8100">
            <a:solidFill>
              <a:srgbClr val="C00000"/>
            </a:solidFill>
          </a:ln>
          <a:effectLst>
            <a:outerShdw blurRad="50800" dist="127000" dir="2700000" algn="tl" rotWithShape="0">
              <a:srgbClr val="03020A">
                <a:alpha val="76000"/>
              </a:srgbClr>
            </a:outerShdw>
          </a:effectLst>
        </p:spPr>
        <p:txBody>
          <a:bodyPr wrap="square">
            <a:spAutoFit/>
          </a:bodyPr>
          <a:lstStyle/>
          <a:p>
            <a:pPr hangingPunct="0"/>
            <a:r>
              <a:rPr lang="ru-RU" sz="2800" dirty="0"/>
              <a:t>В общем виде синтаксис объявления файла имеет вид:</a:t>
            </a:r>
          </a:p>
          <a:p>
            <a:pPr hangingPunct="0"/>
            <a:r>
              <a:rPr lang="en-US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Имя</a:t>
            </a:r>
            <a:r>
              <a:rPr lang="ru-RU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  <a:r>
              <a:rPr lang="en-US" sz="28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file of </a:t>
            </a:r>
            <a:r>
              <a:rPr lang="en-US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ТипЭлементов</a:t>
            </a:r>
            <a:r>
              <a:rPr lang="ru-RU" sz="2800" b="1" i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ru-RU" sz="2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209789" y="2492896"/>
            <a:ext cx="8723389" cy="1200329"/>
          </a:xfrm>
          <a:prstGeom prst="rect">
            <a:avLst/>
          </a:prstGeom>
          <a:solidFill>
            <a:srgbClr val="FFFFCC"/>
          </a:solidFill>
          <a:ln w="12700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square">
            <a:spAutoFit/>
          </a:bodyPr>
          <a:lstStyle/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res: file of char;  //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файл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символов</a:t>
            </a:r>
            <a:endParaRPr lang="ru-RU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koef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: file of real; //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файл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вещественных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чисел</a:t>
            </a:r>
            <a:endParaRPr lang="ru-RU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f: file of integer; //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файл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целых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чисел</a:t>
            </a:r>
            <a:endParaRPr lang="ru-RU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88085" y="3861048"/>
            <a:ext cx="8723389" cy="138499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8100">
            <a:solidFill>
              <a:srgbClr val="C00000"/>
            </a:solidFill>
          </a:ln>
          <a:effectLst>
            <a:outerShdw blurRad="50800" dist="127000" dir="2700000" algn="tl" rotWithShape="0">
              <a:srgbClr val="03020A">
                <a:alpha val="76000"/>
              </a:srgbClr>
            </a:outerShdw>
          </a:effectLst>
        </p:spPr>
        <p:txBody>
          <a:bodyPr wrap="square">
            <a:spAutoFit/>
          </a:bodyPr>
          <a:lstStyle/>
          <a:p>
            <a:pPr hangingPunct="0"/>
            <a:r>
              <a:rPr lang="ru-RU" sz="2800" dirty="0"/>
              <a:t>Файл, компонентами которого являются данные символьного типа, называется </a:t>
            </a:r>
            <a:r>
              <a:rPr lang="ru-RU" sz="2800" b="1" i="1" dirty="0">
                <a:solidFill>
                  <a:srgbClr val="C00000"/>
                </a:solidFill>
              </a:rPr>
              <a:t>символьным</a:t>
            </a:r>
            <a:r>
              <a:rPr lang="ru-RU" sz="2800" i="1" dirty="0"/>
              <a:t>, </a:t>
            </a:r>
            <a:r>
              <a:rPr lang="ru-RU" sz="2800" dirty="0"/>
              <a:t>или </a:t>
            </a:r>
            <a:r>
              <a:rPr lang="ru-RU" sz="2800" b="1" i="1" dirty="0">
                <a:solidFill>
                  <a:srgbClr val="C00000"/>
                </a:solidFill>
              </a:rPr>
              <a:t>текстовым</a:t>
            </a:r>
            <a:r>
              <a:rPr lang="ru-RU" sz="2800" i="1" dirty="0"/>
              <a:t>. </a:t>
            </a:r>
            <a:endParaRPr lang="ru-RU" sz="2800" dirty="0"/>
          </a:p>
        </p:txBody>
      </p:sp>
      <p:sp>
        <p:nvSpPr>
          <p:cNvPr id="9" name="Заголовок 2"/>
          <p:cNvSpPr txBox="1">
            <a:spLocks/>
          </p:cNvSpPr>
          <p:nvPr/>
        </p:nvSpPr>
        <p:spPr>
          <a:xfrm>
            <a:off x="308635" y="28189"/>
            <a:ext cx="8482290" cy="707886"/>
          </a:xfrm>
          <a:prstGeom prst="rect">
            <a:avLst/>
          </a:prstGeom>
        </p:spPr>
        <p:txBody>
          <a:bodyPr anchor="t" anchorCtr="0">
            <a:spAutoFit/>
          </a:bodyPr>
          <a:lstStyle>
            <a:defPPr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defPPr>
            <a:lvl1pPr algn="l" eaLnBrk="1" hangingPunct="1">
              <a:buNone/>
              <a:defRPr sz="3600">
                <a:solidFill>
                  <a:schemeClr val="tx1">
                    <a:alpha val="100000"/>
                  </a:schemeClr>
                </a:solidFill>
                <a:latin typeface="+mj-lt"/>
              </a:defRPr>
            </a:lvl1pPr>
          </a:lstStyle>
          <a:p>
            <a:r>
              <a:rPr lang="ru-RU" sz="4000" b="1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Объявление файла</a:t>
            </a:r>
            <a:endParaRPr lang="ru-RU" sz="4000" b="1" kern="0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2" name="Text Box 5"/>
          <p:cNvSpPr txBox="1">
            <a:spLocks noChangeArrowheads="1"/>
          </p:cNvSpPr>
          <p:nvPr/>
        </p:nvSpPr>
        <p:spPr bwMode="auto">
          <a:xfrm>
            <a:off x="209789" y="5517232"/>
            <a:ext cx="8723389" cy="830997"/>
          </a:xfrm>
          <a:prstGeom prst="rect">
            <a:avLst/>
          </a:prstGeom>
          <a:solidFill>
            <a:srgbClr val="FFFFCC"/>
          </a:solidFill>
          <a:ln w="12700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square">
            <a:spAutoFit/>
          </a:bodyPr>
          <a:lstStyle/>
          <a:p>
            <a:pPr hangingPunct="0"/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data:TextFile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hangingPunct="0"/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data: file of char;</a:t>
            </a:r>
            <a:endParaRPr lang="ru-RU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50819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8" grpId="0" animBg="1"/>
      <p:bldP spid="1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2"/>
          <p:cNvSpPr txBox="1">
            <a:spLocks/>
          </p:cNvSpPr>
          <p:nvPr/>
        </p:nvSpPr>
        <p:spPr>
          <a:xfrm>
            <a:off x="308635" y="188640"/>
            <a:ext cx="8482290" cy="1938992"/>
          </a:xfrm>
          <a:prstGeom prst="rect">
            <a:avLst/>
          </a:prstGeom>
        </p:spPr>
        <p:txBody>
          <a:bodyPr anchor="t" anchorCtr="0">
            <a:spAutoFit/>
          </a:bodyPr>
          <a:lstStyle>
            <a:defPPr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defPPr>
            <a:lvl1pPr algn="l" eaLnBrk="1" hangingPunct="1">
              <a:buNone/>
              <a:defRPr sz="3600">
                <a:solidFill>
                  <a:schemeClr val="tx1">
                    <a:alpha val="100000"/>
                  </a:schemeClr>
                </a:solidFill>
                <a:latin typeface="+mj-lt"/>
              </a:defRPr>
            </a:lvl1pPr>
          </a:lstStyle>
          <a:p>
            <a:r>
              <a:rPr lang="ru-RU" sz="40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Связь файловой переменной с конкретным файлом</a:t>
            </a:r>
            <a:endParaRPr lang="ru-RU" sz="4000" b="1" kern="0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09788" y="2127632"/>
            <a:ext cx="8723389" cy="95410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8100">
            <a:solidFill>
              <a:srgbClr val="C00000"/>
            </a:solidFill>
          </a:ln>
          <a:effectLst>
            <a:outerShdw blurRad="50800" dist="127000" dir="2700000" algn="tl" rotWithShape="0">
              <a:srgbClr val="03020A">
                <a:alpha val="76000"/>
              </a:srgbClr>
            </a:outerShdw>
          </a:effectLst>
        </p:spPr>
        <p:txBody>
          <a:bodyPr wrap="square">
            <a:spAutoFit/>
          </a:bodyPr>
          <a:lstStyle/>
          <a:p>
            <a:pPr hangingPunct="0"/>
            <a:r>
              <a:rPr lang="ru-RU" sz="2800" dirty="0"/>
              <a:t>Для работы с конкретным файлом необходимо связать файловую переменную с этим файлом</a:t>
            </a:r>
            <a:endParaRPr lang="ru-RU" sz="2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09787" y="3199040"/>
            <a:ext cx="8723389" cy="52322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8100">
            <a:solidFill>
              <a:srgbClr val="C00000"/>
            </a:solidFill>
          </a:ln>
          <a:effectLst>
            <a:outerShdw blurRad="50800" dist="127000" dir="2700000" algn="tl" rotWithShape="0">
              <a:srgbClr val="03020A">
                <a:alpha val="76000"/>
              </a:srgbClr>
            </a:outerShdw>
          </a:effectLst>
        </p:spPr>
        <p:txBody>
          <a:bodyPr wrap="square">
            <a:spAutoFit/>
          </a:bodyPr>
          <a:lstStyle/>
          <a:p>
            <a:pPr hangingPunct="0"/>
            <a:r>
              <a:rPr lang="en-US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AssignFile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(f, </a:t>
            </a:r>
            <a:r>
              <a:rPr lang="en-US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ИмяФайла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: string)</a:t>
            </a:r>
            <a:endParaRPr lang="ru-RU" sz="2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209788" y="3839561"/>
            <a:ext cx="8723389" cy="1200329"/>
          </a:xfrm>
          <a:prstGeom prst="rect">
            <a:avLst/>
          </a:prstGeom>
          <a:solidFill>
            <a:srgbClr val="FFFFCC"/>
          </a:solidFill>
          <a:ln w="12700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square">
            <a:spAutoFit/>
          </a:bodyPr>
          <a:lstStyle/>
          <a:p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AssignFile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(f1, 'g:\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result.txt');</a:t>
            </a:r>
            <a:endParaRPr lang="ru-RU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AssignFile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(f2,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'\students\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ivanov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\korni.txt'); </a:t>
            </a:r>
            <a:endParaRPr lang="ru-RU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fname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:=('otchet.txt');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AssignFile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(f3,fname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endParaRPr lang="ru-RU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209788" y="5157192"/>
            <a:ext cx="8723389" cy="1569660"/>
          </a:xfrm>
          <a:prstGeom prst="rect">
            <a:avLst/>
          </a:prstGeom>
          <a:solidFill>
            <a:srgbClr val="FFFFCC"/>
          </a:solidFill>
          <a:ln w="12700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square">
            <a:spAutoFit/>
          </a:bodyPr>
          <a:lstStyle/>
          <a:p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if OpenDialog1.Execute then begin</a:t>
            </a:r>
            <a:endParaRPr lang="ru-RU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fname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:=OpenDialog1.Filename; </a:t>
            </a:r>
            <a:endParaRPr lang="ru-RU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AssignFile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f,fname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endParaRPr lang="ru-RU" sz="2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end;</a:t>
            </a:r>
            <a:endParaRPr lang="ru-RU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14731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2"/>
          <p:cNvSpPr txBox="1">
            <a:spLocks/>
          </p:cNvSpPr>
          <p:nvPr/>
        </p:nvSpPr>
        <p:spPr>
          <a:xfrm>
            <a:off x="308635" y="188640"/>
            <a:ext cx="8482290" cy="707886"/>
          </a:xfrm>
          <a:prstGeom prst="rect">
            <a:avLst/>
          </a:prstGeom>
        </p:spPr>
        <p:txBody>
          <a:bodyPr anchor="t" anchorCtr="0">
            <a:spAutoFit/>
          </a:bodyPr>
          <a:lstStyle>
            <a:defPPr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defPPr>
            <a:lvl1pPr algn="l" eaLnBrk="1" hangingPunct="1">
              <a:buNone/>
              <a:defRPr sz="3600">
                <a:solidFill>
                  <a:schemeClr val="tx1">
                    <a:alpha val="100000"/>
                  </a:schemeClr>
                </a:solidFill>
                <a:latin typeface="+mj-lt"/>
              </a:defRPr>
            </a:lvl1pPr>
          </a:lstStyle>
          <a:p>
            <a:r>
              <a:rPr lang="ru-RU" sz="4000" b="1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Открытие файла</a:t>
            </a:r>
            <a:endParaRPr lang="ru-RU" sz="4000" b="1" kern="0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15362" y="895813"/>
            <a:ext cx="8723389" cy="95410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8100">
            <a:solidFill>
              <a:srgbClr val="C00000"/>
            </a:solidFill>
          </a:ln>
          <a:effectLst>
            <a:outerShdw blurRad="50800" dist="127000" dir="2700000" algn="tl" rotWithShape="0">
              <a:srgbClr val="03020A">
                <a:alpha val="76000"/>
              </a:srgbClr>
            </a:outerShdw>
          </a:effectLst>
        </p:spPr>
        <p:txBody>
          <a:bodyPr wrap="square">
            <a:spAutoFit/>
          </a:bodyPr>
          <a:lstStyle/>
          <a:p>
            <a:r>
              <a:rPr lang="ru-RU" sz="2800" dirty="0"/>
              <a:t>Перед чтением/записью в файл его необходимо </a:t>
            </a:r>
            <a:r>
              <a:rPr lang="ru-RU" sz="2800" b="1" i="1" dirty="0" smtClean="0">
                <a:solidFill>
                  <a:srgbClr val="FF0000"/>
                </a:solidFill>
              </a:rPr>
              <a:t>открыть</a:t>
            </a:r>
            <a:r>
              <a:rPr lang="ru-RU" sz="2800" dirty="0" smtClean="0">
                <a:solidFill>
                  <a:srgbClr val="FF0000"/>
                </a:solidFill>
              </a:rPr>
              <a:t> </a:t>
            </a:r>
            <a:r>
              <a:rPr lang="ru-RU" sz="2800" dirty="0" smtClean="0"/>
              <a:t>– </a:t>
            </a:r>
            <a:r>
              <a:rPr lang="ru-RU" sz="2800" dirty="0" smtClean="0">
                <a:solidFill>
                  <a:srgbClr val="C00000"/>
                </a:solidFill>
              </a:rPr>
              <a:t>определить характер обмена данными</a:t>
            </a:r>
            <a:endParaRPr lang="ru-RU" sz="2800" dirty="0">
              <a:solidFill>
                <a:srgbClr val="C00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09787" y="1988840"/>
            <a:ext cx="8728964" cy="95410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8100">
            <a:solidFill>
              <a:srgbClr val="C00000"/>
            </a:solidFill>
          </a:ln>
          <a:effectLst>
            <a:outerShdw blurRad="50800" dist="127000" dir="2700000" algn="tl" rotWithShape="0">
              <a:srgbClr val="03020A">
                <a:alpha val="76000"/>
              </a:srgbClr>
            </a:outerShdw>
          </a:effectLst>
        </p:spPr>
        <p:txBody>
          <a:bodyPr wrap="square">
            <a:spAutoFit/>
          </a:bodyPr>
          <a:lstStyle/>
          <a:p>
            <a:pPr hangingPunct="0"/>
            <a:r>
              <a:rPr lang="ru-RU" sz="2800" dirty="0" smtClean="0">
                <a:cs typeface="Courier New" panose="02070309020205020404" pitchFamily="49" charset="0"/>
              </a:rPr>
              <a:t>открыть файл для </a:t>
            </a:r>
            <a:r>
              <a:rPr lang="ru-RU" sz="2800" b="1" i="1" dirty="0" smtClean="0">
                <a:solidFill>
                  <a:srgbClr val="FF0000"/>
                </a:solidFill>
                <a:cs typeface="Courier New" panose="02070309020205020404" pitchFamily="49" charset="0"/>
              </a:rPr>
              <a:t>чтения</a:t>
            </a:r>
            <a:r>
              <a:rPr lang="ru-RU" sz="2800" dirty="0" smtClean="0">
                <a:cs typeface="Courier New" panose="02070309020205020404" pitchFamily="49" charset="0"/>
              </a:rPr>
              <a:t>:</a:t>
            </a:r>
          </a:p>
          <a:p>
            <a:pPr hangingPunct="0"/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Reset(</a:t>
            </a:r>
            <a:r>
              <a:rPr lang="ru-RU" sz="2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имя_файловой_переменной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ru-RU" sz="2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218810" y="3239395"/>
            <a:ext cx="8723389" cy="461665"/>
          </a:xfrm>
          <a:prstGeom prst="rect">
            <a:avLst/>
          </a:prstGeom>
          <a:solidFill>
            <a:srgbClr val="FFFF99"/>
          </a:solidFill>
          <a:ln w="12700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square">
            <a:spAutoFit/>
          </a:bodyPr>
          <a:lstStyle/>
          <a:p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Reset(f1); </a:t>
            </a:r>
            <a:endParaRPr lang="ru-RU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18810" y="3861048"/>
            <a:ext cx="8728964" cy="267765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8100">
            <a:solidFill>
              <a:srgbClr val="C00000"/>
            </a:solidFill>
          </a:ln>
          <a:effectLst>
            <a:outerShdw blurRad="50800" dist="127000" dir="2700000" algn="tl" rotWithShape="0">
              <a:srgbClr val="03020A">
                <a:alpha val="76000"/>
              </a:srgbClr>
            </a:outerShdw>
          </a:effectLst>
        </p:spPr>
        <p:txBody>
          <a:bodyPr wrap="square">
            <a:spAutoFit/>
          </a:bodyPr>
          <a:lstStyle/>
          <a:p>
            <a:pPr hangingPunct="0"/>
            <a:r>
              <a:rPr lang="ru-RU" sz="2800" b="1" i="1" dirty="0" smtClean="0">
                <a:solidFill>
                  <a:srgbClr val="FF0000"/>
                </a:solidFill>
              </a:rPr>
              <a:t>перезапись</a:t>
            </a:r>
            <a:r>
              <a:rPr lang="ru-RU" sz="2800" dirty="0" smtClean="0"/>
              <a:t> (создание нового/перезапись существующего файла): </a:t>
            </a:r>
          </a:p>
          <a:p>
            <a:pPr hangingPunct="0"/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Rewrite(f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endParaRPr lang="ru-RU" sz="2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hangingPunct="0"/>
            <a:r>
              <a:rPr lang="ru-RU" sz="2800" b="1" i="1" dirty="0">
                <a:solidFill>
                  <a:srgbClr val="FF0000"/>
                </a:solidFill>
              </a:rPr>
              <a:t>добавление в конец </a:t>
            </a:r>
            <a:r>
              <a:rPr lang="ru-RU" sz="2800" dirty="0"/>
              <a:t>существующего файла (только </a:t>
            </a:r>
            <a:r>
              <a:rPr lang="en-US" sz="2800" b="1" dirty="0">
                <a:solidFill>
                  <a:srgbClr val="C00000"/>
                </a:solidFill>
              </a:rPr>
              <a:t>text</a:t>
            </a:r>
            <a:r>
              <a:rPr lang="ru-RU" sz="2800" dirty="0"/>
              <a:t>):</a:t>
            </a:r>
          </a:p>
          <a:p>
            <a:pPr hangingPunct="0"/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Append(f);</a:t>
            </a:r>
            <a:endParaRPr lang="ru-RU" sz="2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4701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8" grpId="0" animBg="1"/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2"/>
          <p:cNvSpPr txBox="1">
            <a:spLocks/>
          </p:cNvSpPr>
          <p:nvPr/>
        </p:nvSpPr>
        <p:spPr>
          <a:xfrm>
            <a:off x="308634" y="188640"/>
            <a:ext cx="8600051" cy="707886"/>
          </a:xfrm>
          <a:prstGeom prst="rect">
            <a:avLst/>
          </a:prstGeom>
        </p:spPr>
        <p:txBody>
          <a:bodyPr wrap="square" anchor="t" anchorCtr="0">
            <a:spAutoFit/>
          </a:bodyPr>
          <a:lstStyle>
            <a:defPPr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defPPr>
            <a:lvl1pPr algn="l" eaLnBrk="1" hangingPunct="1">
              <a:buNone/>
              <a:defRPr sz="3600">
                <a:solidFill>
                  <a:schemeClr val="tx1">
                    <a:alpha val="100000"/>
                  </a:schemeClr>
                </a:solidFill>
                <a:latin typeface="+mj-lt"/>
              </a:defRPr>
            </a:lvl1pPr>
          </a:lstStyle>
          <a:p>
            <a:r>
              <a:rPr lang="ru-RU" sz="4000" b="1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Чтение/запись в файл</a:t>
            </a:r>
            <a:endParaRPr lang="ru-RU" sz="4000" b="1" kern="0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85297" y="1074845"/>
            <a:ext cx="8723389" cy="52322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8100">
            <a:solidFill>
              <a:srgbClr val="C00000"/>
            </a:solidFill>
          </a:ln>
          <a:effectLst>
            <a:outerShdw blurRad="50800" dist="127000" dir="2700000" algn="tl" rotWithShape="0">
              <a:srgbClr val="03020A">
                <a:alpha val="76000"/>
              </a:srgbClr>
            </a:outerShdw>
          </a:effectLst>
        </p:spPr>
        <p:txBody>
          <a:bodyPr wrap="square">
            <a:spAutoFit/>
          </a:bodyPr>
          <a:lstStyle/>
          <a:p>
            <a:r>
              <a:rPr lang="ru-RU" sz="2800" dirty="0" smtClean="0"/>
              <a:t>чтение из файла: процедуры </a:t>
            </a:r>
            <a:r>
              <a:rPr lang="en-US" sz="2800" dirty="0" smtClean="0"/>
              <a:t>read, </a:t>
            </a:r>
            <a:r>
              <a:rPr lang="en-US" sz="2800" dirty="0" err="1" smtClean="0"/>
              <a:t>readln</a:t>
            </a:r>
            <a:endParaRPr lang="ru-RU" sz="28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20937" y="2785700"/>
            <a:ext cx="8728964" cy="52322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8100">
            <a:solidFill>
              <a:srgbClr val="C00000"/>
            </a:solidFill>
          </a:ln>
          <a:effectLst>
            <a:outerShdw blurRad="50800" dist="127000" dir="2700000" algn="tl" rotWithShape="0">
              <a:srgbClr val="03020A">
                <a:alpha val="76000"/>
              </a:srgbClr>
            </a:outerShdw>
          </a:effectLst>
        </p:spPr>
        <p:txBody>
          <a:bodyPr wrap="square">
            <a:spAutoFit/>
          </a:bodyPr>
          <a:lstStyle/>
          <a:p>
            <a:pPr hangingPunct="0"/>
            <a:r>
              <a:rPr lang="ru-RU" sz="2800" dirty="0" smtClean="0">
                <a:cs typeface="Courier New" panose="02070309020205020404" pitchFamily="49" charset="0"/>
              </a:rPr>
              <a:t>запись в файл:</a:t>
            </a:r>
            <a:r>
              <a:rPr lang="en-US" sz="2800" dirty="0" smtClean="0">
                <a:cs typeface="Courier New" panose="02070309020205020404" pitchFamily="49" charset="0"/>
              </a:rPr>
              <a:t> </a:t>
            </a:r>
            <a:r>
              <a:rPr lang="ru-RU" sz="2800" dirty="0" smtClean="0">
                <a:cs typeface="Courier New" panose="02070309020205020404" pitchFamily="49" charset="0"/>
              </a:rPr>
              <a:t>процедуры </a:t>
            </a:r>
            <a:r>
              <a:rPr lang="en-US" sz="2800" dirty="0" smtClean="0">
                <a:cs typeface="Courier New" panose="02070309020205020404" pitchFamily="49" charset="0"/>
              </a:rPr>
              <a:t>write, </a:t>
            </a:r>
            <a:r>
              <a:rPr lang="en-US" sz="2800" dirty="0" err="1" smtClean="0">
                <a:cs typeface="Courier New" panose="02070309020205020404" pitchFamily="49" charset="0"/>
              </a:rPr>
              <a:t>writeln</a:t>
            </a:r>
            <a:endParaRPr lang="ru-RU" sz="2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220937" y="1776384"/>
            <a:ext cx="8723389" cy="830997"/>
          </a:xfrm>
          <a:prstGeom prst="rect">
            <a:avLst/>
          </a:prstGeom>
          <a:solidFill>
            <a:srgbClr val="FFFFCC"/>
          </a:solidFill>
          <a:ln w="12700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square">
            <a:spAutoFit/>
          </a:bodyPr>
          <a:lstStyle/>
          <a:p>
            <a:pPr hangingPunct="0"/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read(f, a);  {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чтение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из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файла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f}</a:t>
            </a:r>
            <a:endParaRPr lang="ru-RU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hangingPunct="0"/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readln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(f, s); {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чтение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из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текстового</a:t>
            </a:r>
            <a:r>
              <a:rPr lang="en-US" sz="2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файла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}</a:t>
            </a:r>
            <a:endParaRPr lang="ru-RU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95930" y="5382760"/>
            <a:ext cx="8728964" cy="52322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8100">
            <a:solidFill>
              <a:srgbClr val="C00000"/>
            </a:solidFill>
          </a:ln>
          <a:effectLst>
            <a:outerShdw blurRad="50800" dist="127000" dir="2700000" algn="tl" rotWithShape="0">
              <a:srgbClr val="03020A">
                <a:alpha val="76000"/>
              </a:srgbClr>
            </a:outerShdw>
          </a:effectLst>
        </p:spPr>
        <p:txBody>
          <a:bodyPr wrap="square">
            <a:spAutoFit/>
          </a:bodyPr>
          <a:lstStyle/>
          <a:p>
            <a:pPr hangingPunct="0"/>
            <a:r>
              <a:rPr lang="en-US" sz="2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CloseFile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ru-RU" sz="2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ФайловаяПеременная</a:t>
            </a:r>
            <a:r>
              <a:rPr lang="ru-RU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ru-RU" sz="2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220717" y="3487239"/>
            <a:ext cx="8723389" cy="830997"/>
          </a:xfrm>
          <a:prstGeom prst="rect">
            <a:avLst/>
          </a:prstGeom>
          <a:solidFill>
            <a:srgbClr val="FFFFCC"/>
          </a:solidFill>
          <a:ln w="12700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square">
            <a:spAutoFit/>
          </a:bodyPr>
          <a:lstStyle/>
          <a:p>
            <a:pPr hangingPunct="0"/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write(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fout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d)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endParaRPr lang="ru-RU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hangingPunct="0"/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writeln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(f,'</a:t>
            </a:r>
            <a:r>
              <a:rPr lang="ru-RU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Корни уравнения: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',x1:5:2,x1:5:2);</a:t>
            </a:r>
            <a:endParaRPr lang="ru-RU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1" name="Заголовок 2"/>
          <p:cNvSpPr txBox="1">
            <a:spLocks/>
          </p:cNvSpPr>
          <p:nvPr/>
        </p:nvSpPr>
        <p:spPr>
          <a:xfrm>
            <a:off x="185296" y="4496555"/>
            <a:ext cx="8739597" cy="707886"/>
          </a:xfrm>
          <a:prstGeom prst="rect">
            <a:avLst/>
          </a:prstGeom>
        </p:spPr>
        <p:txBody>
          <a:bodyPr wrap="square" anchor="t" anchorCtr="0">
            <a:spAutoFit/>
          </a:bodyPr>
          <a:lstStyle>
            <a:defPPr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defPPr>
            <a:lvl1pPr algn="l" eaLnBrk="1" hangingPunct="1">
              <a:buNone/>
              <a:defRPr sz="3600">
                <a:solidFill>
                  <a:schemeClr val="tx1">
                    <a:alpha val="100000"/>
                  </a:schemeClr>
                </a:solidFill>
                <a:latin typeface="+mj-lt"/>
              </a:defRPr>
            </a:lvl1pPr>
          </a:lstStyle>
          <a:p>
            <a:r>
              <a:rPr lang="ru-RU" sz="4000" b="1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Закрытие файла</a:t>
            </a:r>
            <a:endParaRPr lang="ru-RU" sz="4000" b="1" kern="0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2" name="Text Box 5"/>
          <p:cNvSpPr txBox="1">
            <a:spLocks noChangeArrowheads="1"/>
          </p:cNvSpPr>
          <p:nvPr/>
        </p:nvSpPr>
        <p:spPr bwMode="auto">
          <a:xfrm>
            <a:off x="207001" y="6084297"/>
            <a:ext cx="8723389" cy="461665"/>
          </a:xfrm>
          <a:prstGeom prst="rect">
            <a:avLst/>
          </a:prstGeom>
          <a:solidFill>
            <a:srgbClr val="FFFFCC"/>
          </a:solidFill>
          <a:ln w="12700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square">
            <a:spAutoFit/>
          </a:bodyPr>
          <a:lstStyle/>
          <a:p>
            <a:pPr hangingPunct="0"/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CloseFile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(f);</a:t>
            </a:r>
            <a:endParaRPr lang="ru-RU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3438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8" grpId="0" animBg="1"/>
      <p:bldP spid="9" grpId="0" animBg="1"/>
      <p:bldP spid="7" grpId="0" animBg="1"/>
      <p:bldP spid="1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2"/>
          <p:cNvSpPr txBox="1">
            <a:spLocks/>
          </p:cNvSpPr>
          <p:nvPr/>
        </p:nvSpPr>
        <p:spPr>
          <a:xfrm>
            <a:off x="308634" y="188640"/>
            <a:ext cx="8600051" cy="1323439"/>
          </a:xfrm>
          <a:prstGeom prst="rect">
            <a:avLst/>
          </a:prstGeom>
        </p:spPr>
        <p:txBody>
          <a:bodyPr wrap="square" anchor="t" anchorCtr="0">
            <a:spAutoFit/>
          </a:bodyPr>
          <a:lstStyle>
            <a:defPPr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defPPr>
            <a:lvl1pPr algn="l" eaLnBrk="1" hangingPunct="1">
              <a:buNone/>
              <a:defRPr sz="3600">
                <a:solidFill>
                  <a:schemeClr val="tx1">
                    <a:alpha val="100000"/>
                  </a:schemeClr>
                </a:solidFill>
                <a:latin typeface="+mj-lt"/>
              </a:defRPr>
            </a:lvl1pPr>
          </a:lstStyle>
          <a:p>
            <a:r>
              <a:rPr lang="ru-RU" sz="4000" b="1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Чтение чисел из текстового файла</a:t>
            </a:r>
            <a:endParaRPr lang="ru-RU" sz="4000" b="1" kern="0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96555" y="1700808"/>
            <a:ext cx="8723389" cy="156966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effectLst>
            <a:outerShdw blurRad="50800" dist="127000" dir="2700000" algn="tl" rotWithShape="0">
              <a:srgbClr val="03020A">
                <a:alpha val="76000"/>
              </a:srgbClr>
            </a:outerShdw>
          </a:effectLst>
        </p:spPr>
        <p:txBody>
          <a:bodyPr wrap="square">
            <a:spAutoFit/>
          </a:bodyPr>
          <a:lstStyle/>
          <a:p>
            <a:r>
              <a:rPr lang="ru-RU" sz="2400" dirty="0" smtClean="0"/>
              <a:t>файл </a:t>
            </a:r>
            <a:r>
              <a:rPr lang="en-US" sz="2400" dirty="0" smtClean="0"/>
              <a:t>data.txt</a:t>
            </a:r>
          </a:p>
          <a:p>
            <a:r>
              <a:rPr lang="ru-RU" sz="2400" dirty="0"/>
              <a:t>23 15 </a:t>
            </a:r>
          </a:p>
          <a:p>
            <a:r>
              <a:rPr lang="ru-RU" sz="2400" dirty="0"/>
              <a:t>45 28 </a:t>
            </a:r>
          </a:p>
          <a:p>
            <a:r>
              <a:rPr lang="ru-RU" sz="2400" dirty="0"/>
              <a:t>56 </a:t>
            </a:r>
            <a:r>
              <a:rPr lang="ru-RU" sz="2400" dirty="0" smtClean="0"/>
              <a:t>71</a:t>
            </a:r>
            <a:endParaRPr lang="ru-RU" sz="2400" dirty="0"/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207001" y="3476929"/>
            <a:ext cx="8723389" cy="830997"/>
          </a:xfrm>
          <a:prstGeom prst="rect">
            <a:avLst/>
          </a:prstGeom>
          <a:solidFill>
            <a:srgbClr val="FFFFCC"/>
          </a:solidFill>
          <a:ln w="12700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square">
            <a:spAutoFit/>
          </a:bodyPr>
          <a:lstStyle/>
          <a:p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AssignFile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(f, 'data.txt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'); Reset(f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 </a:t>
            </a:r>
            <a:endParaRPr lang="en-US" sz="2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read(f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а); read(f, b, с); read(f, d);</a:t>
            </a:r>
            <a:endParaRPr lang="ru-RU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2" name="Text Box 5"/>
          <p:cNvSpPr txBox="1">
            <a:spLocks noChangeArrowheads="1"/>
          </p:cNvSpPr>
          <p:nvPr/>
        </p:nvSpPr>
        <p:spPr bwMode="auto">
          <a:xfrm>
            <a:off x="207001" y="4514387"/>
            <a:ext cx="8723389" cy="461665"/>
          </a:xfrm>
          <a:prstGeom prst="rect">
            <a:avLst/>
          </a:prstGeom>
          <a:solidFill>
            <a:schemeClr val="bg2">
              <a:lumMod val="90000"/>
            </a:schemeClr>
          </a:solidFill>
          <a:ln w="12700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square">
            <a:spAutoFit/>
          </a:bodyPr>
          <a:lstStyle/>
          <a:p>
            <a:pPr hangingPunct="0"/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а=23, b=15, с=45, d=28</a:t>
            </a:r>
            <a:endParaRPr lang="ru-RU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207000" y="5182514"/>
            <a:ext cx="8723389" cy="830997"/>
          </a:xfrm>
          <a:prstGeom prst="rect">
            <a:avLst/>
          </a:prstGeom>
          <a:solidFill>
            <a:srgbClr val="FFFFCC"/>
          </a:solidFill>
          <a:ln w="12700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square">
            <a:spAutoFit/>
          </a:bodyPr>
          <a:lstStyle/>
          <a:p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AssignFile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(f, 'data.txt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'); Reset(f); </a:t>
            </a:r>
            <a:endParaRPr lang="ru-RU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readln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(f, a);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readln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(f, b, c);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readln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(f, d);</a:t>
            </a:r>
            <a:endParaRPr lang="ru-RU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245341" y="6219973"/>
            <a:ext cx="8723389" cy="461665"/>
          </a:xfrm>
          <a:prstGeom prst="rect">
            <a:avLst/>
          </a:prstGeom>
          <a:solidFill>
            <a:schemeClr val="bg2">
              <a:lumMod val="90000"/>
            </a:schemeClr>
          </a:solidFill>
          <a:ln w="12700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square">
            <a:spAutoFit/>
          </a:bodyPr>
          <a:lstStyle/>
          <a:p>
            <a:pPr hangingPunct="0"/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а=23, b=45, с=28, d=56</a:t>
            </a:r>
            <a:endParaRPr lang="ru-RU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3927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  <p:bldP spid="12" grpId="0" animBg="1"/>
      <p:bldP spid="8" grpId="0" animBg="1"/>
      <p:bldP spid="10" grpId="0" animBg="1"/>
    </p:bldLst>
  </p:timing>
</p:sld>
</file>

<file path=ppt/theme/theme1.xml><?xml version="1.0" encoding="utf-8"?>
<a:theme xmlns:a="http://schemas.openxmlformats.org/drawingml/2006/main" name="Design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Моя 1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 Effects">
      <a: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65000"/>
                <a:shade val="100000"/>
                <a:satMod val="133000"/>
              </a:schemeClr>
            </a:gs>
            <a:gs pos="15000">
              <a:schemeClr val="phClr">
                <a:tint val="50000"/>
                <a:shade val="100000"/>
                <a:satMod val="140000"/>
              </a:schemeClr>
            </a:gs>
            <a:gs pos="100000">
              <a:schemeClr val="phClr">
                <a:tint val="1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75000"/>
                <a:satMod val="160000"/>
              </a:schemeClr>
            </a:gs>
            <a:gs pos="62000">
              <a:schemeClr val="phClr">
                <a:tint val="100000"/>
                <a:shade val="100000"/>
                <a:satMod val="125000"/>
              </a:schemeClr>
            </a:gs>
            <a:gs pos="100000">
              <a:schemeClr val="phClr">
                <a:tint val="80000"/>
                <a:shade val="100000"/>
                <a:satMod val="140000"/>
              </a:schemeClr>
            </a:gs>
          </a:gsLst>
          <a:lin ang="16200000" scaled="1"/>
        </a:gradFill>
      </a:fillStyleLst>
      <a:lnStyleLst>
        <a:ln w="12700">
          <a:solidFill>
            <a:schemeClr val="phClr"/>
          </a:solidFill>
          <a:prstDash val="solid"/>
        </a:ln>
        <a:ln w="25400">
          <a:solidFill>
            <a:schemeClr val="phClr"/>
          </a:solidFill>
          <a:prstDash val="solid"/>
        </a:ln>
        <a:ln w="38100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61176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  <a:effectStyle>
          <a:effectLst>
            <a:reflection blurRad="12700" stA="25000" endPos="28000" dist="38100" dir="5400000" sy="-100000" rotWithShape="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</a:effectStyleLst>
      <a:bg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100000"/>
                <a:shade val="50000"/>
                <a:satMod val="145000"/>
              </a:schemeClr>
            </a:gs>
            <a:gs pos="40000">
              <a:schemeClr val="phClr">
                <a:tint val="100000"/>
                <a:shade val="70000"/>
                <a:satMod val="145000"/>
              </a:schemeClr>
            </a:gs>
            <a:gs pos="100000">
              <a:schemeClr val="phClr">
                <a:tint val="85000"/>
                <a:shade val="100000"/>
                <a:satMod val="15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50000"/>
                <a:satMod val="145000"/>
              </a:schemeClr>
            </a:gs>
            <a:gs pos="30000">
              <a:schemeClr val="phClr">
                <a:tint val="100000"/>
                <a:shade val="65000"/>
                <a:satMod val="155000"/>
              </a:schemeClr>
            </a:gs>
            <a:gs pos="100000">
              <a:schemeClr val="phClr">
                <a:tint val="60000"/>
                <a:shade val="10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Office Colors">
      <a:dk1>
        <a:sysClr val="windowText" lastClr="000000"/>
      </a:dk1>
      <a:lt1>
        <a:sysClr val="window" lastClr="FFFFFF"/>
      </a:lt1>
      <a:dk2>
        <a:srgbClr val="1F497D"/>
      </a:dk2>
      <a:lt2>
        <a:srgbClr val="FAF3E8"/>
      </a:lt2>
      <a:accent1>
        <a:srgbClr val="5C83B4"/>
      </a:accent1>
      <a:accent2>
        <a:srgbClr val="C0504D"/>
      </a:accent2>
      <a:accent3>
        <a:srgbClr val="9DBB61"/>
      </a:accent3>
      <a:accent4>
        <a:srgbClr val="8066A0"/>
      </a:accent4>
      <a:accent5>
        <a:srgbClr val="4BACC6"/>
      </a:accent5>
      <a:accent6>
        <a:srgbClr val="F59D56"/>
      </a:accent6>
      <a:hlink>
        <a:srgbClr val="0000FF"/>
      </a:hlink>
      <a:folHlink>
        <a:srgbClr val="800080"/>
      </a:folHlink>
    </a:clrScheme>
    <a:fontScheme name="Office Fonts">
      <a:majorFont>
        <a:latin typeface="Calibri"/>
        <a:ea typeface="MS PGothic"/>
        <a:cs typeface=""/>
      </a:majorFont>
      <a:minorFont>
        <a:latin typeface="Calibri"/>
        <a:ea typeface="MS PGothic"/>
        <a:cs typeface=""/>
      </a:minorFont>
    </a:fontScheme>
    <a:fmtScheme name="Office Effects">
      <a: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65000"/>
                <a:shade val="100000"/>
                <a:satMod val="133000"/>
              </a:schemeClr>
            </a:gs>
            <a:gs pos="15000">
              <a:schemeClr val="phClr">
                <a:tint val="50000"/>
                <a:shade val="100000"/>
                <a:satMod val="140000"/>
              </a:schemeClr>
            </a:gs>
            <a:gs pos="100000">
              <a:schemeClr val="phClr">
                <a:tint val="1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75000"/>
                <a:satMod val="160000"/>
              </a:schemeClr>
            </a:gs>
            <a:gs pos="62000">
              <a:schemeClr val="phClr">
                <a:tint val="100000"/>
                <a:shade val="100000"/>
                <a:satMod val="125000"/>
              </a:schemeClr>
            </a:gs>
            <a:gs pos="100000">
              <a:schemeClr val="phClr">
                <a:tint val="80000"/>
                <a:shade val="100000"/>
                <a:satMod val="140000"/>
              </a:schemeClr>
            </a:gs>
          </a:gsLst>
          <a:lin ang="16200000" scaled="1"/>
        </a:gradFill>
      </a:fillStyleLst>
      <a:lnStyleLst>
        <a:ln w="12700">
          <a:solidFill>
            <a:schemeClr val="phClr"/>
          </a:solidFill>
          <a:prstDash val="solid"/>
        </a:ln>
        <a:ln w="25400">
          <a:solidFill>
            <a:schemeClr val="phClr"/>
          </a:solidFill>
          <a:prstDash val="solid"/>
        </a:ln>
        <a:ln w="38100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61176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  <a:effectStyle>
          <a:effectLst>
            <a:reflection blurRad="12700" stA="25000" endPos="28000" dist="38100" dir="5400000" sy="-100000" rotWithShape="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</a:effectStyleLst>
      <a:bg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100000"/>
                <a:shade val="50000"/>
                <a:satMod val="145000"/>
              </a:schemeClr>
            </a:gs>
            <a:gs pos="40000">
              <a:schemeClr val="phClr">
                <a:tint val="100000"/>
                <a:shade val="70000"/>
                <a:satMod val="145000"/>
              </a:schemeClr>
            </a:gs>
            <a:gs pos="100000">
              <a:schemeClr val="phClr">
                <a:tint val="85000"/>
                <a:shade val="100000"/>
                <a:satMod val="15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50000"/>
                <a:satMod val="145000"/>
              </a:schemeClr>
            </a:gs>
            <a:gs pos="30000">
              <a:schemeClr val="phClr">
                <a:tint val="100000"/>
                <a:shade val="65000"/>
                <a:satMod val="155000"/>
              </a:schemeClr>
            </a:gs>
            <a:gs pos="100000">
              <a:schemeClr val="phClr">
                <a:tint val="60000"/>
                <a:shade val="10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Theme">
  <a:themeElements>
    <a:clrScheme name="Office Colors">
      <a:dk1>
        <a:sysClr val="windowText" lastClr="000000"/>
      </a:dk1>
      <a:lt1>
        <a:sysClr val="window" lastClr="FFFFFF"/>
      </a:lt1>
      <a:dk2>
        <a:srgbClr val="1F497D"/>
      </a:dk2>
      <a:lt2>
        <a:srgbClr val="FAF3E8"/>
      </a:lt2>
      <a:accent1>
        <a:srgbClr val="5C83B4"/>
      </a:accent1>
      <a:accent2>
        <a:srgbClr val="C0504D"/>
      </a:accent2>
      <a:accent3>
        <a:srgbClr val="9DBB61"/>
      </a:accent3>
      <a:accent4>
        <a:srgbClr val="8066A0"/>
      </a:accent4>
      <a:accent5>
        <a:srgbClr val="4BACC6"/>
      </a:accent5>
      <a:accent6>
        <a:srgbClr val="F59D56"/>
      </a:accent6>
      <a:hlink>
        <a:srgbClr val="0000FF"/>
      </a:hlink>
      <a:folHlink>
        <a:srgbClr val="800080"/>
      </a:folHlink>
    </a:clrScheme>
    <a:fontScheme name="Office Fonts">
      <a:majorFont>
        <a:latin typeface="Calibri"/>
        <a:ea typeface="MS PGothic"/>
        <a:cs typeface=""/>
      </a:majorFont>
      <a:minorFont>
        <a:latin typeface="Calibri"/>
        <a:ea typeface="MS PGothic"/>
        <a:cs typeface=""/>
      </a:minorFont>
    </a:fontScheme>
    <a:fmtScheme name="Office Effects">
      <a: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65000"/>
                <a:shade val="100000"/>
                <a:satMod val="133000"/>
              </a:schemeClr>
            </a:gs>
            <a:gs pos="15000">
              <a:schemeClr val="phClr">
                <a:tint val="50000"/>
                <a:shade val="100000"/>
                <a:satMod val="140000"/>
              </a:schemeClr>
            </a:gs>
            <a:gs pos="100000">
              <a:schemeClr val="phClr">
                <a:tint val="1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75000"/>
                <a:satMod val="160000"/>
              </a:schemeClr>
            </a:gs>
            <a:gs pos="62000">
              <a:schemeClr val="phClr">
                <a:tint val="100000"/>
                <a:shade val="100000"/>
                <a:satMod val="125000"/>
              </a:schemeClr>
            </a:gs>
            <a:gs pos="100000">
              <a:schemeClr val="phClr">
                <a:tint val="80000"/>
                <a:shade val="100000"/>
                <a:satMod val="140000"/>
              </a:schemeClr>
            </a:gs>
          </a:gsLst>
          <a:lin ang="16200000" scaled="1"/>
        </a:gradFill>
      </a:fillStyleLst>
      <a:lnStyleLst>
        <a:ln w="12700">
          <a:solidFill>
            <a:schemeClr val="phClr"/>
          </a:solidFill>
          <a:prstDash val="solid"/>
        </a:ln>
        <a:ln w="25400">
          <a:solidFill>
            <a:schemeClr val="phClr"/>
          </a:solidFill>
          <a:prstDash val="solid"/>
        </a:ln>
        <a:ln w="38100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61176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  <a:effectStyle>
          <a:effectLst>
            <a:reflection blurRad="12700" stA="25000" endPos="28000" dist="38100" dir="5400000" sy="-100000" rotWithShape="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</a:effectStyleLst>
      <a:bg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100000"/>
                <a:shade val="50000"/>
                <a:satMod val="145000"/>
              </a:schemeClr>
            </a:gs>
            <a:gs pos="40000">
              <a:schemeClr val="phClr">
                <a:tint val="100000"/>
                <a:shade val="70000"/>
                <a:satMod val="145000"/>
              </a:schemeClr>
            </a:gs>
            <a:gs pos="100000">
              <a:schemeClr val="phClr">
                <a:tint val="85000"/>
                <a:shade val="100000"/>
                <a:satMod val="15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50000"/>
                <a:satMod val="145000"/>
              </a:schemeClr>
            </a:gs>
            <a:gs pos="30000">
              <a:schemeClr val="phClr">
                <a:tint val="100000"/>
                <a:shade val="65000"/>
                <a:satMod val="155000"/>
              </a:schemeClr>
            </a:gs>
            <a:gs pos="100000">
              <a:schemeClr val="phClr">
                <a:tint val="60000"/>
                <a:shade val="10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BB2780C3CC07BD4BAA623FF9571645580400D1570604EA743043A2641365C0E91715" ma:contentTypeVersion="28" ma:contentTypeDescription="Create a new document." ma:contentTypeScope="" ma:versionID="91c327331e5971e62f2a5301ad123600"/>
</file>

<file path=customXml/item2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/>
</file>

<file path=customXml/itemProps1.xml><?xml version="1.0" encoding="utf-8"?>
<ds:datastoreItem xmlns:ds="http://schemas.openxmlformats.org/officeDocument/2006/customXml" ds:itemID="{E7518E80-7D8A-40BC-8871-3E8AF93FA3D9}">
  <ds:schemaRefs>
    <ds:schemaRef ds:uri="http://schemas.microsoft.com/office/2006/metadata/contentType"/>
    <ds:schemaRef ds:uri="http://schemas.microsoft.com/office/2006/metadata/properties/metaAttributes"/>
  </ds:schemaRefs>
</ds:datastoreItem>
</file>

<file path=customXml/itemProps2.xml><?xml version="1.0" encoding="utf-8"?>
<ds:datastoreItem xmlns:ds="http://schemas.openxmlformats.org/officeDocument/2006/customXml" ds:itemID="{1A16154E-A0DF-4D27-AFD4-D3380C43446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FB1C781-CD00-44A1-B706-8C1032A9F44A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1362</Words>
  <Application>Microsoft Office PowerPoint</Application>
  <PresentationFormat>Экран (4:3)</PresentationFormat>
  <Paragraphs>214</Paragraphs>
  <Slides>25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DesignTemplate</vt:lpstr>
      <vt:lpstr>Файловый ввод-вывод в Lazarus/Delphi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2016-09-09T18:53:14Z</dcterms:created>
  <dcterms:modified xsi:type="dcterms:W3CDTF">2020-09-16T20:40:17Z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TC100738469990</vt:lpwstr>
  </property>
</Properties>
</file>