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7" r:id="rId5"/>
    <p:sldId id="382" r:id="rId6"/>
    <p:sldId id="303" r:id="rId7"/>
    <p:sldId id="399" r:id="rId8"/>
    <p:sldId id="400" r:id="rId9"/>
    <p:sldId id="396" r:id="rId10"/>
    <p:sldId id="397" r:id="rId11"/>
    <p:sldId id="371" r:id="rId12"/>
    <p:sldId id="381" r:id="rId13"/>
    <p:sldId id="384" r:id="rId14"/>
    <p:sldId id="385" r:id="rId15"/>
    <p:sldId id="403" r:id="rId16"/>
    <p:sldId id="386" r:id="rId17"/>
    <p:sldId id="387" r:id="rId18"/>
    <p:sldId id="388" r:id="rId19"/>
    <p:sldId id="389" r:id="rId20"/>
    <p:sldId id="404" r:id="rId21"/>
    <p:sldId id="405" r:id="rId22"/>
    <p:sldId id="406" r:id="rId23"/>
    <p:sldId id="390" r:id="rId24"/>
    <p:sldId id="391" r:id="rId25"/>
    <p:sldId id="402" r:id="rId26"/>
  </p:sldIdLst>
  <p:sldSz cx="9144000" cy="6858000" type="screen4x3"/>
  <p:notesSz cx="6888163" cy="4657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A00"/>
    <a:srgbClr val="00CC00"/>
    <a:srgbClr val="660033"/>
    <a:srgbClr val="500028"/>
    <a:srgbClr val="001236"/>
    <a:srgbClr val="FFCC66"/>
    <a:srgbClr val="FFCC00"/>
    <a:srgbClr val="001848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5838" autoAdjust="0"/>
    <p:restoredTop sz="86410"/>
  </p:normalViewPr>
  <p:slideViewPr>
    <p:cSldViewPr>
      <p:cViewPr varScale="1">
        <p:scale>
          <a:sx n="57" d="100"/>
          <a:sy n="57" d="100"/>
        </p:scale>
        <p:origin x="-744" y="-6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1236" y="-90"/>
      </p:cViewPr>
      <p:guideLst>
        <p:guide orient="horz" pos="1467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z="1000" dirty="0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z="1000" dirty="0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r>
              <a:rPr lang="ru-RU" sz="1000" smtClean="0"/>
              <a:t>75: Радиокнопки и флаги</a:t>
            </a:r>
            <a:endParaRPr lang="en-US" sz="1000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901698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fld id="{8C596567-A38F-4CEF-B37F-9B9D120D62CE}" type="slidenum">
              <a:rPr lang="en-US" sz="1000" smtClean="0"/>
              <a:pPr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4433810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2278063" y="349250"/>
            <a:ext cx="2332037" cy="1747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lIns="65974" tIns="32987" rIns="65974" bIns="32987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8817" y="2212420"/>
            <a:ext cx="5510530" cy="2095976"/>
          </a:xfrm>
          <a:prstGeom prst="rect">
            <a:avLst/>
          </a:prstGeom>
        </p:spPr>
        <p:txBody>
          <a:bodyPr lIns="65974" tIns="32987" rIns="65974" bIns="32987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r>
              <a:rPr lang="ru-RU" smtClean="0"/>
              <a:t>75: Радиокнопки и флаги</a:t>
            </a:r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901698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593160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75: Радиокнопки и флаги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263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8F-F14B-467E-AD3A-52434F2B9C13}" type="datetime1">
              <a:rPr lang="en-US" smtClean="0"/>
              <a:t>9/10/2020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700-9596-4ADC-ABF8-1BC8D72E336C}" type="datetime1">
              <a:rPr lang="en-US" smtClean="0"/>
              <a:t>9/10/2020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D7B0-60DC-44E3-BF3B-95E8A7C0B076}" type="datetime1">
              <a:rPr lang="en-US" smtClean="0"/>
              <a:t>9/10/2020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2026-A7E9-41E9-A00B-0C3804D0C87D}" type="datetime1">
              <a:rPr lang="en-US" smtClean="0"/>
              <a:t>9/10/2020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CD4C-5A6F-4D66-B3EA-2128F88C1891}" type="datetime1">
              <a:rPr lang="en-US" smtClean="0"/>
              <a:t>9/10/2020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4A3B-AC9B-4D58-8A9B-1DBAAD5B1451}" type="datetime1">
              <a:rPr lang="en-US" smtClean="0"/>
              <a:t>9/10/2020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3F1-8D7E-4808-AF16-5BF470CCB986}" type="datetime1">
              <a:rPr lang="en-US" smtClean="0"/>
              <a:t>9/10/2020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C7CA591D-F3A3-4A8B-B462-5A73349F24AC}" type="datetime1">
              <a:rPr lang="en-US" smtClean="0"/>
              <a:t>9/10/2020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4437112"/>
            <a:ext cx="8712968" cy="194421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ru-RU" dirty="0" smtClean="0"/>
              <a:t>1. Повторение: символы и строки</a:t>
            </a:r>
          </a:p>
          <a:p>
            <a:pPr algn="l"/>
            <a:r>
              <a:rPr lang="ru-RU" dirty="0" smtClean="0"/>
              <a:t>2. Типы строк в </a:t>
            </a:r>
            <a:r>
              <a:rPr lang="en-US" dirty="0" smtClean="0"/>
              <a:t>Lazarus</a:t>
            </a:r>
            <a:endParaRPr lang="ru-RU" dirty="0" smtClean="0"/>
          </a:p>
          <a:p>
            <a:pPr algn="l"/>
            <a:r>
              <a:rPr lang="ru-RU" dirty="0" smtClean="0"/>
              <a:t>3. Примеры проектов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05208" y="1412776"/>
            <a:ext cx="8784976" cy="2664296"/>
          </a:xfrm>
        </p:spPr>
        <p:txBody>
          <a:bodyPr>
            <a:noAutofit/>
          </a:bodyPr>
          <a:lstStyle/>
          <a:p>
            <a:pPr algn="l"/>
            <a:r>
              <a:rPr lang="ru-RU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Особенности работы со строками в среде </a:t>
            </a:r>
            <a:r>
              <a:rPr lang="en-US" sz="4400" b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Lazarus</a:t>
            </a:r>
            <a:endParaRPr lang="ru-RU" sz="4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179512" y="341040"/>
            <a:ext cx="8712968" cy="925223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ru-RU" b="1" kern="0" dirty="0" smtClean="0">
                <a:solidFill>
                  <a:sysClr val="windowText" lastClr="000000"/>
                </a:solidFill>
              </a:rPr>
              <a:t>Основы программирования и баз данных</a:t>
            </a:r>
            <a:endParaRPr lang="en-US" b="1" kern="0" dirty="0" smtClean="0">
              <a:solidFill>
                <a:sysClr val="windowText" lastClr="000000"/>
              </a:solidFill>
            </a:endParaRPr>
          </a:p>
          <a:p>
            <a:r>
              <a:rPr lang="ru-RU" b="1" kern="0" dirty="0" smtClean="0">
                <a:solidFill>
                  <a:sysClr val="windowText" lastClr="000000"/>
                </a:solidFill>
              </a:rPr>
              <a:t>3 курс занятие 7/87</a:t>
            </a:r>
            <a:endParaRPr lang="ru-RU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01414"/>
            <a:ext cx="878497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/>
              <a:t>среда </a:t>
            </a:r>
            <a:r>
              <a:rPr lang="en-US" sz="2400" dirty="0"/>
              <a:t>Lazarus </a:t>
            </a:r>
            <a:r>
              <a:rPr lang="ru-RU" sz="2400" dirty="0"/>
              <a:t>использует кодировку </a:t>
            </a:r>
            <a:r>
              <a:rPr lang="en-US" sz="2400" dirty="0"/>
              <a:t>UTF</a:t>
            </a:r>
            <a:r>
              <a:rPr lang="ru-RU" sz="2400" dirty="0"/>
              <a:t>8. </a:t>
            </a:r>
            <a:r>
              <a:rPr lang="ru-RU" sz="2400" b="1" dirty="0"/>
              <a:t>UTF-8</a:t>
            </a:r>
            <a:r>
              <a:rPr lang="ru-RU" sz="2400" dirty="0"/>
              <a:t> (</a:t>
            </a:r>
            <a:r>
              <a:rPr lang="ru-RU" sz="2400" i="1" dirty="0" err="1"/>
              <a:t>Unicode</a:t>
            </a:r>
            <a:r>
              <a:rPr lang="ru-RU" sz="2400" i="1" dirty="0"/>
              <a:t> </a:t>
            </a:r>
            <a:r>
              <a:rPr lang="ru-RU" sz="2400" i="1" dirty="0" err="1"/>
              <a:t>Transformation</a:t>
            </a:r>
            <a:r>
              <a:rPr lang="ru-RU" sz="2400" i="1" dirty="0"/>
              <a:t> </a:t>
            </a:r>
            <a:r>
              <a:rPr lang="ru-RU" sz="2400" i="1" dirty="0" err="1"/>
              <a:t>Format</a:t>
            </a:r>
            <a:r>
              <a:rPr lang="ru-RU" sz="2400" i="1" dirty="0"/>
              <a:t>, 8-bit</a:t>
            </a:r>
            <a:r>
              <a:rPr lang="ru-RU" sz="2400" dirty="0"/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8060" y="1215900"/>
            <a:ext cx="87764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400" b="1" dirty="0"/>
              <a:t>АНГЛИЙСКИЕ</a:t>
            </a:r>
            <a:r>
              <a:rPr lang="ru-RU" sz="2400" dirty="0"/>
              <a:t> символы и основные знаки препинания занимают 1 байт, коды совпадают с кодировкой </a:t>
            </a:r>
            <a:r>
              <a:rPr lang="en-US" sz="2400" dirty="0"/>
              <a:t>ASCII</a:t>
            </a:r>
            <a:r>
              <a:rPr lang="ru-RU" sz="2400" dirty="0"/>
              <a:t>. Символы </a:t>
            </a:r>
            <a:r>
              <a:rPr lang="ru-RU" sz="2400" b="1" dirty="0"/>
              <a:t>НАЦИОНАЛЬНЫХ</a:t>
            </a:r>
            <a:r>
              <a:rPr lang="ru-RU" sz="2400" dirty="0"/>
              <a:t> алфавитов занимают от 2 до 4 байт.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8059" y="2996952"/>
            <a:ext cx="8776427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/>
              <a:t>символьный тип </a:t>
            </a:r>
            <a:r>
              <a:rPr lang="en-US" sz="2400" dirty="0" smtClean="0"/>
              <a:t>Char</a:t>
            </a:r>
            <a:r>
              <a:rPr lang="ru-RU" sz="2400" dirty="0" smtClean="0"/>
              <a:t>: </a:t>
            </a:r>
          </a:p>
          <a:p>
            <a:r>
              <a:rPr lang="ru-RU" sz="2400" dirty="0" smtClean="0"/>
              <a:t>занимает </a:t>
            </a:r>
            <a:r>
              <a:rPr lang="ru-RU" sz="2400" dirty="0"/>
              <a:t>ровно один байт памяти и может содержать любой ASCII - символ. Однако этот тип данных непригоден для работы с русскими буквами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797152"/>
            <a:ext cx="87849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char;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:=’Я’;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ShowMessage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(ch1); </a:t>
            </a:r>
            <a:endParaRPr lang="ru-RU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/>
              <a:t>Error</a:t>
            </a:r>
            <a:r>
              <a:rPr lang="en-US" sz="2400" dirty="0"/>
              <a:t>: Incompatible types: got "Constant String" expected "Char".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2593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338328"/>
            <a:ext cx="8229600" cy="646331"/>
          </a:xfrm>
          <a:prstGeom prst="rect">
            <a:avLst/>
          </a:prstGeom>
        </p:spPr>
        <p:txBody>
          <a:bodyPr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Поддержка </a:t>
            </a:r>
            <a:r>
              <a:rPr lang="en-US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UTF8 </a:t>
            </a:r>
            <a:r>
              <a:rPr lang="ru-RU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en-US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Lazarus</a:t>
            </a:r>
            <a:endParaRPr lang="ru-RU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8059" y="1196752"/>
            <a:ext cx="8776427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Для поддержки формата </a:t>
            </a:r>
            <a:r>
              <a:rPr lang="en-US" sz="2400" dirty="0"/>
              <a:t>UTF</a:t>
            </a:r>
            <a:r>
              <a:rPr lang="ru-RU" sz="2400" dirty="0"/>
              <a:t>8 были разработаны расширенные типы данных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0407" y="2180149"/>
            <a:ext cx="8776427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dirty="0">
                <a:ea typeface="Times New Roman"/>
              </a:rPr>
              <a:t>тип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TUTF8Char</a:t>
            </a:r>
            <a:r>
              <a:rPr lang="en-US" sz="2400" dirty="0">
                <a:solidFill>
                  <a:srgbClr val="C00000"/>
                </a:solidFill>
                <a:ea typeface="Times New Roman"/>
              </a:rPr>
              <a:t> </a:t>
            </a:r>
            <a:r>
              <a:rPr lang="ru-RU" sz="2400" dirty="0">
                <a:ea typeface="Times New Roman"/>
              </a:rPr>
              <a:t>позволяет работать с </a:t>
            </a:r>
            <a:r>
              <a:rPr lang="ru-RU" sz="2400" b="1" dirty="0">
                <a:ea typeface="Times New Roman"/>
              </a:rPr>
              <a:t>любыми</a:t>
            </a:r>
            <a:r>
              <a:rPr lang="ru-RU" sz="2400" dirty="0">
                <a:ea typeface="Times New Roman"/>
              </a:rPr>
              <a:t> отдельными символами, в том числе и русскими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3786" y="3163546"/>
            <a:ext cx="8776427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Для использования расширенных типов в старых версиях </a:t>
            </a:r>
            <a:r>
              <a:rPr lang="en-US" sz="2400" dirty="0"/>
              <a:t>Lazarus </a:t>
            </a:r>
            <a:r>
              <a:rPr lang="ru-RU" sz="2400" dirty="0"/>
              <a:t>(до 1.8) нужно подключить модуль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LCLType</a:t>
            </a:r>
            <a:r>
              <a:rPr lang="ru-RU" sz="2400" dirty="0"/>
              <a:t>, где эти типы описаны.</a:t>
            </a:r>
          </a:p>
          <a:p>
            <a:pPr hangingPunct="0"/>
            <a:r>
              <a:rPr lang="ru-RU" sz="2400" dirty="0"/>
              <a:t>В новых версиях </a:t>
            </a:r>
            <a:r>
              <a:rPr lang="en-US" sz="2400" dirty="0"/>
              <a:t>Lazarus </a:t>
            </a:r>
            <a:r>
              <a:rPr lang="ru-RU" sz="2400" dirty="0"/>
              <a:t>нужно подключать модуль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LazUTF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ru-RU" sz="2400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7930" y="5475421"/>
            <a:ext cx="877642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TUTF8char;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:=’Я’;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ShowMessage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(ch1);</a:t>
            </a:r>
            <a:endParaRPr lang="ru-RU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07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338328"/>
            <a:ext cx="8229600" cy="646331"/>
          </a:xfrm>
          <a:prstGeom prst="rect">
            <a:avLst/>
          </a:prstGeom>
        </p:spPr>
        <p:txBody>
          <a:bodyPr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Строковые типы данных</a:t>
            </a:r>
            <a:endParaRPr lang="ru-RU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8059" y="1196752"/>
            <a:ext cx="877642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В Lazarus основным строковым типом является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407" y="1844824"/>
            <a:ext cx="877642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/>
              <a:t>По умолчанию размер строки не ограничен, однако при желании можно задать максимальный размер </a:t>
            </a:r>
            <a:r>
              <a:rPr lang="ru-RU" sz="2400" b="1" i="1" dirty="0"/>
              <a:t>в байтах</a:t>
            </a:r>
            <a:r>
              <a:rPr lang="ru-RU" sz="2400" dirty="0"/>
              <a:t>: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s1: string; s2: string[70];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930" y="3163546"/>
            <a:ext cx="87764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s: string[7];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s:=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Привет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!';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ShowMessage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03361" y="4621455"/>
            <a:ext cx="8784976" cy="463846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dirty="0"/>
              <a:t>При</a:t>
            </a:r>
            <a:endParaRPr lang="ru-RU" sz="240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55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754" y="188640"/>
            <a:ext cx="8776427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en-US" sz="2400" b="1" dirty="0" err="1"/>
              <a:t>ShortString</a:t>
            </a:r>
            <a:endParaRPr lang="ru-RU" sz="2400" dirty="0"/>
          </a:p>
          <a:p>
            <a:pPr hangingPunct="0"/>
            <a:r>
              <a:rPr lang="ru-RU" sz="2400" dirty="0"/>
              <a:t>Короткая строка, которая может содержать максимум 255 ASCII-символов. </a:t>
            </a:r>
            <a:endParaRPr lang="ru-RU" sz="2400" dirty="0" smtClean="0"/>
          </a:p>
          <a:p>
            <a:pPr hangingPunct="0"/>
            <a:r>
              <a:rPr lang="en-US" sz="2400" b="1" dirty="0" err="1"/>
              <a:t>AnsiString</a:t>
            </a:r>
            <a:endParaRPr lang="ru-RU" sz="2400" dirty="0"/>
          </a:p>
          <a:p>
            <a:pPr hangingPunct="0"/>
            <a:r>
              <a:rPr lang="ru-RU" sz="2400" dirty="0"/>
              <a:t>Строка неограниченной длины из ANSI-символов.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8753" y="2276872"/>
            <a:ext cx="87764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Тип, который будет использован в качестве </a:t>
            </a:r>
            <a:r>
              <a:rPr lang="en-US" sz="2400" b="1" dirty="0"/>
              <a:t>String</a:t>
            </a:r>
            <a:r>
              <a:rPr lang="ru-RU" sz="2400" dirty="0"/>
              <a:t>, зависит от директивы </a:t>
            </a:r>
            <a:r>
              <a:rPr lang="en-US" sz="2400" b="1" dirty="0"/>
              <a:t>{$H}</a:t>
            </a:r>
            <a:r>
              <a:rPr lang="ru-RU" sz="2400" dirty="0"/>
              <a:t>. Если она выключена </a:t>
            </a:r>
            <a:r>
              <a:rPr lang="en-US" sz="2400" b="1" dirty="0"/>
              <a:t>{$H-}</a:t>
            </a:r>
            <a:r>
              <a:rPr lang="ru-RU" sz="2400" dirty="0"/>
              <a:t>, то при указании типа </a:t>
            </a:r>
            <a:r>
              <a:rPr lang="en-US" sz="2400" b="1" dirty="0"/>
              <a:t>String</a:t>
            </a:r>
            <a:r>
              <a:rPr lang="ru-RU" sz="2400" dirty="0"/>
              <a:t> будет подразумеваться тип </a:t>
            </a:r>
            <a:r>
              <a:rPr lang="en-US" sz="2400" b="1" dirty="0" err="1"/>
              <a:t>ShortString</a:t>
            </a:r>
            <a:r>
              <a:rPr lang="ru-RU" sz="2400" dirty="0"/>
              <a:t>. Если она включена </a:t>
            </a:r>
            <a:r>
              <a:rPr lang="en-US" sz="2400" b="1" dirty="0"/>
              <a:t>{$H+}</a:t>
            </a:r>
            <a:r>
              <a:rPr lang="ru-RU" sz="2400" dirty="0"/>
              <a:t> - то </a:t>
            </a:r>
            <a:r>
              <a:rPr lang="en-US" sz="2400" b="1" dirty="0" err="1"/>
              <a:t>AnsiString</a:t>
            </a:r>
            <a:r>
              <a:rPr lang="ru-RU" sz="2400" dirty="0"/>
              <a:t>.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8753" y="4077072"/>
            <a:ext cx="875951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122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754" y="188640"/>
            <a:ext cx="8776427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en-US" sz="2400" b="1" dirty="0" err="1"/>
              <a:t>PChar</a:t>
            </a:r>
            <a:endParaRPr lang="ru-RU" sz="2400" dirty="0"/>
          </a:p>
          <a:p>
            <a:r>
              <a:rPr lang="ru-RU" sz="2400" dirty="0"/>
              <a:t>Строка в стиле C/C++ с нулевым символом в конце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8753" y="1268760"/>
            <a:ext cx="8776427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Переменная типа </a:t>
            </a:r>
            <a:r>
              <a:rPr lang="en-US" sz="2400" b="1" dirty="0"/>
              <a:t>String</a:t>
            </a:r>
            <a:r>
              <a:rPr lang="ru-RU" sz="2400" dirty="0"/>
              <a:t> - это </a:t>
            </a:r>
            <a:r>
              <a:rPr lang="ru-RU" sz="2400" b="1" dirty="0">
                <a:solidFill>
                  <a:srgbClr val="C00000"/>
                </a:solidFill>
              </a:rPr>
              <a:t>указатель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на строку. Эта переменная хранит физический </a:t>
            </a:r>
            <a:r>
              <a:rPr lang="ru-RU" sz="2400" b="1" dirty="0">
                <a:solidFill>
                  <a:srgbClr val="C00000"/>
                </a:solidFill>
              </a:rPr>
              <a:t>адрес строки </a:t>
            </a:r>
            <a:r>
              <a:rPr lang="ru-RU" sz="2400" dirty="0"/>
              <a:t>в памяти, и </a:t>
            </a:r>
            <a:r>
              <a:rPr lang="ru-RU" sz="2400" b="1" dirty="0">
                <a:solidFill>
                  <a:srgbClr val="C00000"/>
                </a:solidFill>
              </a:rPr>
              <a:t>количество занимаемых ею байт</a:t>
            </a:r>
            <a:r>
              <a:rPr lang="ru-RU" sz="2400" dirty="0"/>
              <a:t>. </a:t>
            </a:r>
            <a:endParaRPr lang="ru-RU" sz="2400" dirty="0" smtClean="0"/>
          </a:p>
          <a:p>
            <a:pPr hangingPunct="0"/>
            <a:r>
              <a:rPr lang="ru-RU" sz="2400" dirty="0" smtClean="0"/>
              <a:t>Строка </a:t>
            </a:r>
            <a:r>
              <a:rPr lang="ru-RU" sz="2400" dirty="0"/>
              <a:t>типа </a:t>
            </a:r>
            <a:r>
              <a:rPr lang="en-US" sz="2400" b="1" dirty="0" err="1"/>
              <a:t>PChar</a:t>
            </a:r>
            <a:r>
              <a:rPr lang="en-US" sz="2400" dirty="0"/>
              <a:t> </a:t>
            </a:r>
            <a:r>
              <a:rPr lang="ru-RU" sz="2400" dirty="0"/>
              <a:t>- это тоже </a:t>
            </a:r>
            <a:r>
              <a:rPr lang="ru-RU" sz="2400" b="1" dirty="0">
                <a:solidFill>
                  <a:srgbClr val="C00000"/>
                </a:solidFill>
              </a:rPr>
              <a:t>указатель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на строку, но он </a:t>
            </a:r>
            <a:r>
              <a:rPr lang="ru-RU" sz="2400" b="1" dirty="0">
                <a:solidFill>
                  <a:srgbClr val="C00000"/>
                </a:solidFill>
              </a:rPr>
              <a:t>не хранит её размер</a:t>
            </a:r>
            <a:r>
              <a:rPr lang="ru-RU" sz="2400" dirty="0"/>
              <a:t>. Конец строки определяется по достижении символа с кодом 0.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8752" y="3717032"/>
            <a:ext cx="87764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Строке типа </a:t>
            </a:r>
            <a:r>
              <a:rPr lang="en-US" sz="2400" b="1" dirty="0" err="1"/>
              <a:t>PChar</a:t>
            </a:r>
            <a:r>
              <a:rPr lang="ru-RU" sz="2400" dirty="0"/>
              <a:t> можно присвоить либо текст, либо содержимое другой строковой переменной. </a:t>
            </a:r>
            <a:endParaRPr lang="ru-RU" sz="2400" dirty="0" smtClean="0"/>
          </a:p>
          <a:p>
            <a:pPr lvl="0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s: String;   pc: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PChar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s:=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Текст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';  pc:=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Текст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'; //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присвоили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текст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pc:=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PChar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(s); //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присвоили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преобразованное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//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значение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переменной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740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338328"/>
            <a:ext cx="8229600" cy="1200329"/>
          </a:xfrm>
          <a:prstGeom prst="rect">
            <a:avLst/>
          </a:prstGeom>
        </p:spPr>
        <p:txBody>
          <a:bodyPr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Функции для работы с символами</a:t>
            </a:r>
            <a:endParaRPr lang="ru-RU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20840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Для символьных переменных существуют следующие функции:</a:t>
            </a:r>
          </a:p>
          <a:p>
            <a:pPr hangingPunct="0"/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ru-RU" sz="2400" dirty="0"/>
              <a:t> – возвращает значение символа по его коду;</a:t>
            </a:r>
          </a:p>
          <a:p>
            <a:pPr hangingPunct="0"/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2400" dirty="0"/>
              <a:t> – возвращает код символа </a:t>
            </a:r>
            <a:r>
              <a:rPr lang="en-US" sz="2400" b="1" dirty="0" err="1"/>
              <a:t>ch</a:t>
            </a:r>
            <a:r>
              <a:rPr lang="ru-RU" sz="2400" dirty="0"/>
              <a:t>;</a:t>
            </a:r>
          </a:p>
          <a:p>
            <a:pPr hangingPunct="0"/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pred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2400" dirty="0"/>
              <a:t> – возвращает предыдущий символ из кодовой таблицы;</a:t>
            </a:r>
          </a:p>
          <a:p>
            <a:pPr hangingPunct="0"/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b="1" dirty="0"/>
              <a:t> </a:t>
            </a:r>
            <a:r>
              <a:rPr lang="ru-RU" sz="2400" dirty="0"/>
              <a:t>– возвращает следующий символ кодовой таблицы;</a:t>
            </a:r>
          </a:p>
          <a:p>
            <a:pPr hangingPunct="0"/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upcase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2400" dirty="0"/>
              <a:t> – преобразует строчную букву в заглавную. Работает только для букв английского алфавита.</a:t>
            </a:r>
          </a:p>
        </p:txBody>
      </p:sp>
    </p:spTree>
    <p:extLst>
      <p:ext uri="{BB962C8B-B14F-4D97-AF65-F5344CB8AC3E}">
        <p14:creationId xmlns:p14="http://schemas.microsoft.com/office/powerpoint/2010/main" val="2395772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en-US" sz="2400" dirty="0"/>
              <a:t>Lazarus </a:t>
            </a:r>
            <a:r>
              <a:rPr lang="ru-RU" sz="2400" dirty="0"/>
              <a:t>поддерживает два класса процедур и функций для работы со строками. Первый используется для работы со </a:t>
            </a:r>
            <a:r>
              <a:rPr lang="uk-UA" sz="2400" dirty="0"/>
              <a:t>строками в </a:t>
            </a:r>
            <a:r>
              <a:rPr lang="uk-UA" sz="2400" dirty="0" err="1"/>
              <a:t>кодировке</a:t>
            </a:r>
            <a:r>
              <a:rPr lang="uk-UA" sz="2400" dirty="0"/>
              <a:t> </a:t>
            </a:r>
            <a:r>
              <a:rPr lang="en-US" sz="2400" dirty="0" err="1"/>
              <a:t>cp</a:t>
            </a:r>
            <a:r>
              <a:rPr lang="ru-RU" sz="2400" dirty="0"/>
              <a:t>1251</a:t>
            </a:r>
            <a:r>
              <a:rPr lang="uk-UA" sz="2400" dirty="0"/>
              <a:t>, а </a:t>
            </a:r>
            <a:r>
              <a:rPr lang="uk-UA" sz="2400" dirty="0" err="1"/>
              <a:t>второй</a:t>
            </a:r>
            <a:r>
              <a:rPr lang="uk-UA" sz="2400" dirty="0"/>
              <a:t> – с </a:t>
            </a:r>
            <a:r>
              <a:rPr lang="en-US" sz="2400" dirty="0"/>
              <a:t>UTF</a:t>
            </a:r>
            <a:r>
              <a:rPr lang="ru-RU" sz="2400" dirty="0"/>
              <a:t>8-строками. </a:t>
            </a:r>
          </a:p>
          <a:p>
            <a:r>
              <a:rPr lang="ru-RU" sz="2400" dirty="0"/>
              <a:t>Имена процедур и функций второго класса отличаются добавлением префикса </a:t>
            </a:r>
            <a:r>
              <a:rPr lang="en-US" sz="2400" dirty="0"/>
              <a:t>UTF</a:t>
            </a:r>
            <a:r>
              <a:rPr lang="ru-RU" sz="2400" dirty="0"/>
              <a:t>8. Например, длина строки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Length()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dirty="0"/>
              <a:t>и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UTF8Length()</a:t>
            </a:r>
            <a:r>
              <a:rPr lang="uk-UA" sz="2400" dirty="0"/>
              <a:t>. </a:t>
            </a:r>
            <a:endParaRPr lang="ru-RU" sz="2400" dirty="0"/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79512" y="4143350"/>
            <a:ext cx="8784976" cy="2495171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s1,s2: string;</a:t>
            </a:r>
            <a:r>
              <a:rPr lang="ru-RU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n1,n2: integer;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s1:=‘Privet’; s2:=‘</a:t>
            </a:r>
            <a:r>
              <a:rPr lang="ru-RU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Привет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’;</a:t>
            </a:r>
          </a:p>
          <a:p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n1:=Length(s1); n2:=UTF8Length(s1); //6 </a:t>
            </a:r>
            <a:r>
              <a:rPr lang="ru-RU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и 6</a:t>
            </a:r>
            <a:endParaRPr lang="en-US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n1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Length(s</a:t>
            </a:r>
            <a:r>
              <a:rPr lang="ru-RU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n2:=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UTF8Length(s</a:t>
            </a:r>
            <a:r>
              <a:rPr lang="ru-RU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);//</a:t>
            </a:r>
            <a:r>
              <a:rPr lang="ru-RU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 6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79512" y="2564904"/>
            <a:ext cx="8784976" cy="1387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b="1" dirty="0">
                <a:latin typeface="+mn-lt"/>
              </a:rPr>
              <a:t>Длина строки - </a:t>
            </a:r>
            <a:r>
              <a:rPr lang="ru-RU" sz="2800" dirty="0">
                <a:latin typeface="+mn-lt"/>
              </a:rPr>
              <a:t>количество символов в строке 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Length(S: String): Integer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UTF8Length(S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String): Integer;</a:t>
            </a:r>
            <a:endParaRPr lang="ru-RU" sz="28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2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179512" y="188640"/>
            <a:ext cx="8784976" cy="18180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Substr:String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Str:String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Integer</a:t>
            </a:r>
            <a:r>
              <a:rPr lang="en-US" sz="28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>
                <a:latin typeface="+mn-lt"/>
              </a:rPr>
              <a:t>(</a:t>
            </a:r>
            <a:r>
              <a:rPr lang="ru-RU" sz="2800" dirty="0">
                <a:latin typeface="+mn-lt"/>
              </a:rPr>
              <a:t>или </a:t>
            </a:r>
            <a:r>
              <a:rPr lang="en-US" sz="2800" b="1" dirty="0">
                <a:latin typeface="+mn-lt"/>
              </a:rPr>
              <a:t>UTF8Pos</a:t>
            </a:r>
            <a:r>
              <a:rPr lang="en-US" sz="2800" dirty="0">
                <a:latin typeface="+mn-lt"/>
              </a:rPr>
              <a:t>)   </a:t>
            </a:r>
            <a:endParaRPr lang="ru-RU" sz="2800" dirty="0">
              <a:latin typeface="+mn-lt"/>
            </a:endParaRPr>
          </a:p>
          <a:p>
            <a:r>
              <a:rPr lang="ru-RU" sz="2800" dirty="0">
                <a:latin typeface="+mn-lt"/>
              </a:rPr>
              <a:t>Возвращает позицию (индекс) первого вхождения </a:t>
            </a:r>
            <a:r>
              <a:rPr lang="en-US" sz="2800" b="1" dirty="0" err="1">
                <a:latin typeface="+mn-lt"/>
              </a:rPr>
              <a:t>Substr</a:t>
            </a:r>
            <a:r>
              <a:rPr lang="ru-RU" sz="2800" dirty="0">
                <a:latin typeface="+mn-lt"/>
              </a:rPr>
              <a:t> в строке </a:t>
            </a:r>
            <a:r>
              <a:rPr lang="en-US" sz="2800" b="1" dirty="0" err="1">
                <a:latin typeface="+mn-lt"/>
              </a:rPr>
              <a:t>Str</a:t>
            </a:r>
            <a:r>
              <a:rPr lang="ru-RU" sz="2800" dirty="0">
                <a:latin typeface="+mn-lt"/>
              </a:rPr>
              <a:t>. </a:t>
            </a: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07504" y="3284984"/>
            <a:ext cx="8928992" cy="22489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S:String;Index,Count:Integer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):String</a:t>
            </a:r>
            <a:r>
              <a:rPr lang="en-US" sz="2800" b="1" dirty="0" smtClean="0">
                <a:solidFill>
                  <a:srgbClr val="C00000"/>
                </a:solidFill>
              </a:rPr>
              <a:t>(</a:t>
            </a:r>
            <a:r>
              <a:rPr lang="ru-RU" sz="2800" dirty="0"/>
              <a:t>или</a:t>
            </a:r>
            <a:r>
              <a:rPr lang="en-US" sz="2800" dirty="0"/>
              <a:t>  </a:t>
            </a:r>
            <a:r>
              <a:rPr lang="en-US" sz="2800" b="1" dirty="0"/>
              <a:t>UTF8Copy</a:t>
            </a:r>
            <a:r>
              <a:rPr lang="en-US" sz="2800" dirty="0"/>
              <a:t>)</a:t>
            </a:r>
            <a:endParaRPr lang="ru-RU" sz="2800" dirty="0"/>
          </a:p>
          <a:p>
            <a:r>
              <a:rPr lang="ru-RU" sz="2800" dirty="0"/>
              <a:t>Возвращает подстроку строки S, начиная с номера символа, равного </a:t>
            </a:r>
            <a:r>
              <a:rPr lang="en-US" sz="2800" b="1" dirty="0"/>
              <a:t>Index</a:t>
            </a:r>
            <a:r>
              <a:rPr lang="ru-RU" sz="2800" dirty="0"/>
              <a:t> и содержащую до </a:t>
            </a:r>
            <a:r>
              <a:rPr lang="en-US" sz="2800" b="1" dirty="0"/>
              <a:t>Count</a:t>
            </a:r>
            <a:r>
              <a:rPr lang="ru-RU" sz="2800" dirty="0"/>
              <a:t> символов.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79512" y="2204864"/>
            <a:ext cx="8784976" cy="894733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:=‘</a:t>
            </a:r>
            <a:r>
              <a:rPr lang="ru-RU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зеленоглазая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’; </a:t>
            </a:r>
          </a:p>
          <a:p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n1:=UTF8Pos(‘</a:t>
            </a:r>
            <a:r>
              <a:rPr lang="ru-RU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глаз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‘, s1); // = 7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79512" y="5733256"/>
            <a:ext cx="8784976" cy="894733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:=‘</a:t>
            </a:r>
            <a:r>
              <a:rPr lang="ru-RU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королева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’; </a:t>
            </a:r>
          </a:p>
          <a:p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n1:=UTF8Pos(‘</a:t>
            </a:r>
            <a:r>
              <a:rPr lang="ru-RU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глаз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‘, s1); // = 7</a:t>
            </a:r>
          </a:p>
        </p:txBody>
      </p:sp>
    </p:spTree>
    <p:extLst>
      <p:ext uri="{BB962C8B-B14F-4D97-AF65-F5344CB8AC3E}">
        <p14:creationId xmlns:p14="http://schemas.microsoft.com/office/powerpoint/2010/main" val="9862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179512" y="188640"/>
            <a:ext cx="8784976" cy="18180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Insert(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Source:String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S:String;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Index:Integer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800" dirty="0">
                <a:latin typeface="+mn-lt"/>
              </a:rPr>
              <a:t>(</a:t>
            </a:r>
            <a:r>
              <a:rPr lang="ru-RU" sz="2800" dirty="0">
                <a:latin typeface="+mn-lt"/>
              </a:rPr>
              <a:t>или</a:t>
            </a:r>
            <a:r>
              <a:rPr lang="en-US" sz="2800" dirty="0">
                <a:latin typeface="+mn-lt"/>
              </a:rPr>
              <a:t>  UTF8Insert)</a:t>
            </a:r>
            <a:endParaRPr lang="ru-RU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 </a:t>
            </a:r>
            <a:r>
              <a:rPr lang="ru-RU" sz="2800" dirty="0">
                <a:latin typeface="+mn-lt"/>
              </a:rPr>
              <a:t>Вставляет строку </a:t>
            </a:r>
            <a:r>
              <a:rPr lang="en-US" sz="2800" b="1" dirty="0">
                <a:latin typeface="+mn-lt"/>
              </a:rPr>
              <a:t>Source</a:t>
            </a:r>
            <a:r>
              <a:rPr lang="ru-RU" sz="2800" dirty="0">
                <a:latin typeface="+mn-lt"/>
              </a:rPr>
              <a:t> в строку </a:t>
            </a:r>
            <a:r>
              <a:rPr lang="en-US" sz="2800" b="1" dirty="0">
                <a:latin typeface="+mn-lt"/>
              </a:rPr>
              <a:t>S</a:t>
            </a:r>
            <a:r>
              <a:rPr lang="ru-RU" sz="2800" dirty="0">
                <a:latin typeface="+mn-lt"/>
              </a:rPr>
              <a:t>, начиная с индекса символа, равного </a:t>
            </a:r>
            <a:r>
              <a:rPr lang="en-US" sz="2800" b="1" dirty="0">
                <a:latin typeface="+mn-lt"/>
              </a:rPr>
              <a:t>Index</a:t>
            </a:r>
            <a:endParaRPr lang="ru-RU" sz="2800" dirty="0">
              <a:latin typeface="+mn-lt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07504" y="3284984"/>
            <a:ext cx="8928992" cy="22489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Delete(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S: String; Index, Count: Integer) </a:t>
            </a:r>
            <a:r>
              <a:rPr lang="ru-RU" sz="2800" dirty="0">
                <a:latin typeface="+mn-lt"/>
              </a:rPr>
              <a:t>или </a:t>
            </a:r>
            <a:r>
              <a:rPr lang="en-US" sz="2800" b="1" dirty="0">
                <a:latin typeface="+mn-lt"/>
              </a:rPr>
              <a:t>UTF8Delete</a:t>
            </a:r>
            <a:endParaRPr lang="ru-RU" sz="2800" dirty="0">
              <a:latin typeface="+mn-lt"/>
            </a:endParaRPr>
          </a:p>
          <a:p>
            <a:r>
              <a:rPr lang="ru-RU" sz="2800" dirty="0">
                <a:latin typeface="+mn-lt"/>
              </a:rPr>
              <a:t>Удаляет из строки </a:t>
            </a:r>
            <a:r>
              <a:rPr lang="en-US" sz="2800" b="1" dirty="0">
                <a:latin typeface="+mn-lt"/>
              </a:rPr>
              <a:t>S</a:t>
            </a:r>
            <a:r>
              <a:rPr lang="ru-RU" sz="2800" dirty="0">
                <a:latin typeface="+mn-lt"/>
              </a:rPr>
              <a:t> подстроку, начинающуюся с индекса символа, равного </a:t>
            </a:r>
            <a:r>
              <a:rPr lang="en-US" sz="2800" b="1" dirty="0">
                <a:latin typeface="+mn-lt"/>
              </a:rPr>
              <a:t>Index</a:t>
            </a:r>
            <a:r>
              <a:rPr lang="ru-RU" sz="2800" dirty="0">
                <a:latin typeface="+mn-lt"/>
              </a:rPr>
              <a:t>, и содержащую до  </a:t>
            </a:r>
            <a:r>
              <a:rPr lang="en-US" sz="2800" b="1" dirty="0">
                <a:latin typeface="+mn-lt"/>
              </a:rPr>
              <a:t>Count</a:t>
            </a:r>
            <a:r>
              <a:rPr lang="ru-RU" sz="2800" dirty="0">
                <a:latin typeface="+mn-lt"/>
              </a:rPr>
              <a:t> символов.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79512" y="2204864"/>
            <a:ext cx="8784976" cy="894733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:=‘</a:t>
            </a:r>
            <a:r>
              <a:rPr lang="ru-RU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корова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’; </a:t>
            </a:r>
          </a:p>
          <a:p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Insert(‘</a:t>
            </a:r>
            <a:r>
              <a:rPr lang="ru-RU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ле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’,s1,5); // = ‘</a:t>
            </a:r>
            <a:r>
              <a:rPr lang="ru-RU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королева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79512" y="5733256"/>
            <a:ext cx="8784976" cy="894733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:=‘</a:t>
            </a:r>
            <a:r>
              <a:rPr lang="ru-RU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доклад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’; </a:t>
            </a:r>
          </a:p>
          <a:p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Delete(s1,1,2); // = ‘</a:t>
            </a:r>
            <a:r>
              <a:rPr lang="ru-RU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клад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405878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077218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Преобразование числа в строку и наоборот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51396" y="1272384"/>
            <a:ext cx="8928992" cy="35416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/>
              <a:t>Функции преобразования строки в целое число или число с плавающей точкой: </a:t>
            </a:r>
          </a:p>
          <a:p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StrToInt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(S: String): Integer</a:t>
            </a:r>
            <a:endParaRPr lang="ru-RU" sz="28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StrToFloat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(S: String): Extended</a:t>
            </a:r>
            <a:endParaRPr lang="ru-RU" sz="28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800" dirty="0"/>
              <a:t>Функции преобразования числа в строку:</a:t>
            </a:r>
          </a:p>
          <a:p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IntToStr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(N: Integer): String </a:t>
            </a:r>
            <a:endParaRPr lang="ru-RU" sz="28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FloatToStr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(X: Extended):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endParaRPr lang="ru-RU" sz="28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FloatToStrF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(N,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ffFixed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10, 4);</a:t>
            </a:r>
            <a:endParaRPr lang="ru-RU" sz="28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94595" y="5085184"/>
            <a:ext cx="8784976" cy="15718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dirty="0" smtClean="0"/>
              <a:t>процедура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 (s, v, code)</a:t>
            </a:r>
            <a:endParaRPr lang="ru-RU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dirty="0"/>
              <a:t>Преобразует строку </a:t>
            </a:r>
            <a:r>
              <a:rPr lang="en-US" sz="2400" b="1" dirty="0"/>
              <a:t>s</a:t>
            </a:r>
            <a:r>
              <a:rPr lang="ru-RU" sz="2400" dirty="0"/>
              <a:t> в соответствующее численное представление </a:t>
            </a:r>
            <a:r>
              <a:rPr lang="en-US" sz="2400" b="1" dirty="0"/>
              <a:t>v</a:t>
            </a:r>
            <a:r>
              <a:rPr lang="ru-RU" sz="2400" dirty="0"/>
              <a:t> . Если преобразование успешно, переменная </a:t>
            </a:r>
            <a:r>
              <a:rPr lang="en-US" sz="2400" b="1" dirty="0"/>
              <a:t>code</a:t>
            </a:r>
            <a:r>
              <a:rPr lang="ru-RU" sz="2400" dirty="0"/>
              <a:t> равна нулю.</a:t>
            </a:r>
            <a:endParaRPr lang="ru-RU" sz="240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837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Представление текстовых данных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8006" y="1700808"/>
            <a:ext cx="8766956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44000">
              <a:spcBef>
                <a:spcPts val="0"/>
              </a:spcBef>
            </a:pPr>
            <a:r>
              <a:rPr lang="ru-RU" sz="3200" dirty="0"/>
              <a:t>Все используемые способы представления текстовых </a:t>
            </a:r>
            <a:r>
              <a:rPr lang="ru-RU" sz="3200" dirty="0" smtClean="0"/>
              <a:t>данных </a:t>
            </a:r>
            <a:r>
              <a:rPr lang="ru-RU" sz="3200" dirty="0"/>
              <a:t>сводятся к </a:t>
            </a:r>
            <a:r>
              <a:rPr lang="ru-RU" sz="3200" b="1" i="1" dirty="0">
                <a:solidFill>
                  <a:srgbClr val="FF0000"/>
                </a:solidFill>
              </a:rPr>
              <a:t>нумерации символов алфавита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60434" y="3582448"/>
            <a:ext cx="8784976" cy="894733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600" dirty="0">
                <a:latin typeface="+mn-lt"/>
              </a:rPr>
              <a:t>Способ нумерации называется </a:t>
            </a:r>
            <a:r>
              <a:rPr lang="ru-RU" sz="2600" b="1" i="1" dirty="0">
                <a:solidFill>
                  <a:srgbClr val="FF0000"/>
                </a:solidFill>
                <a:latin typeface="+mn-lt"/>
              </a:rPr>
              <a:t>кодировкой</a:t>
            </a:r>
            <a:r>
              <a:rPr lang="ru-RU" sz="2600" dirty="0">
                <a:latin typeface="+mn-lt"/>
              </a:rPr>
              <a:t>, а </a:t>
            </a:r>
            <a:r>
              <a:rPr lang="ru-RU" sz="2600" dirty="0" smtClean="0">
                <a:latin typeface="+mn-lt"/>
              </a:rPr>
              <a:t>числа, присвоенные символам – </a:t>
            </a:r>
            <a:r>
              <a:rPr lang="ru-RU" sz="2600" b="1" i="1" dirty="0">
                <a:solidFill>
                  <a:srgbClr val="FF0000"/>
                </a:solidFill>
                <a:latin typeface="+mn-lt"/>
              </a:rPr>
              <a:t>кодами </a:t>
            </a:r>
            <a:r>
              <a:rPr lang="ru-RU" sz="2600" b="1" i="1" dirty="0" smtClean="0">
                <a:solidFill>
                  <a:srgbClr val="FF0000"/>
                </a:solidFill>
                <a:latin typeface="+mn-lt"/>
              </a:rPr>
              <a:t>символов</a:t>
            </a:r>
            <a:endParaRPr lang="ru-RU" sz="26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60434" y="4725144"/>
            <a:ext cx="8784976" cy="169495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600" dirty="0">
                <a:latin typeface="+mn-lt"/>
              </a:rPr>
              <a:t>Для большинства кодировок языков, использующих алфавитную письменность (латиница, кириллица, арабский алфавит, еврейский и </a:t>
            </a:r>
            <a:r>
              <a:rPr lang="ru-RU" sz="2600" dirty="0" smtClean="0">
                <a:latin typeface="+mn-lt"/>
              </a:rPr>
              <a:t>греческий </a:t>
            </a:r>
            <a:r>
              <a:rPr lang="ru-RU" sz="2600" dirty="0">
                <a:latin typeface="+mn-lt"/>
              </a:rPr>
              <a:t>языки) </a:t>
            </a:r>
            <a:r>
              <a:rPr lang="ru-RU" sz="2600" b="1" dirty="0">
                <a:solidFill>
                  <a:srgbClr val="C00000"/>
                </a:solidFill>
                <a:latin typeface="+mn-lt"/>
              </a:rPr>
              <a:t>достаточно 127 символов</a:t>
            </a:r>
            <a:endParaRPr lang="ru-RU" sz="2600" b="1" i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749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Компоненты для работы со строками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79512" y="1556792"/>
            <a:ext cx="8784976" cy="956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/>
              <a:t>Компонент </a:t>
            </a:r>
            <a:r>
              <a:rPr lang="ru-RU" sz="2800" dirty="0" err="1"/>
              <a:t>TLabel</a:t>
            </a:r>
            <a:r>
              <a:rPr lang="en-US" sz="2800" dirty="0" err="1"/>
              <a:t>ed</a:t>
            </a:r>
            <a:r>
              <a:rPr lang="ru-RU" sz="2800" dirty="0" err="1" smtClean="0"/>
              <a:t>Edit</a:t>
            </a:r>
            <a:endParaRPr lang="ru-RU" sz="2800" dirty="0" smtClean="0"/>
          </a:p>
          <a:p>
            <a:r>
              <a:rPr lang="ru-RU" sz="2800" dirty="0"/>
              <a:t>гибрид метки </a:t>
            </a:r>
            <a:r>
              <a:rPr lang="en-US" sz="2800" b="1" dirty="0" err="1"/>
              <a:t>TLabel</a:t>
            </a:r>
            <a:r>
              <a:rPr lang="ru-RU" sz="2800" dirty="0"/>
              <a:t> и текстового поля </a:t>
            </a:r>
            <a:r>
              <a:rPr lang="en-US" sz="2800" b="1" dirty="0" err="1" smtClean="0"/>
              <a:t>Tedit</a:t>
            </a:r>
            <a:endParaRPr lang="ru-RU" sz="2800" b="1" dirty="0" smtClean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78996" y="2708920"/>
            <a:ext cx="8784976" cy="8331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err="1" smtClean="0"/>
              <a:t>EditLabel</a:t>
            </a:r>
            <a:r>
              <a:rPr lang="ru-RU" sz="2400" dirty="0" smtClean="0"/>
              <a:t> </a:t>
            </a:r>
            <a:r>
              <a:rPr lang="ru-RU" sz="2400" dirty="0"/>
              <a:t>- раскрывающее свойство, внутри которого находится свой набор </a:t>
            </a:r>
            <a:r>
              <a:rPr lang="ru-RU" sz="2400" dirty="0" err="1"/>
              <a:t>подсвойств</a:t>
            </a:r>
            <a:r>
              <a:rPr lang="ru-RU" sz="2400" dirty="0"/>
              <a:t> для метки. </a:t>
            </a:r>
            <a:endParaRPr lang="ru-RU" sz="24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178996" y="3861048"/>
            <a:ext cx="5938438" cy="1152128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6227668" y="3842257"/>
            <a:ext cx="2736304" cy="128323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8995" y="5229200"/>
            <a:ext cx="86336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LabelPosition</a:t>
            </a:r>
            <a:r>
              <a:rPr lang="ru-RU" sz="2400" dirty="0"/>
              <a:t> - местонахождение метки. </a:t>
            </a:r>
            <a:endParaRPr lang="ru-RU" sz="2400" dirty="0" smtClean="0"/>
          </a:p>
          <a:p>
            <a:r>
              <a:rPr lang="en-US" sz="2400" b="1" dirty="0" err="1" smtClean="0"/>
              <a:t>lpAbove</a:t>
            </a:r>
            <a:r>
              <a:rPr lang="en-US" sz="2400" dirty="0" smtClean="0"/>
              <a:t> </a:t>
            </a:r>
            <a:r>
              <a:rPr lang="ru-RU" sz="2400" dirty="0"/>
              <a:t>- сверху текстового </a:t>
            </a:r>
            <a:r>
              <a:rPr lang="ru-RU" sz="2400" dirty="0" smtClean="0"/>
              <a:t>поля (значение </a:t>
            </a:r>
            <a:r>
              <a:rPr lang="ru-RU" sz="2400" dirty="0"/>
              <a:t>по </a:t>
            </a:r>
            <a:r>
              <a:rPr lang="ru-RU" sz="2400" dirty="0" smtClean="0"/>
              <a:t>умолчанию); </a:t>
            </a:r>
            <a:r>
              <a:rPr lang="en-US" sz="2400" b="1" dirty="0" err="1"/>
              <a:t>lpBelow</a:t>
            </a:r>
            <a:r>
              <a:rPr lang="en-US" sz="2400" dirty="0"/>
              <a:t> </a:t>
            </a:r>
            <a:r>
              <a:rPr lang="ru-RU" sz="2400" dirty="0"/>
              <a:t>- снизу текстового поля; </a:t>
            </a:r>
            <a:r>
              <a:rPr lang="en-US" sz="2400" b="1" dirty="0" err="1"/>
              <a:t>lpLeft</a:t>
            </a:r>
            <a:r>
              <a:rPr lang="en-US" sz="2400" dirty="0"/>
              <a:t> </a:t>
            </a:r>
            <a:r>
              <a:rPr lang="ru-RU" sz="2400" dirty="0"/>
              <a:t>– слева; </a:t>
            </a:r>
            <a:r>
              <a:rPr lang="en-US" sz="2400" b="1" dirty="0" err="1"/>
              <a:t>lpRight</a:t>
            </a:r>
            <a:r>
              <a:rPr lang="en-US" sz="2400" dirty="0"/>
              <a:t> </a:t>
            </a:r>
            <a:r>
              <a:rPr lang="ru-RU" sz="2400" dirty="0"/>
              <a:t>– справа</a:t>
            </a:r>
          </a:p>
        </p:txBody>
      </p:sp>
    </p:spTree>
    <p:extLst>
      <p:ext uri="{BB962C8B-B14F-4D97-AF65-F5344CB8AC3E}">
        <p14:creationId xmlns:p14="http://schemas.microsoft.com/office/powerpoint/2010/main" val="370686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Компоненты для работы со строками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79512" y="1556792"/>
            <a:ext cx="8784976" cy="23720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 err="1" smtClean="0"/>
              <a:t>Tmemo</a:t>
            </a:r>
            <a:endParaRPr lang="ru-RU" sz="2800" dirty="0" smtClean="0"/>
          </a:p>
          <a:p>
            <a:r>
              <a:rPr lang="ru-RU" sz="2400" dirty="0"/>
              <a:t>Окно компонента ведет себя как обычный текстовый редактор типа</a:t>
            </a:r>
            <a:br>
              <a:rPr lang="ru-RU" sz="2400" dirty="0"/>
            </a:br>
            <a:r>
              <a:rPr lang="ru-RU" sz="2400" dirty="0"/>
              <a:t>"Блокнот", т.е. доступны все стандартные функции редактирования (</a:t>
            </a:r>
            <a:r>
              <a:rPr lang="ru-RU" sz="2400" dirty="0" err="1"/>
              <a:t>выделение,копирование</a:t>
            </a:r>
            <a:r>
              <a:rPr lang="ru-RU" sz="2400" dirty="0"/>
              <a:t>, вставка, удаление и пр.).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79512" y="4109168"/>
            <a:ext cx="8784976" cy="19411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dirty="0"/>
              <a:t>Информация в </a:t>
            </a:r>
            <a:r>
              <a:rPr lang="ru-RU" sz="2400" dirty="0" err="1"/>
              <a:t>TMemo</a:t>
            </a:r>
            <a:r>
              <a:rPr lang="ru-RU" sz="2400" dirty="0"/>
              <a:t> содержится в виде совокупности (массива) строк типа </a:t>
            </a:r>
            <a:r>
              <a:rPr lang="ru-RU" sz="2400" b="1" dirty="0" err="1"/>
              <a:t>TStrings</a:t>
            </a:r>
            <a:r>
              <a:rPr lang="ru-RU" sz="2400" dirty="0"/>
              <a:t>. Каждый элемент массива содержит ровно одну строку. Доступ к отдельной строке осуществляется с помощью свойства </a:t>
            </a:r>
            <a:r>
              <a:rPr lang="ru-RU" sz="2400" b="1" dirty="0" err="1"/>
              <a:t>Lines</a:t>
            </a:r>
            <a:r>
              <a:rPr lang="ru-RU" sz="2400" dirty="0"/>
              <a:t> по ее номеру (индексу).</a:t>
            </a:r>
            <a:endParaRPr lang="ru-RU" sz="240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052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974" y="185737"/>
            <a:ext cx="89646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 b="1" dirty="0">
                <a:solidFill>
                  <a:srgbClr val="66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</a:t>
            </a:r>
            <a:r>
              <a:rPr lang="ru-RU" altLang="ru-RU" sz="3200" b="1" dirty="0" smtClean="0">
                <a:solidFill>
                  <a:srgbClr val="66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 компонентом </a:t>
            </a:r>
            <a:r>
              <a:rPr lang="ru-RU" altLang="ru-RU" sz="3200" b="1" dirty="0">
                <a:solidFill>
                  <a:srgbClr val="66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Мемо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23850" y="765175"/>
            <a:ext cx="842486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ru-RU" altLang="ru-RU" sz="2400" b="1" dirty="0">
                <a:latin typeface="+mn-lt"/>
              </a:rPr>
              <a:t>Текст </a:t>
            </a:r>
            <a:r>
              <a:rPr lang="ru-RU" altLang="ru-RU" sz="2400" b="1" dirty="0" smtClean="0">
                <a:latin typeface="+mn-lt"/>
              </a:rPr>
              <a:t>вводится в свойстве</a:t>
            </a:r>
            <a:r>
              <a:rPr lang="ru-RU" altLang="ru-RU" sz="2800" b="1" dirty="0" smtClean="0">
                <a:solidFill>
                  <a:srgbClr val="6600CC"/>
                </a:solidFill>
                <a:latin typeface="+mn-lt"/>
              </a:rPr>
              <a:t> </a:t>
            </a:r>
            <a:r>
              <a:rPr lang="en-US" altLang="ru-RU" sz="2800" b="1" dirty="0" smtClean="0">
                <a:solidFill>
                  <a:srgbClr val="6600CC"/>
                </a:solidFill>
                <a:latin typeface="+mn-lt"/>
              </a:rPr>
              <a:t>Lines </a:t>
            </a:r>
          </a:p>
          <a:p>
            <a:pPr marL="0" indent="0"/>
            <a:r>
              <a:rPr lang="ru-RU" altLang="ru-RU" sz="2400" b="1" dirty="0" smtClean="0">
                <a:latin typeface="+mn-lt"/>
              </a:rPr>
              <a:t>добавление </a:t>
            </a:r>
            <a:r>
              <a:rPr lang="ru-RU" altLang="ru-RU" sz="2400" b="1" dirty="0">
                <a:latin typeface="+mn-lt"/>
              </a:rPr>
              <a:t>новой строки в конец текста.</a:t>
            </a:r>
            <a:endParaRPr lang="en-US" altLang="ru-RU" sz="2400" b="1" dirty="0">
              <a:solidFill>
                <a:srgbClr val="6600CC"/>
              </a:solidFill>
              <a:latin typeface="+mn-lt"/>
            </a:endParaRPr>
          </a:p>
          <a:p>
            <a:pPr marL="0" indent="0"/>
            <a:r>
              <a:rPr lang="en-US" altLang="ru-RU" sz="28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Memo1.Lines.Add(‘new line‘);</a:t>
            </a:r>
            <a:r>
              <a:rPr lang="ru-RU" altLang="ru-RU" sz="2400" b="1" dirty="0"/>
              <a:t> </a:t>
            </a:r>
            <a:endParaRPr lang="en-US" altLang="ru-RU" sz="2400" b="1" dirty="0" smtClean="0"/>
          </a:p>
          <a:p>
            <a:pPr marL="0" indent="0"/>
            <a:r>
              <a:rPr lang="ru-RU" altLang="ru-RU" sz="2400" b="1" dirty="0" smtClean="0">
                <a:latin typeface="+mn-lt"/>
              </a:rPr>
              <a:t>очистка </a:t>
            </a:r>
            <a:r>
              <a:rPr lang="ru-RU" altLang="ru-RU" sz="2400" b="1" dirty="0">
                <a:latin typeface="+mn-lt"/>
              </a:rPr>
              <a:t>содержимого </a:t>
            </a:r>
            <a:endParaRPr lang="en-US" altLang="ru-RU" sz="2400" b="1" dirty="0" smtClean="0">
              <a:latin typeface="+mn-lt"/>
            </a:endParaRPr>
          </a:p>
          <a:p>
            <a:pPr marL="0" indent="0"/>
            <a:r>
              <a:rPr lang="en-US" altLang="ru-RU" sz="2800" b="1" dirty="0" smtClean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Memo1.Lines.Clear</a:t>
            </a:r>
            <a:r>
              <a:rPr lang="en-US" altLang="ru-RU" sz="28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/>
            <a:r>
              <a:rPr lang="ru-RU" altLang="ru-RU" sz="2400" b="1" dirty="0" smtClean="0">
                <a:latin typeface="+mn-lt"/>
              </a:rPr>
              <a:t>в </a:t>
            </a:r>
            <a:r>
              <a:rPr lang="ru-RU" altLang="ru-RU" sz="2400" b="1" dirty="0">
                <a:latin typeface="+mn-lt"/>
              </a:rPr>
              <a:t>строку </a:t>
            </a:r>
            <a:r>
              <a:rPr lang="ru-RU" altLang="ru-RU" sz="2400" b="1" dirty="0" smtClean="0">
                <a:latin typeface="+mn-lt"/>
              </a:rPr>
              <a:t>с индексом 3 </a:t>
            </a:r>
            <a:r>
              <a:rPr lang="ru-RU" altLang="ru-RU" sz="2400" b="1" dirty="0">
                <a:latin typeface="+mn-lt"/>
              </a:rPr>
              <a:t>записать текст </a:t>
            </a:r>
            <a:r>
              <a:rPr lang="en-US" altLang="ru-RU" sz="2400" b="1" dirty="0" err="1">
                <a:solidFill>
                  <a:srgbClr val="6600CC"/>
                </a:solidFill>
                <a:latin typeface="+mn-lt"/>
              </a:rPr>
              <a:t>abcd</a:t>
            </a:r>
            <a:endParaRPr lang="en-US" altLang="ru-RU" sz="2400" b="1" dirty="0">
              <a:solidFill>
                <a:srgbClr val="6600CC"/>
              </a:solidFill>
              <a:latin typeface="+mn-lt"/>
            </a:endParaRPr>
          </a:p>
          <a:p>
            <a:pPr marL="0" indent="0"/>
            <a:r>
              <a:rPr lang="en-US" altLang="ru-RU" sz="2800" b="1" dirty="0" smtClean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Memo1.Lines[3</a:t>
            </a:r>
            <a:r>
              <a:rPr lang="en-US" altLang="ru-RU" sz="28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]:=‘</a:t>
            </a:r>
            <a:r>
              <a:rPr lang="en-US" altLang="ru-RU" sz="2800" b="1" dirty="0" err="1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abcd</a:t>
            </a:r>
            <a:r>
              <a:rPr lang="en-US" altLang="ru-RU" sz="28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’;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alt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/>
            <a:r>
              <a:rPr lang="ru-RU" altLang="ru-RU" sz="2400" b="1" dirty="0" smtClean="0"/>
              <a:t>содержимое </a:t>
            </a:r>
            <a:r>
              <a:rPr lang="ru-RU" altLang="ru-RU" sz="2400" b="1" dirty="0"/>
              <a:t>шестой строки записать в </a:t>
            </a:r>
            <a:r>
              <a:rPr lang="ru-RU" altLang="ru-RU" sz="2400" b="1" dirty="0" smtClean="0"/>
              <a:t>строку </a:t>
            </a:r>
            <a:r>
              <a:rPr lang="en-US" altLang="ru-RU" sz="2400" b="1" dirty="0"/>
              <a:t>Z</a:t>
            </a:r>
            <a:endParaRPr lang="ru-RU" altLang="ru-RU" sz="2400" b="1" dirty="0">
              <a:solidFill>
                <a:srgbClr val="6600CC"/>
              </a:solidFill>
            </a:endParaRPr>
          </a:p>
          <a:p>
            <a:pPr marL="0" indent="0"/>
            <a:r>
              <a:rPr lang="en-US" altLang="ru-RU" sz="2800" b="1" dirty="0" smtClean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altLang="ru-RU" sz="28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en-US" altLang="ru-RU" sz="2800" b="1" dirty="0" smtClean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Memo1.Lines[5];</a:t>
            </a:r>
            <a:r>
              <a:rPr lang="ru-RU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/>
            <a:r>
              <a:rPr lang="ru-RU" altLang="ru-RU" sz="2400" b="1" dirty="0" smtClean="0">
                <a:latin typeface="+mn-lt"/>
              </a:rPr>
              <a:t>в </a:t>
            </a:r>
            <a:r>
              <a:rPr lang="ru-RU" altLang="ru-RU" sz="2400" b="1" dirty="0">
                <a:latin typeface="+mn-lt"/>
              </a:rPr>
              <a:t>числовую переменную Х записать количество строк в тексте</a:t>
            </a:r>
            <a:r>
              <a:rPr lang="ru-RU" altLang="ru-RU" sz="2400" b="1" dirty="0" smtClean="0">
                <a:latin typeface="+mn-lt"/>
              </a:rPr>
              <a:t>. </a:t>
            </a:r>
            <a:r>
              <a:rPr lang="ru-RU" altLang="ru-RU" sz="2400" b="1" dirty="0">
                <a:solidFill>
                  <a:srgbClr val="6600CC"/>
                </a:solidFill>
                <a:latin typeface="+mn-lt"/>
              </a:rPr>
              <a:t>Нумерация строк начинается с 0.</a:t>
            </a:r>
          </a:p>
          <a:p>
            <a:pPr marL="0" indent="0"/>
            <a:r>
              <a:rPr lang="en-US" altLang="ru-RU" sz="2800" b="1" dirty="0" smtClean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ru-RU" sz="28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:=Memo1.Lines.Count;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14444" y="5797321"/>
            <a:ext cx="82073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 smtClean="0">
                <a:solidFill>
                  <a:srgbClr val="6600CC"/>
                </a:solidFill>
                <a:latin typeface="Comic Sans MS" pitchFamily="66" charset="0"/>
              </a:rPr>
              <a:t>Если </a:t>
            </a:r>
            <a:r>
              <a:rPr lang="ru-RU" altLang="ru-RU" sz="2400" b="1" dirty="0">
                <a:solidFill>
                  <a:srgbClr val="6600CC"/>
                </a:solidFill>
                <a:latin typeface="Comic Sans MS" pitchFamily="66" charset="0"/>
              </a:rPr>
              <a:t>в тексте есть строки с номерами 0, 1, 2, 3, 4, 5, то количество их равно 6.</a:t>
            </a:r>
          </a:p>
        </p:txBody>
      </p:sp>
    </p:spTree>
    <p:extLst>
      <p:ext uri="{BB962C8B-B14F-4D97-AF65-F5344CB8AC3E}">
        <p14:creationId xmlns:p14="http://schemas.microsoft.com/office/powerpoint/2010/main" val="211111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9984" y="980728"/>
            <a:ext cx="87630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>
            <a:spAutoFit/>
          </a:bodyPr>
          <a:lstStyle/>
          <a:p>
            <a:pPr hangingPunct="0"/>
            <a:r>
              <a:rPr lang="ru-RU" sz="2400" dirty="0"/>
              <a:t>каждому символу ставится в соответствие некоторое положительное число, двоичная запись которого и будет записана в память компьютера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Определения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67577" y="2420888"/>
            <a:ext cx="8723389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b="1" dirty="0">
                <a:solidFill>
                  <a:srgbClr val="C00000"/>
                </a:solidFill>
              </a:rPr>
              <a:t>Кодовая страница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(англ. </a:t>
            </a:r>
            <a:r>
              <a:rPr lang="ru-RU" sz="2800" dirty="0" err="1"/>
              <a:t>code</a:t>
            </a:r>
            <a:r>
              <a:rPr lang="ru-RU" sz="2800" dirty="0"/>
              <a:t> </a:t>
            </a:r>
            <a:r>
              <a:rPr lang="ru-RU" sz="2800" dirty="0" err="1"/>
              <a:t>page</a:t>
            </a:r>
            <a:r>
              <a:rPr lang="ru-RU" sz="2800" dirty="0"/>
              <a:t>) - специальная таблица, сопоставляющая каждому </a:t>
            </a:r>
            <a:r>
              <a:rPr lang="ru-RU" sz="2800" dirty="0" smtClean="0"/>
              <a:t>символу некоторое число</a:t>
            </a:r>
            <a:endParaRPr lang="ru-RU" sz="2800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04807" y="4077072"/>
            <a:ext cx="8723389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b="1" dirty="0"/>
              <a:t>Строка</a:t>
            </a:r>
            <a:r>
              <a:rPr lang="ru-RU" sz="2800" dirty="0"/>
              <a:t> представляет собой особую форму одномерного массива символов, причем структура этого массива в различных языках программирования разная.</a:t>
            </a:r>
          </a:p>
        </p:txBody>
      </p:sp>
    </p:spTree>
    <p:extLst>
      <p:ext uri="{BB962C8B-B14F-4D97-AF65-F5344CB8AC3E}">
        <p14:creationId xmlns:p14="http://schemas.microsoft.com/office/powerpoint/2010/main" val="163178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1701" y="188640"/>
            <a:ext cx="8766956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44000">
              <a:spcBef>
                <a:spcPts val="0"/>
              </a:spcBef>
            </a:pPr>
            <a:r>
              <a:rPr lang="ru-RU" sz="2800" dirty="0"/>
              <a:t>Юникод, или Уникод (</a:t>
            </a:r>
            <a:r>
              <a:rPr lang="ru-RU" sz="2800" b="1" i="1" dirty="0" err="1">
                <a:solidFill>
                  <a:srgbClr val="C00000"/>
                </a:solidFill>
              </a:rPr>
              <a:t>Unicode</a:t>
            </a:r>
            <a:r>
              <a:rPr lang="ru-RU" sz="2800" dirty="0"/>
              <a:t>) — стандарт кодирования символов, позволяющий представить знаки практически всех письменных языков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01551" y="1700808"/>
            <a:ext cx="8723389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Стандарт состоит из двух основных разделов</a:t>
            </a:r>
            <a:r>
              <a:rPr lang="en-US" sz="2400" dirty="0"/>
              <a:t>: </a:t>
            </a:r>
            <a:r>
              <a:rPr lang="ru-RU" sz="2400" dirty="0"/>
              <a:t>универсальный </a:t>
            </a:r>
            <a:r>
              <a:rPr lang="ru-RU" sz="2400" b="1" dirty="0"/>
              <a:t>набор символов</a:t>
            </a:r>
            <a:r>
              <a:rPr lang="en-US" sz="2400" b="1" dirty="0"/>
              <a:t> </a:t>
            </a:r>
            <a:r>
              <a:rPr lang="en-US" sz="2400" dirty="0"/>
              <a:t>(UCS, Universal Character Set) </a:t>
            </a:r>
            <a:r>
              <a:rPr lang="ru-RU" sz="2400" dirty="0" smtClean="0"/>
              <a:t>и </a:t>
            </a:r>
            <a:r>
              <a:rPr lang="ru-RU" sz="2400" b="1" dirty="0"/>
              <a:t>семейство кодировок</a:t>
            </a:r>
            <a:r>
              <a:rPr lang="en-US" sz="2400" b="1" dirty="0"/>
              <a:t> </a:t>
            </a:r>
            <a:r>
              <a:rPr lang="en-US" sz="2400" dirty="0"/>
              <a:t>(UTF, </a:t>
            </a:r>
            <a:r>
              <a:rPr lang="en-US" sz="2400" dirty="0" smtClean="0"/>
              <a:t>Unicode</a:t>
            </a:r>
            <a:r>
              <a:rPr lang="ru-RU" sz="2400" dirty="0" smtClean="0"/>
              <a:t> </a:t>
            </a:r>
            <a:r>
              <a:rPr lang="en-US" sz="2400" dirty="0" smtClean="0"/>
              <a:t>Transformation </a:t>
            </a:r>
            <a:r>
              <a:rPr lang="en-US" sz="2400" dirty="0"/>
              <a:t>Format)</a:t>
            </a:r>
            <a:endParaRPr lang="ru-RU" sz="24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8696" y="3429000"/>
            <a:ext cx="8723389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/>
              <a:t>В кодировке </a:t>
            </a:r>
            <a:r>
              <a:rPr lang="en-US" sz="2400" dirty="0"/>
              <a:t>UTF</a:t>
            </a:r>
            <a:r>
              <a:rPr lang="ru-RU" sz="2400" dirty="0"/>
              <a:t>-16 все символы, представляются двумя байтами (особенные символы – 4 байтами). </a:t>
            </a:r>
          </a:p>
          <a:p>
            <a:r>
              <a:rPr lang="ru-RU" sz="2400" dirty="0"/>
              <a:t>В UTF-8 все символы разделены на несколько групп. Символы с кодами менее 128 кодируются одним байтом, первый бит которого равен нулю, а последующие 7 бит в точности соответствуют первым 128 символам 7-битной таблицы ASCII, следующие 1920 символов – кодируются двумя байтами. </a:t>
            </a:r>
          </a:p>
        </p:txBody>
      </p:sp>
    </p:spTree>
    <p:extLst>
      <p:ext uri="{BB962C8B-B14F-4D97-AF65-F5344CB8AC3E}">
        <p14:creationId xmlns:p14="http://schemas.microsoft.com/office/powerpoint/2010/main" val="214812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диапазон номеров символов </a:t>
            </a:r>
            <a:r>
              <a:rPr lang="ru-RU" sz="2400" dirty="0" smtClean="0"/>
              <a:t>00000000-0000007F </a:t>
            </a:r>
            <a:r>
              <a:rPr lang="ru-RU" sz="2400" dirty="0"/>
              <a:t>требует 1 </a:t>
            </a:r>
            <a:r>
              <a:rPr lang="ru-RU" sz="2400" dirty="0" smtClean="0"/>
              <a:t>байт; 00000080-000007FF </a:t>
            </a:r>
            <a:r>
              <a:rPr lang="ru-RU" sz="2400" dirty="0"/>
              <a:t>– 2 байта</a:t>
            </a:r>
            <a:r>
              <a:rPr lang="ru-RU" sz="2400" dirty="0" smtClean="0"/>
              <a:t>; 00000800-0000FFFF </a:t>
            </a:r>
            <a:r>
              <a:rPr lang="ru-RU" sz="2400" dirty="0"/>
              <a:t>– 3 байта</a:t>
            </a:r>
            <a:r>
              <a:rPr lang="ru-RU" sz="2400" dirty="0" smtClean="0"/>
              <a:t>; 00010000-0010FFFF </a:t>
            </a:r>
            <a:r>
              <a:rPr lang="ru-RU" sz="2400" dirty="0"/>
              <a:t>– 4 байта.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238231"/>
              </p:ext>
            </p:extLst>
          </p:nvPr>
        </p:nvGraphicFramePr>
        <p:xfrm>
          <a:off x="323527" y="1391942"/>
          <a:ext cx="8496945" cy="2106930"/>
        </p:xfrm>
        <a:graphic>
          <a:graphicData uri="http://schemas.openxmlformats.org/drawingml/2006/table">
            <a:tbl>
              <a:tblPr firstRow="1" firstCol="1" bandRow="1"/>
              <a:tblGrid>
                <a:gridCol w="648072"/>
                <a:gridCol w="1296144"/>
                <a:gridCol w="6552729"/>
              </a:tblGrid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Бай-</a:t>
                      </a:r>
                      <a:r>
                        <a:rPr lang="ru-RU" sz="2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тов</a:t>
                      </a:r>
                      <a:r>
                        <a:rPr lang="ru-RU" sz="2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Значащих</a:t>
                      </a:r>
                      <a:r>
                        <a:rPr lang="uk-UA" sz="2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бит</a:t>
                      </a:r>
                      <a:r>
                        <a:rPr lang="uk-UA" sz="2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Шаблон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2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endParaRPr lang="ru-RU" sz="2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0xxxxxxx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2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</a:t>
                      </a:r>
                      <a:endParaRPr lang="ru-RU" sz="2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110xxxxx 10xxxxxx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2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 </a:t>
                      </a:r>
                      <a:endParaRPr lang="ru-RU" sz="2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1110xxxx 10xxxxxx </a:t>
                      </a:r>
                      <a:r>
                        <a:rPr lang="en-US" sz="2200" b="1" dirty="0" err="1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10xxxxxx</a:t>
                      </a:r>
                      <a:r>
                        <a:rPr lang="en-US" sz="2200" b="1" dirty="0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2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 </a:t>
                      </a:r>
                      <a:endParaRPr lang="ru-RU" sz="2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11110xxx 10xxxxxx </a:t>
                      </a:r>
                      <a:r>
                        <a:rPr lang="en-US" sz="2200" b="1" dirty="0" err="1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10xxxxxx</a:t>
                      </a:r>
                      <a:r>
                        <a:rPr lang="en-US" sz="2200" b="1" dirty="0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10xxxxxx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173612"/>
              </p:ext>
            </p:extLst>
          </p:nvPr>
        </p:nvGraphicFramePr>
        <p:xfrm>
          <a:off x="143508" y="3645024"/>
          <a:ext cx="8856983" cy="3021330"/>
        </p:xfrm>
        <a:graphic>
          <a:graphicData uri="http://schemas.openxmlformats.org/drawingml/2006/table">
            <a:tbl>
              <a:tblPr firstRow="1" firstCol="1" bandRow="1"/>
              <a:tblGrid>
                <a:gridCol w="245112"/>
                <a:gridCol w="1087036"/>
                <a:gridCol w="1864853"/>
                <a:gridCol w="3734666"/>
                <a:gridCol w="1925316"/>
              </a:tblGrid>
              <a:tr h="0">
                <a:tc gridSpan="2"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Символ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Двоичный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код </a:t>
                      </a: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символа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UTF-8 в </a:t>
                      </a: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двоичном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виде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UTF-8 в </a:t>
                      </a: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шестнадцатерич-ном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виде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 u="non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$</a:t>
                      </a:r>
                      <a:endParaRPr lang="ru-RU" sz="2200" u="none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U+0024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0100100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00100100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24 </a:t>
                      </a:r>
                      <a:endParaRPr lang="ru-RU" sz="2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 u="non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¢</a:t>
                      </a:r>
                      <a:endParaRPr lang="ru-RU" sz="2200" u="none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U+00A2 </a:t>
                      </a:r>
                      <a:endParaRPr lang="ru-RU" sz="2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10100010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11000010 10100010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C2 A2 </a:t>
                      </a:r>
                      <a:endParaRPr lang="ru-RU" sz="2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 u="non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€</a:t>
                      </a:r>
                      <a:endParaRPr lang="ru-RU" sz="2200" u="none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U+20AC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100000 10101100 </a:t>
                      </a:r>
                      <a:endParaRPr lang="ru-RU" sz="2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11100010 10000010 10101100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E2 82 AC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 u="non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𐍈</a:t>
                      </a:r>
                      <a:endParaRPr lang="ru-RU" sz="2200" u="none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U+10348 </a:t>
                      </a:r>
                      <a:endParaRPr lang="ru-RU" sz="2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1 00000011 01001000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11110000 10010000 10001101 10001000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4C"/>
                          </a:solidFill>
                          <a:effectLst/>
                          <a:latin typeface="Courier New"/>
                          <a:ea typeface="Times New Roman"/>
                          <a:cs typeface="Courier New"/>
                        </a:rPr>
                        <a:t>F0 90 8D 88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61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Кодировка </a:t>
            </a:r>
            <a:r>
              <a:rPr lang="en-US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UTF-8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175" y="913330"/>
            <a:ext cx="878497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UTF-8</a:t>
            </a:r>
            <a:r>
              <a:rPr lang="ru-RU" sz="2400" dirty="0" smtClean="0"/>
              <a:t> (</a:t>
            </a:r>
            <a:r>
              <a:rPr lang="ru-RU" sz="2400" i="1" dirty="0" err="1" smtClean="0"/>
              <a:t>Unicode</a:t>
            </a:r>
            <a:r>
              <a:rPr lang="ru-RU" sz="2400" i="1" dirty="0" smtClean="0"/>
              <a:t> </a:t>
            </a:r>
            <a:r>
              <a:rPr lang="ru-RU" sz="2400" i="1" dirty="0" err="1"/>
              <a:t>Transformation</a:t>
            </a:r>
            <a:r>
              <a:rPr lang="ru-RU" sz="2400" i="1" dirty="0"/>
              <a:t> </a:t>
            </a:r>
            <a:r>
              <a:rPr lang="ru-RU" sz="2400" i="1" dirty="0" err="1"/>
              <a:t>Format</a:t>
            </a:r>
            <a:r>
              <a:rPr lang="ru-RU" sz="2400" i="1" dirty="0"/>
              <a:t>, </a:t>
            </a:r>
            <a:r>
              <a:rPr lang="ru-RU" sz="2400" i="1" dirty="0" smtClean="0"/>
              <a:t>8-bit</a:t>
            </a:r>
            <a:r>
              <a:rPr lang="ru-RU" sz="2400" dirty="0" smtClean="0"/>
              <a:t>)</a:t>
            </a:r>
            <a:r>
              <a:rPr lang="ru-RU" sz="2400" dirty="0"/>
              <a:t> </a:t>
            </a:r>
            <a:r>
              <a:rPr lang="ru-RU" sz="2400" dirty="0" smtClean="0"/>
              <a:t>— стандарт </a:t>
            </a:r>
            <a:r>
              <a:rPr lang="ru-RU" sz="2400" dirty="0"/>
              <a:t>кодирования текста</a:t>
            </a:r>
            <a:r>
              <a:rPr lang="ru-RU" sz="2400" dirty="0" smtClean="0"/>
              <a:t>, использующий </a:t>
            </a:r>
            <a:r>
              <a:rPr lang="ru-RU" sz="2400" dirty="0"/>
              <a:t>переменное количество байт (от 1 до 4</a:t>
            </a:r>
            <a:r>
              <a:rPr lang="ru-RU" sz="2400" dirty="0" smtClean="0"/>
              <a:t>)</a:t>
            </a:r>
            <a:r>
              <a:rPr lang="en-US" sz="2400" dirty="0"/>
              <a:t>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457" y="2177791"/>
            <a:ext cx="878497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АНГЛИЙСКИЕ символы и основные знаки препинания занимают 1 байт, коды совпадают с кодировкой </a:t>
            </a:r>
            <a:r>
              <a:rPr lang="en-US" sz="2400" b="1" dirty="0" smtClean="0"/>
              <a:t>ASCII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996" y="3182840"/>
            <a:ext cx="878497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Символы НАЦИОНАЛЬНЫХ алфавитов занимают от 2 до 4 байт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085028"/>
            <a:ext cx="6820710" cy="155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56631" y="4166237"/>
            <a:ext cx="878497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A (</a:t>
            </a:r>
            <a:r>
              <a:rPr lang="ru-RU" sz="2400" b="1" dirty="0" smtClean="0"/>
              <a:t>англ.)=0</a:t>
            </a:r>
            <a:r>
              <a:rPr lang="en-US" sz="2400" b="1" dirty="0" smtClean="0"/>
              <a:t>x41; </a:t>
            </a:r>
            <a:r>
              <a:rPr lang="ru-RU" sz="2400" b="1" dirty="0" smtClean="0"/>
              <a:t>А(рус</a:t>
            </a:r>
            <a:r>
              <a:rPr lang="en-US" sz="2400" b="1" dirty="0" smtClean="0"/>
              <a:t>.)=0xD090; </a:t>
            </a:r>
            <a:r>
              <a:rPr lang="ru-RU" sz="2400" b="1" dirty="0" smtClean="0"/>
              <a:t>Д = </a:t>
            </a:r>
            <a:r>
              <a:rPr lang="en-US" sz="2400" b="1" smtClean="0"/>
              <a:t>0xD094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2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8784976" cy="47337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628772"/>
            <a:ext cx="7425902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10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Строки: </a:t>
            </a:r>
            <a:r>
              <a:rPr lang="en-US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Pascal </a:t>
            </a:r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  <a:r>
              <a:rPr lang="en-US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C/C++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61187" y="896527"/>
            <a:ext cx="8723389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Для работы с текстом в языке </a:t>
            </a:r>
            <a:r>
              <a:rPr lang="ru-RU" sz="2800" dirty="0" err="1"/>
              <a:t>Turbo</a:t>
            </a:r>
            <a:r>
              <a:rPr lang="ru-RU" sz="2800" dirty="0"/>
              <a:t> Pascal введён  специальный тип данных </a:t>
            </a:r>
            <a:r>
              <a:rPr lang="en-US" sz="2800" b="1" dirty="0"/>
              <a:t>string</a:t>
            </a:r>
            <a:r>
              <a:rPr lang="ru-RU" sz="2800" dirty="0"/>
              <a:t>,  предназначенный для работы с фрагментами текста - строками (цепочками символов).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0920" y="4365104"/>
            <a:ext cx="8714399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Для</a:t>
            </a:r>
            <a:r>
              <a:rPr lang="en-US" sz="2800" dirty="0"/>
              <a:t> </a:t>
            </a:r>
            <a:r>
              <a:rPr lang="ru-RU" sz="2800" dirty="0"/>
              <a:t>работы с текстом в языке Си не существует особого встроенного типа данных. Роль строки играет массив символов, заканчивающийся нулевым байтом (т.е. байтом, значение которого равно нулю, или </a:t>
            </a:r>
            <a:r>
              <a:rPr lang="en-US" sz="2800" b="1" dirty="0"/>
              <a:t>‘\0’</a:t>
            </a:r>
            <a:r>
              <a:rPr lang="ru-RU" sz="2800" dirty="0"/>
              <a:t>).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44688" y="2852936"/>
            <a:ext cx="8715040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s1: string[70], s2: string;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567366"/>
              </p:ext>
            </p:extLst>
          </p:nvPr>
        </p:nvGraphicFramePr>
        <p:xfrm>
          <a:off x="144688" y="3717032"/>
          <a:ext cx="8891785" cy="396240"/>
        </p:xfrm>
        <a:graphic>
          <a:graphicData uri="http://schemas.openxmlformats.org/drawingml/2006/table">
            <a:tbl>
              <a:tblPr firstRow="1" bandRow="1"/>
              <a:tblGrid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  <a:gridCol w="25405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«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4688" y="3501008"/>
            <a:ext cx="250848" cy="720080"/>
          </a:xfrm>
          <a:prstGeom prst="roundRect">
            <a:avLst/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6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338328"/>
            <a:ext cx="8229600" cy="646331"/>
          </a:xfrm>
          <a:prstGeom prst="rect">
            <a:avLst/>
          </a:prstGeom>
        </p:spPr>
        <p:txBody>
          <a:bodyPr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Объявление строк: </a:t>
            </a:r>
            <a:r>
              <a:rPr lang="en-US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C/C++</a:t>
            </a:r>
            <a:endParaRPr lang="ru-RU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2063" y="1340768"/>
            <a:ext cx="8784976" cy="306237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800" b="1" dirty="0" smtClean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char </a:t>
            </a:r>
            <a:r>
              <a:rPr lang="en-US" altLang="ru-RU" sz="2800" b="1" dirty="0" err="1" smtClean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str</a:t>
            </a:r>
            <a:r>
              <a:rPr lang="en-US" altLang="ru-RU" sz="2800" b="1" dirty="0" smtClean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[11]=</a:t>
            </a: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4C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kumimoji="0" lang="en-US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4C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Это</a:t>
            </a: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4C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4C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строка</a:t>
            </a:r>
            <a:r>
              <a:rPr lang="en-US" altLang="ru-RU" sz="2800" b="1" dirty="0" smtClean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dirty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char </a:t>
            </a:r>
            <a:r>
              <a:rPr lang="en-US" altLang="ru-RU" sz="2800" b="1" dirty="0" err="1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str</a:t>
            </a:r>
            <a:r>
              <a:rPr lang="en-US" altLang="ru-RU" sz="2800" b="1" dirty="0" smtClean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[]="</a:t>
            </a:r>
            <a:r>
              <a:rPr lang="en-US" altLang="ru-RU" sz="2800" b="1" dirty="0" err="1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Это</a:t>
            </a:r>
            <a:r>
              <a:rPr lang="en-US" altLang="ru-RU" sz="2800" b="1" dirty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800" b="1" dirty="0" err="1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строка</a:t>
            </a:r>
            <a:r>
              <a:rPr lang="en-US" altLang="ru-RU" sz="2800" b="1" dirty="0" smtClean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dirty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char </a:t>
            </a:r>
            <a:r>
              <a:rPr lang="en-US" altLang="ru-RU" sz="2800" b="1" dirty="0" err="1" smtClean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str</a:t>
            </a:r>
            <a:r>
              <a:rPr lang="en-US" altLang="ru-RU" sz="2800" b="1" dirty="0" smtClean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[10+1]="</a:t>
            </a:r>
            <a:r>
              <a:rPr lang="en-US" altLang="ru-RU" sz="2800" b="1" dirty="0" err="1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Это</a:t>
            </a:r>
            <a:r>
              <a:rPr lang="en-US" altLang="ru-RU" sz="2800" b="1" dirty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800" b="1" dirty="0" err="1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строка</a:t>
            </a:r>
            <a:r>
              <a:rPr lang="en-US" altLang="ru-RU" sz="2800" b="1" dirty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4C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char </a:t>
            </a:r>
            <a:r>
              <a:rPr kumimoji="0" lang="en-US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4C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alldigits</a:t>
            </a: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4C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[]="0123456789";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800" b="1" dirty="0" smtClean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*(alldigits+2)='2';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00004C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4C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char </a:t>
            </a:r>
            <a:r>
              <a:rPr kumimoji="0" lang="en-US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4C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zv</a:t>
            </a: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4C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[]="*"; //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4C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это СТРОКА (2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00004C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байта)</a:t>
            </a:r>
            <a:endParaRPr kumimoji="0" lang="en-US" altLang="ru-RU" sz="2800" b="1" i="0" u="none" strike="noStrike" cap="none" normalizeH="0" baseline="0" dirty="0" smtClean="0">
              <a:ln>
                <a:noFill/>
              </a:ln>
              <a:solidFill>
                <a:srgbClr val="00004C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800" b="1" dirty="0" smtClean="0">
                <a:solidFill>
                  <a:srgbClr val="00004C"/>
                </a:solidFill>
                <a:latin typeface="Courier New" pitchFamily="49" charset="0"/>
                <a:cs typeface="Courier New" pitchFamily="49" charset="0"/>
              </a:rPr>
              <a:t>char c='</a:t>
            </a:r>
            <a:r>
              <a:rPr lang="ru-RU" altLang="ru-RU" sz="2800" b="1" dirty="0" smtClean="0">
                <a:solidFill>
                  <a:srgbClr val="00004C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ru-RU" sz="2800" b="1" dirty="0" smtClean="0">
                <a:solidFill>
                  <a:srgbClr val="00004C"/>
                </a:solidFill>
                <a:latin typeface="Courier New" pitchFamily="49" charset="0"/>
                <a:cs typeface="Courier New" pitchFamily="49" charset="0"/>
              </a:rPr>
              <a:t>';</a:t>
            </a:r>
            <a:r>
              <a:rPr lang="ru-RU" altLang="ru-RU" sz="2800" b="1" dirty="0" smtClean="0">
                <a:solidFill>
                  <a:srgbClr val="00004C"/>
                </a:solidFill>
                <a:latin typeface="Courier New" pitchFamily="49" charset="0"/>
                <a:cs typeface="Courier New" pitchFamily="49" charset="0"/>
              </a:rPr>
              <a:t>     // это СИМВОЛ (1 байт)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855" y="4653136"/>
            <a:ext cx="8784976" cy="176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smtClean="0">
                <a:solidFill>
                  <a:srgbClr val="00004C"/>
                </a:solidFill>
                <a:ea typeface="Times New Roman" pitchFamily="18" charset="0"/>
                <a:cs typeface="Courier New" pitchFamily="49" charset="0"/>
              </a:rPr>
              <a:t>ОБЪЯВЛЕНИЕ СТРОКИ КАК УКАЗАТЕЛЯ НА </a:t>
            </a:r>
            <a:r>
              <a:rPr lang="en-US" altLang="ru-RU" sz="2800" b="1" dirty="0" smtClean="0">
                <a:solidFill>
                  <a:srgbClr val="00004C"/>
                </a:solidFill>
                <a:ea typeface="Times New Roman" pitchFamily="18" charset="0"/>
                <a:cs typeface="Courier New" pitchFamily="49" charset="0"/>
              </a:rPr>
              <a:t>char</a:t>
            </a:r>
            <a:r>
              <a:rPr lang="ru-RU" altLang="ru-RU" sz="2800" b="1" dirty="0" smtClean="0">
                <a:solidFill>
                  <a:srgbClr val="00004C"/>
                </a:solidFill>
                <a:ea typeface="Times New Roman" pitchFamily="18" charset="0"/>
                <a:cs typeface="Courier New" pitchFamily="49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altLang="ru-RU" sz="2800" b="1" dirty="0" smtClean="0">
              <a:solidFill>
                <a:srgbClr val="00004C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dirty="0" smtClean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char</a:t>
            </a:r>
            <a:r>
              <a:rPr lang="en-US" altLang="ru-RU" sz="2800" b="1" dirty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 message = "</a:t>
            </a:r>
            <a:r>
              <a:rPr lang="ru-RU" altLang="ru-RU" sz="2800" b="1" dirty="0">
                <a:solidFill>
                  <a:srgbClr val="00004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Сообщение программы";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dirty="0" smtClean="0">
                <a:solidFill>
                  <a:srgbClr val="00004C"/>
                </a:solidFill>
                <a:latin typeface="Courier New" pitchFamily="49" charset="0"/>
                <a:cs typeface="Courier New" pitchFamily="49" charset="0"/>
              </a:rPr>
              <a:t>message[3]='</a:t>
            </a:r>
            <a:r>
              <a:rPr lang="ru-RU" altLang="ru-RU" sz="2800" b="1" dirty="0" smtClean="0">
                <a:solidFill>
                  <a:srgbClr val="00004C"/>
                </a:solidFill>
                <a:latin typeface="Courier New" pitchFamily="49" charset="0"/>
                <a:cs typeface="Courier New" pitchFamily="49" charset="0"/>
              </a:rPr>
              <a:t>б</a:t>
            </a:r>
            <a:r>
              <a:rPr lang="en-US" altLang="ru-RU" sz="2800" b="1" dirty="0" smtClean="0">
                <a:solidFill>
                  <a:srgbClr val="00004C"/>
                </a:solidFill>
                <a:latin typeface="Courier New" pitchFamily="49" charset="0"/>
                <a:cs typeface="Courier New" pitchFamily="49" charset="0"/>
              </a:rPr>
              <a:t>';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845391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B1C781-CD00-44A1-B706-8C1032A9F44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518E80-7D8A-40BC-8871-3E8AF93FA3D9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1576</Words>
  <Application>Microsoft Office PowerPoint</Application>
  <PresentationFormat>Экран (4:3)</PresentationFormat>
  <Paragraphs>217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DesignTemplate</vt:lpstr>
      <vt:lpstr>Особенности работы со строками в среде Lazarus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2016-09-09T18:53:14Z</dcterms:created>
  <dcterms:modified xsi:type="dcterms:W3CDTF">2020-09-10T07:23:24Z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