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381" r:id="rId5"/>
    <p:sldId id="257" r:id="rId6"/>
    <p:sldId id="382" r:id="rId7"/>
    <p:sldId id="303" r:id="rId8"/>
    <p:sldId id="371" r:id="rId9"/>
    <p:sldId id="372" r:id="rId10"/>
    <p:sldId id="374" r:id="rId11"/>
    <p:sldId id="383" r:id="rId12"/>
    <p:sldId id="384" r:id="rId13"/>
    <p:sldId id="385" r:id="rId14"/>
    <p:sldId id="386" r:id="rId15"/>
    <p:sldId id="352" r:id="rId16"/>
    <p:sldId id="327" r:id="rId17"/>
    <p:sldId id="373" r:id="rId18"/>
    <p:sldId id="375" r:id="rId19"/>
    <p:sldId id="377" r:id="rId20"/>
    <p:sldId id="378" r:id="rId21"/>
    <p:sldId id="379" r:id="rId22"/>
    <p:sldId id="380" r:id="rId23"/>
    <p:sldId id="376" r:id="rId24"/>
  </p:sldIdLst>
  <p:sldSz cx="9144000" cy="6858000" type="screen4x3"/>
  <p:notesSz cx="6888163" cy="4657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A00"/>
    <a:srgbClr val="00CC00"/>
    <a:srgbClr val="660033"/>
    <a:srgbClr val="500028"/>
    <a:srgbClr val="001236"/>
    <a:srgbClr val="FFCC66"/>
    <a:srgbClr val="FFCC00"/>
    <a:srgbClr val="001848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838" autoAdjust="0"/>
    <p:restoredTop sz="86410"/>
  </p:normalViewPr>
  <p:slideViewPr>
    <p:cSldViewPr>
      <p:cViewPr varScale="1">
        <p:scale>
          <a:sx n="57" d="100"/>
          <a:sy n="57" d="100"/>
        </p:scale>
        <p:origin x="-744" y="-6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1236" y="-90"/>
      </p:cViewPr>
      <p:guideLst>
        <p:guide orient="horz" pos="1467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z="1000" dirty="0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z="1000" dirty="0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r>
              <a:rPr lang="ru-RU" sz="1000" smtClean="0"/>
              <a:t>75: Радиокнопки и флаги</a:t>
            </a:r>
            <a:endParaRPr lang="en-US" sz="1000" dirty="0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901698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fld id="{8C596567-A38F-4CEF-B37F-9B9D120D62CE}" type="slidenum">
              <a:rPr lang="en-US" sz="1000" smtClean="0"/>
              <a:pPr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44338100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2278063" y="349250"/>
            <a:ext cx="2332037" cy="1747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lIns="65974" tIns="32987" rIns="65974" bIns="32987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8817" y="2212420"/>
            <a:ext cx="5510530" cy="2095976"/>
          </a:xfrm>
          <a:prstGeom prst="rect">
            <a:avLst/>
          </a:prstGeom>
        </p:spPr>
        <p:txBody>
          <a:bodyPr lIns="65974" tIns="32987" rIns="65974" bIns="32987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r>
              <a:rPr lang="ru-RU" smtClean="0"/>
              <a:t>75: Радиокнопки и флаги</a:t>
            </a:r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901698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593160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75: Радиокнопки и флаги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2639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75: Радиокнопки и флаги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9144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8F-F14B-467E-AD3A-52434F2B9C13}" type="datetime1">
              <a:rPr lang="en-US" smtClean="0"/>
              <a:t>9/7/2020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700-9596-4ADC-ABF8-1BC8D72E336C}" type="datetime1">
              <a:rPr lang="en-US" smtClean="0"/>
              <a:t>9/7/2020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D7B0-60DC-44E3-BF3B-95E8A7C0B076}" type="datetime1">
              <a:rPr lang="en-US" smtClean="0"/>
              <a:t>9/7/2020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2026-A7E9-41E9-A00B-0C3804D0C87D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CD4C-5A6F-4D66-B3EA-2128F88C1891}" type="datetime1">
              <a:rPr lang="en-US" smtClean="0"/>
              <a:t>9/7/2020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4A3B-AC9B-4D58-8A9B-1DBAAD5B1451}" type="datetime1">
              <a:rPr lang="en-US" smtClean="0"/>
              <a:t>9/7/2020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3F1-8D7E-4808-AF16-5BF470CCB986}" type="datetime1">
              <a:rPr lang="en-US" smtClean="0"/>
              <a:t>9/7/2020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C7CA591D-F3A3-4A8B-B462-5A73349F24AC}" type="datetime1">
              <a:rPr lang="en-US" smtClean="0"/>
              <a:t>9/7/2020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974" y="185737"/>
            <a:ext cx="89646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 b="1" dirty="0">
                <a:solidFill>
                  <a:srgbClr val="66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</a:t>
            </a:r>
            <a:r>
              <a:rPr lang="ru-RU" altLang="ru-RU" sz="3200" b="1" dirty="0" smtClean="0">
                <a:solidFill>
                  <a:srgbClr val="66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 компонентом </a:t>
            </a:r>
            <a:r>
              <a:rPr lang="ru-RU" altLang="ru-RU" sz="3200" b="1" dirty="0">
                <a:solidFill>
                  <a:srgbClr val="66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Мемо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23850" y="765175"/>
            <a:ext cx="842486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ru-RU" altLang="ru-RU" sz="2400" b="1" dirty="0">
                <a:latin typeface="+mn-lt"/>
              </a:rPr>
              <a:t>Текст </a:t>
            </a:r>
            <a:r>
              <a:rPr lang="ru-RU" altLang="ru-RU" sz="2400" b="1" dirty="0" smtClean="0">
                <a:latin typeface="+mn-lt"/>
              </a:rPr>
              <a:t>вводится в свойстве</a:t>
            </a:r>
            <a:r>
              <a:rPr lang="ru-RU" altLang="ru-RU" sz="2800" b="1" dirty="0" smtClean="0">
                <a:solidFill>
                  <a:srgbClr val="6600CC"/>
                </a:solidFill>
                <a:latin typeface="+mn-lt"/>
              </a:rPr>
              <a:t> </a:t>
            </a:r>
            <a:r>
              <a:rPr lang="en-US" altLang="ru-RU" sz="2800" b="1" dirty="0" smtClean="0">
                <a:solidFill>
                  <a:srgbClr val="6600CC"/>
                </a:solidFill>
                <a:latin typeface="+mn-lt"/>
              </a:rPr>
              <a:t>Lines </a:t>
            </a:r>
          </a:p>
          <a:p>
            <a:pPr marL="0" indent="0"/>
            <a:r>
              <a:rPr lang="ru-RU" altLang="ru-RU" sz="2400" b="1" dirty="0" smtClean="0">
                <a:latin typeface="+mn-lt"/>
              </a:rPr>
              <a:t>добавление </a:t>
            </a:r>
            <a:r>
              <a:rPr lang="ru-RU" altLang="ru-RU" sz="2400" b="1" dirty="0">
                <a:latin typeface="+mn-lt"/>
              </a:rPr>
              <a:t>новой строки в конец текста.</a:t>
            </a:r>
            <a:endParaRPr lang="en-US" altLang="ru-RU" sz="2400" b="1" dirty="0">
              <a:solidFill>
                <a:srgbClr val="6600CC"/>
              </a:solidFill>
              <a:latin typeface="+mn-lt"/>
            </a:endParaRPr>
          </a:p>
          <a:p>
            <a:pPr marL="0" indent="0"/>
            <a:r>
              <a:rPr lang="en-US" altLang="ru-RU" sz="28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Memo1.Lines.Add(‘new line‘);</a:t>
            </a:r>
            <a:r>
              <a:rPr lang="ru-RU" altLang="ru-RU" sz="2400" b="1" dirty="0"/>
              <a:t> </a:t>
            </a:r>
            <a:endParaRPr lang="en-US" altLang="ru-RU" sz="2400" b="1" dirty="0" smtClean="0"/>
          </a:p>
          <a:p>
            <a:pPr marL="0" indent="0"/>
            <a:r>
              <a:rPr lang="ru-RU" altLang="ru-RU" sz="2400" b="1" dirty="0" smtClean="0">
                <a:latin typeface="+mn-lt"/>
              </a:rPr>
              <a:t>очистка </a:t>
            </a:r>
            <a:r>
              <a:rPr lang="ru-RU" altLang="ru-RU" sz="2400" b="1" dirty="0">
                <a:latin typeface="+mn-lt"/>
              </a:rPr>
              <a:t>содержимого </a:t>
            </a:r>
            <a:endParaRPr lang="en-US" altLang="ru-RU" sz="2400" b="1" dirty="0" smtClean="0">
              <a:latin typeface="+mn-lt"/>
            </a:endParaRPr>
          </a:p>
          <a:p>
            <a:pPr marL="0" indent="0"/>
            <a:r>
              <a:rPr lang="en-US" altLang="ru-RU" sz="2800" b="1" dirty="0" smtClean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Memo1.Lines.Clear</a:t>
            </a:r>
            <a:r>
              <a:rPr lang="en-US" altLang="ru-RU" sz="28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/>
            <a:r>
              <a:rPr lang="ru-RU" altLang="ru-RU" sz="2400" b="1" dirty="0" smtClean="0">
                <a:latin typeface="+mn-lt"/>
              </a:rPr>
              <a:t>в </a:t>
            </a:r>
            <a:r>
              <a:rPr lang="ru-RU" altLang="ru-RU" sz="2400" b="1" dirty="0">
                <a:latin typeface="+mn-lt"/>
              </a:rPr>
              <a:t>строку </a:t>
            </a:r>
            <a:r>
              <a:rPr lang="ru-RU" altLang="ru-RU" sz="2400" b="1" dirty="0" smtClean="0">
                <a:latin typeface="+mn-lt"/>
              </a:rPr>
              <a:t>с индексом 3 </a:t>
            </a:r>
            <a:r>
              <a:rPr lang="ru-RU" altLang="ru-RU" sz="2400" b="1" dirty="0">
                <a:latin typeface="+mn-lt"/>
              </a:rPr>
              <a:t>записать текст </a:t>
            </a:r>
            <a:r>
              <a:rPr lang="en-US" altLang="ru-RU" sz="2400" b="1" dirty="0" err="1">
                <a:solidFill>
                  <a:srgbClr val="6600CC"/>
                </a:solidFill>
                <a:latin typeface="+mn-lt"/>
              </a:rPr>
              <a:t>abcd</a:t>
            </a:r>
            <a:endParaRPr lang="en-US" altLang="ru-RU" sz="2400" b="1" dirty="0">
              <a:solidFill>
                <a:srgbClr val="6600CC"/>
              </a:solidFill>
              <a:latin typeface="+mn-lt"/>
            </a:endParaRPr>
          </a:p>
          <a:p>
            <a:pPr marL="0" indent="0"/>
            <a:r>
              <a:rPr lang="en-US" altLang="ru-RU" sz="2800" b="1" dirty="0" smtClean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Memo1.Lines[3</a:t>
            </a:r>
            <a:r>
              <a:rPr lang="en-US" altLang="ru-RU" sz="28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]:=‘</a:t>
            </a:r>
            <a:r>
              <a:rPr lang="en-US" altLang="ru-RU" sz="2800" b="1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abcd</a:t>
            </a:r>
            <a:r>
              <a:rPr lang="en-US" altLang="ru-RU" sz="28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’;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alt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/>
            <a:r>
              <a:rPr lang="ru-RU" altLang="ru-RU" sz="2400" b="1" dirty="0" smtClean="0"/>
              <a:t>содержимое </a:t>
            </a:r>
            <a:r>
              <a:rPr lang="ru-RU" altLang="ru-RU" sz="2400" b="1" dirty="0"/>
              <a:t>шестой строки записать в </a:t>
            </a:r>
            <a:r>
              <a:rPr lang="ru-RU" altLang="ru-RU" sz="2400" b="1" dirty="0" smtClean="0"/>
              <a:t>строку </a:t>
            </a:r>
            <a:r>
              <a:rPr lang="en-US" altLang="ru-RU" sz="2400" b="1" dirty="0"/>
              <a:t>Z</a:t>
            </a:r>
            <a:endParaRPr lang="ru-RU" altLang="ru-RU" sz="2400" b="1" dirty="0">
              <a:solidFill>
                <a:srgbClr val="6600CC"/>
              </a:solidFill>
            </a:endParaRPr>
          </a:p>
          <a:p>
            <a:pPr marL="0" indent="0"/>
            <a:r>
              <a:rPr lang="en-US" altLang="ru-RU" sz="2800" b="1" dirty="0" smtClean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altLang="ru-RU" sz="28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en-US" altLang="ru-RU" sz="2800" b="1" dirty="0" smtClean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Memo1.Lines[5];</a:t>
            </a:r>
            <a:r>
              <a:rPr lang="ru-RU" alt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/>
            <a:r>
              <a:rPr lang="ru-RU" altLang="ru-RU" sz="2400" b="1" dirty="0" smtClean="0">
                <a:latin typeface="+mn-lt"/>
              </a:rPr>
              <a:t>в </a:t>
            </a:r>
            <a:r>
              <a:rPr lang="ru-RU" altLang="ru-RU" sz="2400" b="1" dirty="0">
                <a:latin typeface="+mn-lt"/>
              </a:rPr>
              <a:t>числовую переменную Х записать количество строк в тексте</a:t>
            </a:r>
            <a:r>
              <a:rPr lang="ru-RU" altLang="ru-RU" sz="2400" b="1" dirty="0" smtClean="0">
                <a:latin typeface="+mn-lt"/>
              </a:rPr>
              <a:t>. </a:t>
            </a:r>
            <a:r>
              <a:rPr lang="ru-RU" altLang="ru-RU" sz="2400" b="1" dirty="0">
                <a:solidFill>
                  <a:srgbClr val="6600CC"/>
                </a:solidFill>
                <a:latin typeface="+mn-lt"/>
              </a:rPr>
              <a:t>Нумерация строк начинается с 0.</a:t>
            </a:r>
          </a:p>
          <a:p>
            <a:pPr marL="0" indent="0"/>
            <a:r>
              <a:rPr lang="en-US" altLang="ru-RU" sz="2800" b="1" dirty="0" smtClean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ru-RU" sz="28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:=Memo1.Lines.Count;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14444" y="5797321"/>
            <a:ext cx="82073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 smtClean="0">
                <a:solidFill>
                  <a:srgbClr val="6600CC"/>
                </a:solidFill>
                <a:latin typeface="Comic Sans MS" pitchFamily="66" charset="0"/>
              </a:rPr>
              <a:t>Если </a:t>
            </a:r>
            <a:r>
              <a:rPr lang="ru-RU" altLang="ru-RU" sz="2400" b="1" dirty="0">
                <a:solidFill>
                  <a:srgbClr val="6600CC"/>
                </a:solidFill>
                <a:latin typeface="Comic Sans MS" pitchFamily="66" charset="0"/>
              </a:rPr>
              <a:t>в тексте есть строки с номерами 0, 1, 2, 3, 4, 5, то количество их равно 6.</a:t>
            </a:r>
          </a:p>
        </p:txBody>
      </p:sp>
    </p:spTree>
    <p:extLst>
      <p:ext uri="{BB962C8B-B14F-4D97-AF65-F5344CB8AC3E}">
        <p14:creationId xmlns:p14="http://schemas.microsoft.com/office/powerpoint/2010/main" val="29924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8569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Form1.CheckBox3.Checked=True then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Установлен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:='Unchecked';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case Form1.CheckBox3.State of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cbUnchecked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:='Unchecked' 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cbChecked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:='Checked' 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cbGrayed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:='Grayed' 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+#10'3:'+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+'; ' +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Form1.Label1.Caption:=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103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00164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TForm1.CheckBox1Click(Sender: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ShowStat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TForm1.CheckBox1Change(Sender: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ShowStat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procedure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TForm1.Label1Click(Sender: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ShowStat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534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30339" y="188641"/>
            <a:ext cx="8482290" cy="46166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Пример: </a:t>
            </a:r>
            <a:r>
              <a:rPr lang="uk-UA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стоимость</a:t>
            </a:r>
            <a:r>
              <a:rPr lang="uk-UA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автомобиля</a:t>
            </a:r>
            <a:endParaRPr lang="ru-RU" sz="24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52107"/>
            <a:ext cx="5321179" cy="3144936"/>
          </a:xfrm>
          <a:prstGeom prst="rect">
            <a:avLst/>
          </a:prstGeom>
          <a:noFill/>
          <a:ln w="50800">
            <a:solidFill>
              <a:srgbClr val="009A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09789" y="4081643"/>
            <a:ext cx="8723389" cy="2677656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cena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415000;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0;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CheckBox1.Checked then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4500;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CheckBox2.Checked then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+ 12000; 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CheckBox3.Checked then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05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00;	 if CheckBox4.Checked then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1200; total 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cena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63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Радиокнопки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2096" y="948757"/>
            <a:ext cx="8723389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 smtClean="0"/>
              <a:t>Радиокнопка (зависимый переключатель) – компонент </a:t>
            </a:r>
            <a:r>
              <a:rPr lang="en-US" sz="2400" dirty="0" err="1" smtClean="0"/>
              <a:t>RadioButton</a:t>
            </a:r>
            <a:endParaRPr lang="ru-RU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95" y="3532585"/>
            <a:ext cx="3969775" cy="1656853"/>
          </a:xfrm>
          <a:prstGeom prst="rect">
            <a:avLst/>
          </a:prstGeom>
          <a:noFill/>
          <a:ln w="50800">
            <a:solidFill>
              <a:srgbClr val="009A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70177" y="2056005"/>
            <a:ext cx="8714399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Для определения состояния </a:t>
            </a:r>
            <a:r>
              <a:rPr lang="ru-RU" sz="2400" dirty="0" smtClean="0"/>
              <a:t>кнопки </a:t>
            </a:r>
            <a:r>
              <a:rPr lang="ru-RU" sz="2400" dirty="0"/>
              <a:t>используется свойство </a:t>
            </a:r>
            <a:r>
              <a:rPr lang="en-US" sz="2400" b="1" i="1" dirty="0">
                <a:solidFill>
                  <a:srgbClr val="C00000"/>
                </a:solidFill>
              </a:rPr>
              <a:t>Checked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логического типа (по умолчанию – </a:t>
            </a:r>
            <a:r>
              <a:rPr lang="en-US" sz="2400" dirty="0"/>
              <a:t>False</a:t>
            </a:r>
            <a:r>
              <a:rPr lang="ru-RU" sz="2400" dirty="0"/>
              <a:t>, </a:t>
            </a:r>
            <a:r>
              <a:rPr lang="ru-RU" sz="2400" dirty="0" smtClean="0"/>
              <a:t>кнопка не выбрана)</a:t>
            </a:r>
            <a:endParaRPr lang="ru-RU" sz="24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238287" y="3876073"/>
            <a:ext cx="3659239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 smtClean="0"/>
              <a:t>Свойство </a:t>
            </a:r>
            <a:r>
              <a:rPr lang="en-US" sz="2400" b="1" i="1" dirty="0" smtClean="0">
                <a:solidFill>
                  <a:srgbClr val="FF0000"/>
                </a:solidFill>
              </a:rPr>
              <a:t>Caption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определяет надпись возле кнопки</a:t>
            </a:r>
            <a:endParaRPr lang="ru-RU" sz="2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48534" y="5465690"/>
            <a:ext cx="8714399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en-US" sz="2400" dirty="0" smtClean="0"/>
              <a:t>C</a:t>
            </a:r>
            <a:r>
              <a:rPr lang="ru-RU" sz="2400" dirty="0" err="1" smtClean="0"/>
              <a:t>остояние</a:t>
            </a:r>
            <a:r>
              <a:rPr lang="ru-RU" sz="2400" dirty="0" smtClean="0"/>
              <a:t> </a:t>
            </a:r>
            <a:r>
              <a:rPr lang="ru-RU" sz="2400" dirty="0"/>
              <a:t>нельзя поменять повторным </a:t>
            </a:r>
            <a:r>
              <a:rPr lang="ru-RU" sz="2400" dirty="0" smtClean="0"/>
              <a:t>щелчком. </a:t>
            </a:r>
            <a:r>
              <a:rPr lang="ru-RU" sz="2400" dirty="0"/>
              <a:t>Отмена выбора происходит </a:t>
            </a:r>
            <a:r>
              <a:rPr lang="ru-RU" sz="2400" b="1" i="1" dirty="0"/>
              <a:t>только при выборе другого переключателя</a:t>
            </a:r>
            <a:r>
              <a:rPr lang="ru-RU" sz="2400" dirty="0"/>
              <a:t> из этой же группы</a:t>
            </a:r>
          </a:p>
        </p:txBody>
      </p:sp>
    </p:spTree>
    <p:extLst>
      <p:ext uri="{BB962C8B-B14F-4D97-AF65-F5344CB8AC3E}">
        <p14:creationId xmlns:p14="http://schemas.microsoft.com/office/powerpoint/2010/main" val="128618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30339" y="188641"/>
            <a:ext cx="8482290" cy="46166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Пример: </a:t>
            </a:r>
            <a:r>
              <a:rPr lang="uk-UA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стоимость</a:t>
            </a:r>
            <a:r>
              <a:rPr lang="uk-UA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жалюзи</a:t>
            </a:r>
            <a:endParaRPr lang="ru-RU" sz="24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09789" y="4293096"/>
            <a:ext cx="8723389" cy="2308324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StrToFloat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(Edit1.Text);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StrToFloat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(Edit2.Text);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w * h / 10000;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RadioButton1.Checked then c :=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360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 := 180; 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s * c;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764704"/>
            <a:ext cx="3096344" cy="3280988"/>
          </a:xfrm>
          <a:prstGeom prst="rect">
            <a:avLst/>
          </a:prstGeom>
          <a:noFill/>
          <a:ln w="50800">
            <a:solidFill>
              <a:srgbClr val="009A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02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Контейнер</a:t>
            </a:r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ы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09789" y="951596"/>
            <a:ext cx="8723389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rgbClr val="FF0000"/>
                </a:solidFill>
              </a:rPr>
              <a:t>RadioGroup</a:t>
            </a:r>
            <a:r>
              <a:rPr lang="ru-RU" sz="2400" dirty="0"/>
              <a:t> – это специальный контейнер для размещения зависимых переключателей.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40" y="2009698"/>
            <a:ext cx="795710" cy="872714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09698"/>
            <a:ext cx="4608512" cy="2719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407" y="3645025"/>
            <a:ext cx="3889583" cy="1083982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963" y="1974284"/>
            <a:ext cx="4032448" cy="864096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67525" y="4869160"/>
            <a:ext cx="8765653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/>
              <a:t>Каждый включённый в группу переключатель заносится в список </a:t>
            </a:r>
            <a:r>
              <a:rPr lang="en-US" sz="2400" b="1" i="1" dirty="0" smtClean="0">
                <a:solidFill>
                  <a:srgbClr val="FF0000"/>
                </a:solidFill>
              </a:rPr>
              <a:t>Items</a:t>
            </a:r>
            <a:r>
              <a:rPr lang="ru-RU" sz="2400" b="1" i="1" dirty="0" smtClean="0">
                <a:solidFill>
                  <a:srgbClr val="FF0000"/>
                </a:solidFill>
              </a:rPr>
              <a:t>. </a:t>
            </a:r>
            <a:r>
              <a:rPr lang="ru-RU" sz="2400" dirty="0" smtClean="0"/>
              <a:t>Доступ </a:t>
            </a:r>
            <a:r>
              <a:rPr lang="ru-RU" sz="2400" dirty="0"/>
              <a:t>к отдельному переключателю можно получить через свойство </a:t>
            </a:r>
            <a:r>
              <a:rPr lang="en-US" sz="2400" b="1" i="1" dirty="0" err="1">
                <a:solidFill>
                  <a:srgbClr val="FF0000"/>
                </a:solidFill>
              </a:rPr>
              <a:t>ItemIndex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(позиция переключателя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4132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Контейнер </a:t>
            </a:r>
            <a:r>
              <a:rPr lang="en-US" sz="32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RadioGroup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99085" y="908719"/>
            <a:ext cx="5195394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/>
              <a:t>Свойство </a:t>
            </a:r>
            <a:r>
              <a:rPr lang="en-US" sz="2400" b="1" i="1" dirty="0">
                <a:solidFill>
                  <a:srgbClr val="FF0000"/>
                </a:solidFill>
              </a:rPr>
              <a:t>Columns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задает число столбцов, на которое разбиваются переключатели при расположении в группе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34490" y="4725144"/>
            <a:ext cx="8759989" cy="1938992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RadioGroup1.ItemIndex of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0:d:=3;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1:d:=5;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2:d:=7;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4" y="908719"/>
            <a:ext cx="3363863" cy="367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799085" y="2718048"/>
            <a:ext cx="5195394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/>
              <a:t>Свойство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ColumnLayuot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/>
              <a:t>задает </a:t>
            </a:r>
            <a:r>
              <a:rPr lang="uk-UA" sz="2400" dirty="0" err="1" smtClean="0"/>
              <a:t>направление</a:t>
            </a:r>
            <a:r>
              <a:rPr lang="uk-UA" sz="2400" dirty="0" smtClean="0"/>
              <a:t> </a:t>
            </a:r>
            <a:r>
              <a:rPr lang="uk-UA" sz="2400" dirty="0" err="1" smtClean="0"/>
              <a:t>размещения</a:t>
            </a:r>
            <a:r>
              <a:rPr lang="uk-UA" sz="2400" dirty="0" smtClean="0"/>
              <a:t> (</a:t>
            </a:r>
            <a:r>
              <a:rPr lang="en-US" sz="2400" dirty="0" err="1" smtClean="0"/>
              <a:t>clHorizonalThenVertical</a:t>
            </a:r>
            <a:r>
              <a:rPr lang="en-US" sz="2400" dirty="0" smtClean="0"/>
              <a:t>, </a:t>
            </a:r>
            <a:r>
              <a:rPr lang="en-US" sz="2400" dirty="0" err="1" smtClean="0"/>
              <a:t>clVerticalThenHorizonal</a:t>
            </a:r>
            <a:r>
              <a:rPr lang="en-US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6805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Контейнер </a:t>
            </a:r>
            <a:r>
              <a:rPr lang="en-US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Panel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0782" y="4725144"/>
            <a:ext cx="876140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 smtClean="0"/>
              <a:t>Свойства 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BevelInner</a:t>
            </a:r>
            <a:r>
              <a:rPr lang="en-US" sz="2400" b="1" i="1" dirty="0" smtClean="0">
                <a:solidFill>
                  <a:srgbClr val="FF0000"/>
                </a:solidFill>
              </a:rPr>
              <a:t>,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BevelOuter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задают относительную высоту внутреннего (</a:t>
            </a:r>
            <a:r>
              <a:rPr lang="en-US" sz="2400" dirty="0" err="1" smtClean="0"/>
              <a:t>BevelInner</a:t>
            </a:r>
            <a:r>
              <a:rPr lang="en-US" sz="2400" dirty="0" smtClean="0"/>
              <a:t>) </a:t>
            </a:r>
            <a:r>
              <a:rPr lang="ru-RU" sz="2400" dirty="0" smtClean="0"/>
              <a:t>и внешнего (</a:t>
            </a:r>
            <a:r>
              <a:rPr lang="en-US" sz="2400" dirty="0" err="1" smtClean="0"/>
              <a:t>BevelOuter</a:t>
            </a:r>
            <a:r>
              <a:rPr lang="en-US" sz="2400" dirty="0" smtClean="0"/>
              <a:t>) </a:t>
            </a:r>
            <a:r>
              <a:rPr lang="ru-RU" sz="2400" dirty="0" smtClean="0"/>
              <a:t>скоса рамок панелей</a:t>
            </a:r>
            <a:endParaRPr lang="ru-RU" sz="24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57731" y="6145473"/>
            <a:ext cx="879445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/>
              <a:t>Свойство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BevelWidth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задает ширину скоса рамок панели</a:t>
            </a:r>
            <a:endParaRPr lang="ru-RU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91708"/>
            <a:ext cx="5137366" cy="371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84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зличные комбинации откосов панеле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9487"/>
            <a:ext cx="7344816" cy="38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9" y="4365104"/>
            <a:ext cx="279889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51646" y="4758577"/>
            <a:ext cx="549681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 smtClean="0"/>
              <a:t>Компонент 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GroupBox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не имеет скосов, но он ограничен рамкой и содержит заголовок (</a:t>
            </a:r>
            <a:r>
              <a:rPr lang="en-US" sz="2400" dirty="0" smtClean="0">
                <a:solidFill>
                  <a:srgbClr val="009A00"/>
                </a:solidFill>
              </a:rPr>
              <a:t>Caption</a:t>
            </a:r>
            <a:r>
              <a:rPr lang="en-US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576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Использование свойства </a:t>
            </a:r>
            <a:r>
              <a:rPr lang="en-US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Controls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91489" y="1124744"/>
            <a:ext cx="8759989" cy="526297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TForm1.Button1Click(Sender: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i: integer; 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 </a:t>
            </a:r>
            <a:endParaRPr lang="ru-RU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i:=0 to Form1.ControlCount-1 do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 </a:t>
            </a:r>
            <a:endParaRPr lang="ru-RU" sz="2400" b="1" dirty="0">
              <a:solidFill>
                <a:srgbClr val="009A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Form1.Controls[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is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TCheckBox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  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(Form1.Controls[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as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TCheckBox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).Checked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:=false;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Form1.Controls[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is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TRadioButton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then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(Form1.Controls[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as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TRadioButton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).Checked:=false;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78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4437112"/>
            <a:ext cx="8712968" cy="194421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ru-RU" dirty="0" smtClean="0"/>
              <a:t>1. Флаги</a:t>
            </a:r>
          </a:p>
          <a:p>
            <a:pPr algn="l"/>
            <a:r>
              <a:rPr lang="ru-RU" dirty="0" smtClean="0"/>
              <a:t>2. </a:t>
            </a:r>
            <a:r>
              <a:rPr lang="ru-RU" dirty="0"/>
              <a:t>Р</a:t>
            </a:r>
            <a:r>
              <a:rPr lang="ru-RU" dirty="0" smtClean="0"/>
              <a:t>адиокнопки</a:t>
            </a:r>
          </a:p>
          <a:p>
            <a:pPr algn="l"/>
            <a:r>
              <a:rPr lang="ru-RU" dirty="0" smtClean="0"/>
              <a:t>3. Примеры проектов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05208" y="1412776"/>
            <a:ext cx="8784976" cy="2664296"/>
          </a:xfrm>
        </p:spPr>
        <p:txBody>
          <a:bodyPr>
            <a:noAutofit/>
          </a:bodyPr>
          <a:lstStyle/>
          <a:p>
            <a:pPr algn="l"/>
            <a:r>
              <a:rPr lang="ru-RU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Элементы управления: радиокнопки </a:t>
            </a:r>
            <a:r>
              <a:rPr lang="ru-RU" sz="4400" b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флаги</a:t>
            </a:r>
            <a:endParaRPr lang="ru-RU" sz="4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>
          <a:xfrm>
            <a:off x="179512" y="341040"/>
            <a:ext cx="8712968" cy="925223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ru-RU" b="1" kern="0" dirty="0" smtClean="0">
                <a:solidFill>
                  <a:sysClr val="windowText" lastClr="000000"/>
                </a:solidFill>
              </a:rPr>
              <a:t>Основы программирования и баз данных</a:t>
            </a:r>
            <a:endParaRPr lang="en-US" b="1" kern="0" dirty="0" smtClean="0">
              <a:solidFill>
                <a:sysClr val="windowText" lastClr="000000"/>
              </a:solidFill>
            </a:endParaRPr>
          </a:p>
          <a:p>
            <a:r>
              <a:rPr lang="ru-RU" b="1" kern="0" dirty="0" smtClean="0">
                <a:solidFill>
                  <a:sysClr val="windowText" lastClr="000000"/>
                </a:solidFill>
              </a:rPr>
              <a:t>3 курс занятие 5/85</a:t>
            </a:r>
            <a:endParaRPr lang="ru-RU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485" y="1367992"/>
            <a:ext cx="3240360" cy="903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59864"/>
            <a:ext cx="403244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9864"/>
            <a:ext cx="4608512" cy="2719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34490" y="4725144"/>
            <a:ext cx="8759989" cy="1938992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RadioGroup1.ItemIndex of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0:d:=3;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1:d:=5;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2:d:=7;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74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830997"/>
          </a:xfrm>
          <a:prstGeom prst="rect">
            <a:avLst/>
          </a:prstGeom>
          <a:solidFill>
            <a:srgbClr val="FFFFCC"/>
          </a:solidFill>
          <a:effectLst>
            <a:outerShdw blurRad="50800" dist="50800" dir="2700000" algn="tl" rotWithShape="0">
              <a:prstClr val="black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/>
              <a:t>Все компоненты делятся на две группы: визуальные и </a:t>
            </a:r>
            <a:r>
              <a:rPr lang="ru-RU" sz="2400" dirty="0" err="1"/>
              <a:t>невизуальные</a:t>
            </a:r>
            <a:r>
              <a:rPr lang="ru-RU" sz="2400" dirty="0"/>
              <a:t> компоненты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12775"/>
            <a:ext cx="8712968" cy="830997"/>
          </a:xfrm>
          <a:prstGeom prst="rect">
            <a:avLst/>
          </a:prstGeom>
          <a:solidFill>
            <a:srgbClr val="FFFFCC"/>
          </a:solidFill>
          <a:effectLst>
            <a:outerShdw blurRad="50800" dist="50800" dir="2700000" algn="tl" rotWithShape="0">
              <a:prstClr val="black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/>
              <a:t>Визуальные компоненты часто называют элементами управления.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9717" y="2564904"/>
            <a:ext cx="8712968" cy="3477875"/>
          </a:xfrm>
          <a:prstGeom prst="rect">
            <a:avLst/>
          </a:prstGeom>
          <a:solidFill>
            <a:srgbClr val="FFFFCC"/>
          </a:solidFill>
          <a:effectLst>
            <a:outerShdw blurRad="50800" dist="50800" dir="2700000" algn="tl" rotWithShape="0">
              <a:prstClr val="black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4400" dirty="0"/>
              <a:t>Код, автоматически сформированный средой программирования, категорически не рекомендуется менять.</a:t>
            </a:r>
          </a:p>
        </p:txBody>
      </p:sp>
    </p:spTree>
    <p:extLst>
      <p:ext uri="{BB962C8B-B14F-4D97-AF65-F5344CB8AC3E}">
        <p14:creationId xmlns:p14="http://schemas.microsoft.com/office/powerpoint/2010/main" val="238787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9984" y="980728"/>
            <a:ext cx="87630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50800" dir="2700000" algn="tl" rotWithShape="0">
              <a:srgbClr val="03020A"/>
            </a:outerShdw>
          </a:effectLst>
        </p:spPr>
        <p:txBody>
          <a:bodyPr>
            <a:spAutoFit/>
          </a:bodyPr>
          <a:lstStyle/>
          <a:p>
            <a:pPr hangingPunct="0"/>
            <a:r>
              <a:rPr lang="ru-RU" sz="2800" dirty="0"/>
              <a:t>Существуют два вида переключателей: зависимые и </a:t>
            </a:r>
            <a:r>
              <a:rPr lang="ru-RU" sz="2800" dirty="0" smtClean="0"/>
              <a:t>независимые</a:t>
            </a:r>
            <a:endParaRPr lang="ru-RU" sz="2800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Определения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217129" y="3284993"/>
            <a:ext cx="2232248" cy="453548"/>
          </a:xfrm>
          <a:prstGeom prst="wedgeRoundRectCallout">
            <a:avLst>
              <a:gd name="adj1" fmla="val -22180"/>
              <a:gd name="adj2" fmla="val -10787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ea typeface="Times New Roman"/>
              </a:rPr>
              <a:t>радиокнопки</a:t>
            </a:r>
            <a:endParaRPr lang="ru-RU" sz="2400" dirty="0">
              <a:effectLst/>
              <a:ea typeface="Times New Roman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689416" y="2629380"/>
            <a:ext cx="2123213" cy="579944"/>
          </a:xfrm>
          <a:prstGeom prst="wedgeRoundRectCallout">
            <a:avLst>
              <a:gd name="adj1" fmla="val -65541"/>
              <a:gd name="adj2" fmla="val -3073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ea typeface="Times New Roman"/>
              </a:rPr>
              <a:t>флаги</a:t>
            </a:r>
            <a:endParaRPr lang="ru-RU" sz="2400" dirty="0">
              <a:effectLst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83" y="2128976"/>
            <a:ext cx="2259394" cy="868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909" y="2524164"/>
            <a:ext cx="1255762" cy="62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250926"/>
            <a:ext cx="2110749" cy="147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89983" y="3861048"/>
            <a:ext cx="8723389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b="1" dirty="0"/>
              <a:t>Переключатель</a:t>
            </a:r>
            <a:r>
              <a:rPr lang="ru-RU" sz="2400" dirty="0"/>
              <a:t> (зависимый переключатель) позволяет выбрать единственное значение из определенного множества значений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04807" y="5301208"/>
            <a:ext cx="8723389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b="1" dirty="0"/>
              <a:t>Флажок</a:t>
            </a:r>
            <a:r>
              <a:rPr lang="ru-RU" sz="2400" dirty="0"/>
              <a:t> (независимый переключатель) </a:t>
            </a:r>
            <a:r>
              <a:rPr lang="ru-RU" sz="2400" dirty="0" smtClean="0"/>
              <a:t>позволяет </a:t>
            </a:r>
            <a:r>
              <a:rPr lang="ru-RU" sz="2400" dirty="0"/>
              <a:t>одновременно установить </a:t>
            </a:r>
            <a:r>
              <a:rPr lang="ru-RU" sz="2400" dirty="0" smtClean="0"/>
              <a:t>несколько флажков в </a:t>
            </a:r>
            <a:r>
              <a:rPr lang="ru-RU" sz="2400" dirty="0"/>
              <a:t>любой </a:t>
            </a:r>
            <a:r>
              <a:rPr lang="ru-RU" sz="2400" dirty="0" smtClean="0"/>
              <a:t>комбинации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3178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Флаги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61187" y="896527"/>
            <a:ext cx="8723389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Флажок представлен компонентом </a:t>
            </a:r>
            <a:r>
              <a:rPr lang="en-US" sz="2400" b="1" i="1" dirty="0" err="1">
                <a:solidFill>
                  <a:srgbClr val="C00000"/>
                </a:solidFill>
              </a:rPr>
              <a:t>CheckBox</a:t>
            </a:r>
            <a:r>
              <a:rPr lang="ru-RU" sz="2400" dirty="0"/>
              <a:t>. Он выглядит как прямоугольник с текстовым заголовком. Если в нем есть галочка, то опция включена (флажок отмечен)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0177" y="2276872"/>
            <a:ext cx="8714399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Для определения состояния флажка используется свойство </a:t>
            </a:r>
            <a:r>
              <a:rPr lang="en-US" sz="2800" b="1" i="1" dirty="0">
                <a:solidFill>
                  <a:srgbClr val="C00000"/>
                </a:solidFill>
              </a:rPr>
              <a:t>Checked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логического типа (по умолчанию – </a:t>
            </a:r>
            <a:r>
              <a:rPr lang="en-US" sz="2800" dirty="0"/>
              <a:t>False</a:t>
            </a:r>
            <a:r>
              <a:rPr lang="ru-RU" sz="2800" dirty="0"/>
              <a:t>, флажок снят)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77" y="3933056"/>
            <a:ext cx="382905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283968" y="3933056"/>
            <a:ext cx="4600608" cy="193899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 smtClean="0"/>
              <a:t>переключение состояния </a:t>
            </a:r>
            <a:r>
              <a:rPr lang="ru-RU" sz="2400" dirty="0"/>
              <a:t>флажка </a:t>
            </a:r>
            <a:r>
              <a:rPr lang="ru-RU" sz="2400" dirty="0" smtClean="0"/>
              <a:t>- щелчком мыши или клавишей </a:t>
            </a:r>
            <a:r>
              <a:rPr lang="ru-RU" sz="2400" dirty="0"/>
              <a:t>«пробел»</a:t>
            </a:r>
            <a:r>
              <a:rPr lang="ru-RU" sz="2400" dirty="0" smtClean="0"/>
              <a:t>, </a:t>
            </a:r>
            <a:r>
              <a:rPr lang="ru-RU" sz="2400" dirty="0"/>
              <a:t>что отражается на свойстве </a:t>
            </a:r>
            <a:r>
              <a:rPr lang="en-US" sz="2400" dirty="0" smtClean="0"/>
              <a:t>Checked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306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Флаги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61187" y="896527"/>
            <a:ext cx="8723389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При каждом щелчке пользователя на индикаторе его состояние изменяется, проходя в общем случае последовательно через три значения: </a:t>
            </a:r>
            <a:endParaRPr lang="en-US" sz="2400" dirty="0" smtClean="0"/>
          </a:p>
          <a:p>
            <a:pPr marL="342900" indent="-342900" hangingPunct="0">
              <a:buFont typeface="Wingdings" panose="05000000000000000000" pitchFamily="2" charset="2"/>
              <a:buChar char="Ø"/>
            </a:pPr>
            <a:r>
              <a:rPr lang="ru-RU" sz="2400" dirty="0" smtClean="0"/>
              <a:t>выделение </a:t>
            </a:r>
            <a:r>
              <a:rPr lang="ru-RU" sz="2400" dirty="0"/>
              <a:t>(появление черной галочки), </a:t>
            </a:r>
            <a:endParaRPr lang="en-US" sz="2400" dirty="0" smtClean="0"/>
          </a:p>
          <a:p>
            <a:pPr marL="342900" indent="-342900" hangingPunct="0">
              <a:buFont typeface="Wingdings" panose="05000000000000000000" pitchFamily="2" charset="2"/>
              <a:buChar char="Ø"/>
            </a:pPr>
            <a:r>
              <a:rPr lang="ru-RU" sz="2400" dirty="0" smtClean="0"/>
              <a:t>промежуточное </a:t>
            </a:r>
            <a:r>
              <a:rPr lang="ru-RU" sz="2400" dirty="0"/>
              <a:t>(серое окно индикатора и серая галочка) </a:t>
            </a:r>
            <a:endParaRPr lang="en-US" sz="2400" dirty="0" smtClean="0"/>
          </a:p>
          <a:p>
            <a:pPr marL="342900" indent="-342900" hangingPunct="0">
              <a:buFont typeface="Wingdings" panose="05000000000000000000" pitchFamily="2" charset="2"/>
              <a:buChar char="Ø"/>
            </a:pPr>
            <a:r>
              <a:rPr lang="ru-RU" sz="2400" dirty="0" smtClean="0"/>
              <a:t>не </a:t>
            </a:r>
            <a:r>
              <a:rPr lang="ru-RU" sz="2400" dirty="0"/>
              <a:t>выделенное (пустое окно индикатора)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1188" y="5093875"/>
            <a:ext cx="8723389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en-US" sz="2400" dirty="0" err="1" smtClean="0"/>
              <a:t>AllowGrayed</a:t>
            </a:r>
            <a:r>
              <a:rPr lang="en-US" sz="2400" dirty="0" smtClean="0"/>
              <a:t> = True: </a:t>
            </a:r>
            <a:r>
              <a:rPr lang="uk-UA" sz="2400" dirty="0" smtClean="0"/>
              <a:t>три </a:t>
            </a:r>
            <a:r>
              <a:rPr lang="uk-UA" sz="2400" dirty="0" err="1" smtClean="0"/>
              <a:t>состояния</a:t>
            </a:r>
            <a:r>
              <a:rPr lang="uk-UA" sz="2400" dirty="0" smtClean="0"/>
              <a:t>;</a:t>
            </a:r>
          </a:p>
          <a:p>
            <a:pPr hangingPunct="0"/>
            <a:r>
              <a:rPr lang="en-US" sz="2400" dirty="0" err="1"/>
              <a:t>AllowGrayed</a:t>
            </a:r>
            <a:r>
              <a:rPr lang="en-US" sz="2400" dirty="0"/>
              <a:t> = </a:t>
            </a:r>
            <a:r>
              <a:rPr lang="en-US" sz="2400" dirty="0" smtClean="0"/>
              <a:t>False: </a:t>
            </a:r>
            <a:r>
              <a:rPr lang="uk-UA" sz="2400" dirty="0" smtClean="0"/>
              <a:t>два </a:t>
            </a:r>
            <a:r>
              <a:rPr lang="uk-UA" sz="2400" dirty="0" err="1" smtClean="0"/>
              <a:t>состояния</a:t>
            </a:r>
            <a:endParaRPr lang="ru-RU" sz="24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1187" y="6165304"/>
            <a:ext cx="8723389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 smtClean="0"/>
              <a:t>Надпись возле флажка определяется свойством </a:t>
            </a:r>
            <a:r>
              <a:rPr lang="en-US" sz="2400" b="1" i="1" dirty="0" smtClean="0">
                <a:solidFill>
                  <a:srgbClr val="FF0000"/>
                </a:solidFill>
              </a:rPr>
              <a:t>Caption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3" y="3556789"/>
            <a:ext cx="5237059" cy="1211881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6084167" y="3658953"/>
            <a:ext cx="2800409" cy="1211881"/>
          </a:xfrm>
          <a:prstGeom prst="wedgeRoundRectCallout">
            <a:avLst>
              <a:gd name="adj1" fmla="val -65329"/>
              <a:gd name="adj2" fmla="val 1759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 выборе происходит событие </a:t>
            </a:r>
            <a:r>
              <a:rPr lang="en-US" sz="2400" dirty="0" err="1" smtClean="0"/>
              <a:t>OnClick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9120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Демонстрационная программа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58434"/>
            <a:ext cx="5608998" cy="518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122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implementation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ch,st,msg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string;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ShowStat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Form1.CheckBox1.Checked=True then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Установлен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:='Unchecked';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case Form1.CheckBox1.State of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cbUnchecked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:='Unchecked' 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cbChecked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:='Checked' 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cbGrayed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:='Grayed' 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:='1:'+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+'; ' +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21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426" y="930957"/>
            <a:ext cx="88569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Form1.CheckBox2.Checked=True then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Установлен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:='Unchecked';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case Form1.CheckBox2.State of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cbUnchecked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:='Unchecked' 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cbChecked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:='Checked' 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cbGrayed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:='Grayed' 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+#10'2:'+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+'; ' +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4387055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я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E7518E80-7D8A-40BC-8871-3E8AF93FA3D9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B1C781-CD00-44A1-B706-8C1032A9F44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882</Words>
  <Application>Microsoft Office PowerPoint</Application>
  <PresentationFormat>Экран (4:3)</PresentationFormat>
  <Paragraphs>141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DesignTemplate</vt:lpstr>
      <vt:lpstr>Презентация PowerPoint</vt:lpstr>
      <vt:lpstr>Элементы управления: радиокнопки и флаги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2016-09-09T18:53:14Z</dcterms:created>
  <dcterms:modified xsi:type="dcterms:W3CDTF">2020-09-07T20:46:32Z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