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37"/>
  </p:notesMasterIdLst>
  <p:handoutMasterIdLst>
    <p:handoutMasterId r:id="rId38"/>
  </p:handoutMasterIdLst>
  <p:sldIdLst>
    <p:sldId id="257" r:id="rId5"/>
    <p:sldId id="303" r:id="rId6"/>
    <p:sldId id="327" r:id="rId7"/>
    <p:sldId id="349" r:id="rId8"/>
    <p:sldId id="391" r:id="rId9"/>
    <p:sldId id="383" r:id="rId10"/>
    <p:sldId id="352" r:id="rId11"/>
    <p:sldId id="376" r:id="rId12"/>
    <p:sldId id="392" r:id="rId13"/>
    <p:sldId id="393" r:id="rId14"/>
    <p:sldId id="394" r:id="rId15"/>
    <p:sldId id="377" r:id="rId16"/>
    <p:sldId id="399" r:id="rId17"/>
    <p:sldId id="395" r:id="rId18"/>
    <p:sldId id="396" r:id="rId19"/>
    <p:sldId id="401" r:id="rId20"/>
    <p:sldId id="397" r:id="rId21"/>
    <p:sldId id="398" r:id="rId22"/>
    <p:sldId id="385" r:id="rId23"/>
    <p:sldId id="384" r:id="rId24"/>
    <p:sldId id="386" r:id="rId25"/>
    <p:sldId id="388" r:id="rId26"/>
    <p:sldId id="387" r:id="rId27"/>
    <p:sldId id="389" r:id="rId28"/>
    <p:sldId id="400" r:id="rId29"/>
    <p:sldId id="402" r:id="rId30"/>
    <p:sldId id="403" r:id="rId31"/>
    <p:sldId id="390" r:id="rId32"/>
    <p:sldId id="404" r:id="rId33"/>
    <p:sldId id="405" r:id="rId34"/>
    <p:sldId id="406" r:id="rId35"/>
    <p:sldId id="407" r:id="rId36"/>
  </p:sldIdLst>
  <p:sldSz cx="9144000" cy="6858000" type="screen4x3"/>
  <p:notesSz cx="6888163" cy="4657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1467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6C00"/>
    <a:srgbClr val="FFFF66"/>
    <a:srgbClr val="660033"/>
    <a:srgbClr val="001236"/>
    <a:srgbClr val="009A00"/>
    <a:srgbClr val="FFCC66"/>
    <a:srgbClr val="FFCC00"/>
    <a:srgbClr val="500028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FF1CE12-B100-0000-0000-000000000002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5838" autoAdjust="0"/>
    <p:restoredTop sz="86410"/>
  </p:normalViewPr>
  <p:slideViewPr>
    <p:cSldViewPr>
      <p:cViewPr varScale="1">
        <p:scale>
          <a:sx n="57" d="100"/>
          <a:sy n="57" d="100"/>
        </p:scale>
        <p:origin x="-744" y="-60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-1236" y="-90"/>
      </p:cViewPr>
      <p:guideLst>
        <p:guide orient="horz" pos="1467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endParaRPr lang="en-US" sz="1000" dirty="0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endParaRPr lang="en-US" sz="1000" dirty="0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442403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r>
              <a:rPr lang="ru-RU" sz="1000" smtClean="0"/>
              <a:t>77: Процедуры и функции в Object Pascal</a:t>
            </a:r>
            <a:endParaRPr lang="en-US" sz="1000" dirty="0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901698" y="442403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fld id="{8C596567-A38F-4CEF-B37F-9B9D120D62CE}" type="slidenum">
              <a:rPr lang="en-US" sz="1000" smtClean="0"/>
              <a:pPr/>
              <a:t>‹#›</a:t>
            </a:fld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44338100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2278063" y="349250"/>
            <a:ext cx="2332037" cy="17478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lIns="65974" tIns="32987" rIns="65974" bIns="32987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8817" y="2212420"/>
            <a:ext cx="5510530" cy="2095976"/>
          </a:xfrm>
          <a:prstGeom prst="rect">
            <a:avLst/>
          </a:prstGeom>
        </p:spPr>
        <p:txBody>
          <a:bodyPr lIns="65974" tIns="32987" rIns="65974" bIns="32987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442403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r>
              <a:rPr lang="ru-RU" smtClean="0"/>
              <a:t>77: Процедуры и функции в Object Pascal</a:t>
            </a:r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901698" y="4424030"/>
            <a:ext cx="2984871" cy="232886"/>
          </a:xfrm>
          <a:prstGeom prst="rect">
            <a:avLst/>
          </a:prstGeom>
        </p:spPr>
        <p:txBody>
          <a:bodyPr lIns="65974" tIns="32987" rIns="65974" bIns="32987"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1593160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77: Процедуры и функции в Object Pascal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2639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77: Процедуры и функции в Object Pascal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44488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AE57-8010-476B-9D57-1D7969F45A5E}" type="datetime1">
              <a:rPr lang="en-US" smtClean="0"/>
              <a:t>9/6/2020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5ABCE-59FF-4C67-84B3-B33CE8164C6B}" type="datetime1">
              <a:rPr lang="en-US" smtClean="0"/>
              <a:t>9/6/2020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F07C-DA79-4A3E-B969-A1EB0E91113C}" type="datetime1">
              <a:rPr lang="en-US" smtClean="0"/>
              <a:t>9/6/2020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AEA3-6E9B-42AF-908D-E850567E1260}" type="datetime1">
              <a:rPr lang="en-US" smtClean="0"/>
              <a:t>9/6/2020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13F47-5727-4191-8FC3-1927F6A48B81}" type="datetime1">
              <a:rPr lang="en-US" smtClean="0"/>
              <a:t>9/6/2020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AE040-3883-4561-B8B7-353A10E4D6F7}" type="datetime1">
              <a:rPr lang="en-US" smtClean="0"/>
              <a:t>9/6/2020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151A-4ECB-43F2-AC8B-F07AAEA02A77}" type="datetime1">
              <a:rPr lang="en-US" smtClean="0"/>
              <a:t>9/6/2020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EFD5BF39-BA1A-4AB5-965D-BAFCBB39F4E9}" type="datetime1">
              <a:rPr lang="en-US" smtClean="0"/>
              <a:t>9/6/2020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4437112"/>
            <a:ext cx="8712968" cy="1944216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ru-RU" dirty="0" smtClean="0"/>
              <a:t>1. Повторение понятий процедуры и функции</a:t>
            </a:r>
          </a:p>
          <a:p>
            <a:pPr algn="l"/>
            <a:r>
              <a:rPr lang="ru-RU" dirty="0" smtClean="0"/>
              <a:t>2. Функция</a:t>
            </a:r>
          </a:p>
          <a:p>
            <a:pPr algn="l"/>
            <a:r>
              <a:rPr lang="ru-RU" dirty="0" smtClean="0"/>
              <a:t>3. Модули и их структура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05208" y="1412776"/>
            <a:ext cx="8784976" cy="2664296"/>
          </a:xfrm>
        </p:spPr>
        <p:txBody>
          <a:bodyPr>
            <a:noAutofit/>
          </a:bodyPr>
          <a:lstStyle/>
          <a:p>
            <a:pPr algn="l"/>
            <a:r>
              <a:rPr lang="ru-RU" sz="4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Процедуры и функции в языке </a:t>
            </a:r>
            <a:r>
              <a:rPr lang="en-US" sz="4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 Pascal</a:t>
            </a:r>
            <a:endParaRPr lang="ru-RU" sz="4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одзаголовок 1"/>
          <p:cNvSpPr txBox="1">
            <a:spLocks/>
          </p:cNvSpPr>
          <p:nvPr/>
        </p:nvSpPr>
        <p:spPr>
          <a:xfrm>
            <a:off x="179512" y="341040"/>
            <a:ext cx="8712968" cy="925223"/>
          </a:xfrm>
          <a:prstGeom prst="rect">
            <a:avLst/>
          </a:prstGeom>
        </p:spPr>
        <p:txBody>
          <a:bodyPr>
            <a:normAutofit lnSpcReduction="1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r>
              <a:rPr lang="ru-RU" b="1" kern="0" dirty="0" smtClean="0">
                <a:solidFill>
                  <a:sysClr val="windowText" lastClr="000000"/>
                </a:solidFill>
              </a:rPr>
              <a:t>Основы программирования и баз данных</a:t>
            </a:r>
            <a:endParaRPr lang="en-US" b="1" kern="0" dirty="0" smtClean="0">
              <a:solidFill>
                <a:sysClr val="windowText" lastClr="000000"/>
              </a:solidFill>
            </a:endParaRPr>
          </a:p>
          <a:p>
            <a:r>
              <a:rPr lang="ru-RU" b="1" kern="0" dirty="0" smtClean="0">
                <a:solidFill>
                  <a:sysClr val="windowText" lastClr="000000"/>
                </a:solidFill>
              </a:rPr>
              <a:t>3 курс занятие 04/84</a:t>
            </a:r>
            <a:endParaRPr lang="ru-RU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43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60954" y="980728"/>
            <a:ext cx="8723389" cy="5632311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SqRoot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a,b,c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real; 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x1, x2 : real;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ok 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a,b,c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коэффициенты,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x1,x2 –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корни; 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ok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решение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есть,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нет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d : real; 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дискриминант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d:=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b ) - 4*a*c;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d &lt; 0 then ok := False  //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нет решения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begin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ok := True;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x1 := (-b +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(d)) / (2*a);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x2 := (-b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(d)) / (2*a);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end;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330339" y="188641"/>
            <a:ext cx="8482290" cy="830997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 процедуры: решение квадратного уравнения</a:t>
            </a:r>
            <a:endParaRPr lang="ru-RU" sz="24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08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79512" y="980728"/>
            <a:ext cx="8804831" cy="5632311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TForm1.Button1Click(Sender: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TObject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k1,k2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real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корни уравнения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rez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string;  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сообщение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SqRoot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StrToFloat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(Edit1.Text), 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StrToFloat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(Edit2.Text),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StrToFloat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(Edit3.Text), k1,k2,rez);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rez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then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'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Корни уравнения' + #13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'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x1='+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FloatToStrF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(k1,ffGeneral,4,2)+#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13+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'x2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='+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FloatToStrF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(k2,ffGeneral,4,2)+#13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'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Уравнение не имеет решения';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label5.Caption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330339" y="188641"/>
            <a:ext cx="8482290" cy="830997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 процедуры: решение квадратного уравнения</a:t>
            </a:r>
            <a:endParaRPr lang="ru-RU" sz="24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764704"/>
            <a:ext cx="3817962" cy="3727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052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4161" y="896527"/>
            <a:ext cx="8723389" cy="31085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ru-RU" sz="2800" dirty="0" smtClean="0"/>
              <a:t>Объявление функции:</a:t>
            </a:r>
            <a:endParaRPr lang="ru-RU" sz="2800" dirty="0"/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Имя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(параметр1:тип1,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...):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Тип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объявления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локальных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переменных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здесь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инструкции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функции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Имя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Выражение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30339" y="188641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Функции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5488" y="4547503"/>
            <a:ext cx="8723389" cy="13849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ru-RU" sz="2800" dirty="0" smtClean="0"/>
              <a:t>Обращение </a:t>
            </a:r>
            <a:r>
              <a:rPr lang="ru-RU" sz="2800" dirty="0"/>
              <a:t>к функции </a:t>
            </a:r>
            <a:r>
              <a:rPr lang="ru-RU" sz="2800" dirty="0" smtClean="0"/>
              <a:t>:</a:t>
            </a:r>
            <a:endParaRPr lang="ru-RU" sz="2800" dirty="0"/>
          </a:p>
          <a:p>
            <a:r>
              <a:rPr lang="en-US" sz="2800" b="1" dirty="0" err="1"/>
              <a:t>Переменная</a:t>
            </a:r>
            <a:r>
              <a:rPr lang="en-US" sz="2800" b="1" dirty="0"/>
              <a:t> := </a:t>
            </a:r>
            <a:r>
              <a:rPr lang="en-US" sz="2800" b="1" dirty="0" err="1"/>
              <a:t>Функция</a:t>
            </a:r>
            <a:r>
              <a:rPr lang="en-US" sz="2800" b="1" dirty="0"/>
              <a:t>(</a:t>
            </a:r>
            <a:r>
              <a:rPr lang="en-US" sz="2800" b="1" dirty="0" err="1"/>
              <a:t>Параметры</a:t>
            </a:r>
            <a:r>
              <a:rPr lang="en-US" sz="2800" b="1" dirty="0"/>
              <a:t>) </a:t>
            </a:r>
            <a:r>
              <a:rPr lang="en-US" sz="2800" b="1" dirty="0" smtClean="0"/>
              <a:t>;</a:t>
            </a:r>
            <a:endParaRPr lang="ru-RU" sz="2800" b="1" dirty="0" smtClean="0"/>
          </a:p>
          <a:p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d:=dist(xA,yA,xB,yB);</a:t>
            </a:r>
            <a:endParaRPr lang="ru-RU" sz="28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83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330339" y="188641"/>
            <a:ext cx="8482290" cy="46166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Пример: длины сторон треугольника</a:t>
            </a:r>
            <a:endParaRPr lang="ru-RU" sz="24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343" y="3966559"/>
            <a:ext cx="8718282" cy="2677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0800">
            <a:solidFill>
              <a:srgbClr val="009A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implementation</a:t>
            </a:r>
          </a:p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{$R *.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lfm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xA,yA,xB,yB:real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):real;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xA-xB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)+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yA-yB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646600"/>
            <a:ext cx="3453283" cy="4586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10310" y="764704"/>
            <a:ext cx="5873858" cy="12618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dirty="0" smtClean="0"/>
              <a:t>Процедуры и функции помещаются в раздел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implementation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uk-UA" sz="2400" dirty="0" smtClean="0"/>
              <a:t>перед текстами </a:t>
            </a:r>
            <a:r>
              <a:rPr lang="uk-UA" sz="2400" dirty="0" err="1" smtClean="0"/>
              <a:t>обработчиков</a:t>
            </a:r>
            <a:r>
              <a:rPr lang="uk-UA" sz="2400" dirty="0" smtClean="0"/>
              <a:t> </a:t>
            </a:r>
            <a:r>
              <a:rPr lang="uk-UA" sz="2400" dirty="0" err="1" smtClean="0"/>
              <a:t>событий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0310" y="2204864"/>
            <a:ext cx="5873858" cy="1569660"/>
          </a:xfrm>
          <a:prstGeom prst="rect">
            <a:avLst/>
          </a:prstGeom>
          <a:solidFill>
            <a:srgbClr val="FFFFCC"/>
          </a:solidFill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dirty="0"/>
              <a:t>Если подпрограмма должна быть доступна другим модулям, то в разделе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ru-RU" sz="2400" dirty="0"/>
              <a:t>должно находиться ее объявление </a:t>
            </a:r>
            <a:r>
              <a:rPr lang="ru-RU" sz="2400" dirty="0" smtClean="0"/>
              <a:t>(заголовок)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5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330339" y="188641"/>
            <a:ext cx="8482290" cy="46166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Пример: длины сторон треугольника</a:t>
            </a:r>
            <a:endParaRPr lang="ru-RU" sz="24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996" y="642886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TForm1.Button1Click(Sender: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TObject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x1,y1,x2,y2,x3,y3,d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real;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x1:=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StrToFloat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(Edit1.Text); 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StrToFloat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(Edit2.Text);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x2:=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StrToFloat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(Edit3.Text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y2:=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StrToFloat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(Edit4.Text);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x3:=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StrToFloat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(Edit5.Text); 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StrToFloat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(Edit6.Text);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d:=dist(x1,y1,x2,y2); </a:t>
            </a:r>
            <a:endParaRPr lang="ru-RU" sz="24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Label8.Caption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FloatToStrF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(d,ffFixed,5,1);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d:=dist(x1,y1,x3,y3); </a:t>
            </a:r>
            <a:endParaRPr lang="ru-RU" sz="24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Label9.Caption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FloatToStrF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(d,ffFixed,5,1);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d:=dist(x2,y2,x3,y3); </a:t>
            </a:r>
            <a:endParaRPr lang="ru-RU" sz="24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Label10.Caption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FloatToStrF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(d,ffFixed,5,1);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54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330339" y="188641"/>
            <a:ext cx="8482290" cy="46166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</a:t>
            </a:r>
            <a:r>
              <a:rPr lang="en-US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sz="2400" b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проверки</a:t>
            </a:r>
            <a:r>
              <a:rPr lang="uk-UA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sz="2400" b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ввода</a:t>
            </a:r>
            <a:r>
              <a:rPr lang="uk-UA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sz="2400" b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целого</a:t>
            </a:r>
            <a:r>
              <a:rPr lang="uk-UA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числа</a:t>
            </a:r>
            <a:endParaRPr lang="ru-RU" sz="24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996" y="1019638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проверяет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является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ли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символ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допустимым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во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время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ввода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целого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числа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char) : Boolean;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'0‘)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and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'9') //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цифры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or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#13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//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клавиша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&lt;Enter&gt;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or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#8) //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клавиша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&lt;Backspace&gt;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then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True //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символ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допустим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else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False; //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недопустимый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символ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85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330339" y="188641"/>
            <a:ext cx="8482290" cy="830997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</a:t>
            </a:r>
            <a:r>
              <a:rPr lang="en-US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sz="2400" b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проверки</a:t>
            </a:r>
            <a:r>
              <a:rPr lang="uk-UA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sz="2400" b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ввода</a:t>
            </a:r>
            <a:r>
              <a:rPr lang="uk-UA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sz="2400" b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действительного</a:t>
            </a:r>
            <a:r>
              <a:rPr lang="uk-UA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числа</a:t>
            </a:r>
            <a:endParaRPr lang="ru-RU" sz="24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996" y="1019638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проверяет, является ли символ допустимым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во время ввода действительного числа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IsFloat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char;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string) : Boolean;</a:t>
            </a:r>
          </a:p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&gt;= '0') and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'9') 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цифры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or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#13) 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клавиша &lt;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Enter&gt;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or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#8) 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клавиша &lt;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Backspace&gt;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 begin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IsFloat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True; 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символ верный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Exit; 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выход из функции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45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330339" y="188641"/>
            <a:ext cx="8482290" cy="830997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</a:t>
            </a:r>
            <a:r>
              <a:rPr lang="en-US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sz="2400" b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проверки</a:t>
            </a:r>
            <a:r>
              <a:rPr lang="uk-UA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sz="2400" b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ввода</a:t>
            </a:r>
            <a:r>
              <a:rPr lang="uk-UA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uk-UA" sz="2400" b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действительного</a:t>
            </a:r>
            <a:r>
              <a:rPr lang="uk-UA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числа</a:t>
            </a:r>
            <a:endParaRPr lang="ru-RU" sz="24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996" y="1019638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 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'-': </a:t>
            </a:r>
            <a:r>
              <a:rPr lang="en-US" sz="2400" b="1" dirty="0">
                <a:solidFill>
                  <a:srgbClr val="006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Length(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= 0 </a:t>
            </a:r>
            <a:r>
              <a:rPr lang="en-US" sz="2400" b="1" dirty="0">
                <a:solidFill>
                  <a:srgbClr val="006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IsFloat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True;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',': </a:t>
            </a:r>
            <a:r>
              <a:rPr lang="en-US" sz="2400" b="1" dirty="0">
                <a:solidFill>
                  <a:srgbClr val="006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(',',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= 0)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and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[Length(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)] &gt;= '0')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and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[Length(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)] &lt;= '9')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400" b="1" dirty="0">
                <a:solidFill>
                  <a:srgbClr val="006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//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разделитель можно ввести только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после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цифры и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если он еще 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// не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введен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IsFloat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6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остальные символы запрещены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IsFloat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 False;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r>
              <a:rPr lang="ru-RU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37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514" y="476672"/>
            <a:ext cx="4996534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60954" y="980728"/>
            <a:ext cx="8723389" cy="2677656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TForm1.Edit1KeyPress(Sender: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TObject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Key: char);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Key = #13 then Edit2.SetFocus 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not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IsFloat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(Key,Edit1.Text)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then 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Key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40919" y="3861048"/>
            <a:ext cx="8723389" cy="2677656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TForm1.Edit3KeyPress(Sender: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TObject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Key: char);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Key = #13 then Button1.SetFocus 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not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IsFloat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(Key,Edit3.Text)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then 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Key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3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Модули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60954" y="980728"/>
            <a:ext cx="8723389" cy="1938992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400" dirty="0"/>
              <a:t>Программа, написанная в среде </a:t>
            </a:r>
            <a:r>
              <a:rPr lang="ru-RU" sz="2400" dirty="0" err="1" smtClean="0"/>
              <a:t>Delphi</a:t>
            </a:r>
            <a:r>
              <a:rPr lang="ru-RU" sz="2400" dirty="0" smtClean="0"/>
              <a:t>/</a:t>
            </a:r>
            <a:r>
              <a:rPr lang="en-US" sz="2400" dirty="0" smtClean="0"/>
              <a:t>Lazarus </a:t>
            </a:r>
            <a:r>
              <a:rPr lang="ru-RU" sz="2400" dirty="0" smtClean="0"/>
              <a:t>при </a:t>
            </a:r>
            <a:r>
              <a:rPr lang="ru-RU" sz="2400" dirty="0"/>
              <a:t>помощи языка </a:t>
            </a:r>
            <a:r>
              <a:rPr lang="ru-RU" sz="2400" dirty="0" err="1"/>
              <a:t>Object</a:t>
            </a:r>
            <a:r>
              <a:rPr lang="ru-RU" sz="2400" dirty="0"/>
              <a:t> Pascal, всегда состоит из нескольких модулей. </a:t>
            </a:r>
            <a:r>
              <a:rPr lang="ru-RU" sz="2400" dirty="0" smtClean="0"/>
              <a:t>Один </a:t>
            </a:r>
            <a:r>
              <a:rPr lang="ru-RU" sz="2400" dirty="0"/>
              <a:t>модуль всегда является головной </a:t>
            </a:r>
            <a:r>
              <a:rPr lang="ru-RU" sz="2400" dirty="0" smtClean="0"/>
              <a:t>программой. Файл головного модуля имеет </a:t>
            </a:r>
            <a:r>
              <a:rPr lang="ru-RU" sz="2400" dirty="0"/>
              <a:t>расширение </a:t>
            </a:r>
            <a:r>
              <a:rPr lang="ru-RU" sz="2400" dirty="0" smtClean="0"/>
              <a:t>.</a:t>
            </a:r>
            <a:r>
              <a:rPr lang="en-US" sz="2400" dirty="0" smtClean="0"/>
              <a:t>l</a:t>
            </a:r>
            <a:r>
              <a:rPr lang="ru-RU" sz="2400" dirty="0" err="1" smtClean="0"/>
              <a:t>pr</a:t>
            </a:r>
            <a:r>
              <a:rPr lang="en-US" sz="2400" dirty="0" smtClean="0"/>
              <a:t> </a:t>
            </a:r>
            <a:r>
              <a:rPr lang="ru-RU" sz="2400" dirty="0" smtClean="0"/>
              <a:t>или </a:t>
            </a:r>
            <a:r>
              <a:rPr lang="en-US" sz="2400" dirty="0" smtClean="0"/>
              <a:t>.</a:t>
            </a:r>
            <a:r>
              <a:rPr lang="en-US" sz="2400" dirty="0" err="1" smtClean="0"/>
              <a:t>dpr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789" y="2919720"/>
            <a:ext cx="872338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 project1;</a:t>
            </a:r>
          </a:p>
          <a:p>
            <a:r>
              <a:rPr lang="en-US" sz="2400" b="1" dirty="0" smtClean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uses</a:t>
            </a:r>
            <a:endParaRPr lang="en-US" sz="2400" b="1" dirty="0">
              <a:solidFill>
                <a:srgbClr val="6600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Interfaces</a:t>
            </a:r>
            <a:r>
              <a:rPr lang="en-US" sz="24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Forms</a:t>
            </a:r>
            <a:r>
              <a:rPr lang="en-US" sz="24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Unit1 ;</a:t>
            </a:r>
            <a:endParaRPr lang="en-US" sz="2400" b="1" dirty="0">
              <a:solidFill>
                <a:srgbClr val="6600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{$</a:t>
            </a:r>
            <a:r>
              <a:rPr lang="en-US" sz="24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 *.res}</a:t>
            </a:r>
          </a:p>
          <a:p>
            <a:r>
              <a:rPr lang="en-US" sz="2400" b="1" dirty="0" smtClean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en-US" sz="2400" b="1" dirty="0">
              <a:solidFill>
                <a:srgbClr val="6600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RequireDerivedFormResource</a:t>
            </a:r>
            <a:r>
              <a:rPr lang="en-US" sz="24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:= True;</a:t>
            </a:r>
          </a:p>
          <a:p>
            <a:r>
              <a:rPr lang="en-US" sz="24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Application.Initialize</a:t>
            </a:r>
            <a:r>
              <a:rPr lang="en-US" sz="24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Application.CreateForm</a:t>
            </a:r>
            <a:r>
              <a:rPr lang="en-US" sz="24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(TForm1, Form1);</a:t>
            </a:r>
          </a:p>
          <a:p>
            <a:r>
              <a:rPr lang="en-US" sz="24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Application.Run</a:t>
            </a:r>
            <a:r>
              <a:rPr lang="en-US" sz="24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176666" y="3604428"/>
            <a:ext cx="1843774" cy="461665"/>
          </a:xfrm>
          <a:prstGeom prst="rect">
            <a:avLst/>
          </a:prstGeom>
          <a:solidFill>
            <a:srgbClr val="FFFF66"/>
          </a:solidFill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4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Unit2 ;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32240" y="3604427"/>
            <a:ext cx="1843774" cy="461665"/>
          </a:xfrm>
          <a:prstGeom prst="rect">
            <a:avLst/>
          </a:prstGeom>
          <a:solidFill>
            <a:srgbClr val="FFFF66"/>
          </a:solidFill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Matrix;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18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1018" y="4736670"/>
            <a:ext cx="8723389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800" b="1" i="1" dirty="0">
                <a:solidFill>
                  <a:srgbClr val="FF0000"/>
                </a:solidFill>
              </a:rPr>
              <a:t>Подпрограмма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– это часть программы, оформленная как самостоятельная (автономная) программная единица и выполняющая определенную </a:t>
            </a:r>
            <a:r>
              <a:rPr lang="ru-RU" sz="2800" dirty="0" smtClean="0"/>
              <a:t>задачу</a:t>
            </a:r>
            <a:endParaRPr lang="ru-RU" sz="2800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330339" y="188641"/>
            <a:ext cx="8482290" cy="1323439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Понятие процедуры и функции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01019" y="1603448"/>
            <a:ext cx="8723389" cy="830997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dirty="0" smtClean="0"/>
              <a:t>Часто в программах требуется выполнять несколько раз одинаковые или похожие фрагменты</a:t>
            </a:r>
            <a:endParaRPr lang="ru-RU" sz="24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01018" y="2622995"/>
            <a:ext cx="8723389" cy="1938992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dirty="0" smtClean="0"/>
              <a:t>Примеры: </a:t>
            </a:r>
          </a:p>
          <a:p>
            <a:pPr marL="342900" indent="-342900" hangingPunct="0">
              <a:buFont typeface="Wingdings" panose="05000000000000000000" pitchFamily="2" charset="2"/>
              <a:buChar char="q"/>
            </a:pPr>
            <a:r>
              <a:rPr lang="ru-RU" sz="2400" dirty="0" smtClean="0"/>
              <a:t>вычислить сумму сначала одного массива, затем второго и т.д.;</a:t>
            </a:r>
          </a:p>
          <a:p>
            <a:pPr marL="342900" indent="-342900" hangingPunct="0">
              <a:buFont typeface="Wingdings" panose="05000000000000000000" pitchFamily="2" charset="2"/>
              <a:buChar char="q"/>
            </a:pPr>
            <a:r>
              <a:rPr lang="ru-RU" sz="2400" dirty="0" smtClean="0"/>
              <a:t>вычислить несколько раз расстояние между пунктами по показаниям </a:t>
            </a:r>
            <a:r>
              <a:rPr lang="en-US" sz="2400" dirty="0" smtClean="0"/>
              <a:t>GPS;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3178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Модули</a:t>
            </a:r>
            <a:endParaRPr lang="ru-RU" sz="32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95258" y="908720"/>
            <a:ext cx="8723389" cy="1200329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400" dirty="0" smtClean="0"/>
              <a:t>Прочие модули играют вспомогательную и зависимую от головной программы или от других модулей роль и называются </a:t>
            </a:r>
            <a:r>
              <a:rPr lang="ru-RU" sz="2400" dirty="0" err="1" smtClean="0"/>
              <a:t>unit</a:t>
            </a:r>
            <a:r>
              <a:rPr lang="ru-RU" sz="2400" dirty="0" smtClean="0"/>
              <a:t>. </a:t>
            </a:r>
            <a:endParaRPr lang="en-US" sz="2400" dirty="0" smtClean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87266" y="4509120"/>
            <a:ext cx="8723389" cy="1938992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400" dirty="0" smtClean="0"/>
              <a:t>Минимально </a:t>
            </a:r>
            <a:r>
              <a:rPr lang="ru-RU" sz="2400" dirty="0"/>
              <a:t>структурированная программа имеет один модуль </a:t>
            </a:r>
            <a:r>
              <a:rPr lang="ru-RU" sz="2400" dirty="0" err="1"/>
              <a:t>program</a:t>
            </a:r>
            <a:r>
              <a:rPr lang="ru-RU" sz="2400" dirty="0"/>
              <a:t> и один модуль </a:t>
            </a:r>
            <a:r>
              <a:rPr lang="ru-RU" sz="2400" dirty="0" err="1"/>
              <a:t>unit</a:t>
            </a:r>
            <a:r>
              <a:rPr lang="ru-RU" sz="2400" dirty="0"/>
              <a:t>. </a:t>
            </a:r>
            <a:r>
              <a:rPr lang="ru-RU" sz="2400" dirty="0" smtClean="0"/>
              <a:t>Программа </a:t>
            </a:r>
            <a:r>
              <a:rPr lang="ru-RU" sz="2400" dirty="0"/>
              <a:t>всегда начинает работу с модуля </a:t>
            </a:r>
            <a:r>
              <a:rPr lang="ru-RU" sz="2400" dirty="0" err="1"/>
              <a:t>program</a:t>
            </a:r>
            <a:r>
              <a:rPr lang="ru-RU" sz="2400" dirty="0"/>
              <a:t>, активизируя функционирование одного или нескольких зависимых модулей </a:t>
            </a:r>
            <a:r>
              <a:rPr lang="ru-RU" sz="2400" dirty="0" err="1" smtClean="0"/>
              <a:t>unit</a:t>
            </a:r>
            <a:endParaRPr lang="en-US" sz="2400" dirty="0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95258" y="2348880"/>
            <a:ext cx="8723389" cy="1938992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</a:rPr>
              <a:t>Модуль Паскаля</a:t>
            </a:r>
            <a:r>
              <a:rPr lang="ru-RU" sz="2400" b="1" dirty="0"/>
              <a:t> – это автономно компилируемая программная единица, включающая </a:t>
            </a:r>
            <a:r>
              <a:rPr lang="en-US" sz="2400" b="1" dirty="0" smtClean="0"/>
              <a:t> </a:t>
            </a:r>
            <a:r>
              <a:rPr lang="ru-RU" sz="2400" b="1" dirty="0" smtClean="0"/>
              <a:t>компоненты </a:t>
            </a:r>
            <a:r>
              <a:rPr lang="ru-RU" sz="2400" b="1" dirty="0"/>
              <a:t>раздела описаний (типы, константы, переменные, процедуры и функции) и, возможно, некоторые исполняемые операторы инициирующей части.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59605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02743" y="188641"/>
            <a:ext cx="848229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Структура </a:t>
            </a:r>
            <a:r>
              <a:rPr lang="uk-UA" sz="3200" b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модулей</a:t>
            </a:r>
            <a:r>
              <a:rPr lang="uk-UA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Pascal</a:t>
            </a:r>
            <a:endParaRPr lang="ru-RU" sz="32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51916" y="840645"/>
            <a:ext cx="8839135" cy="2677656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ru-RU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имя_модуля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интерфейсная часть</a:t>
            </a:r>
            <a:r>
              <a:rPr lang="ru-RU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implementation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исполняемая часть &gt;;</a:t>
            </a:r>
            <a:b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инициирующая часть&gt;; </a:t>
            </a:r>
            <a:b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64468" y="3585530"/>
            <a:ext cx="8839135" cy="3108543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lang="en-US" sz="2800" b="1" dirty="0" smtClean="0"/>
              <a:t>:</a:t>
            </a:r>
            <a:r>
              <a:rPr lang="ru-RU" sz="2800" dirty="0" smtClean="0"/>
              <a:t> </a:t>
            </a:r>
            <a:r>
              <a:rPr lang="ru-RU" sz="2800" dirty="0"/>
              <a:t>В этой части содержатся объявления </a:t>
            </a:r>
            <a:r>
              <a:rPr lang="ru-RU" sz="2800" dirty="0" smtClean="0"/>
              <a:t>объектов модуля </a:t>
            </a:r>
            <a:r>
              <a:rPr lang="ru-RU" sz="2800" dirty="0"/>
              <a:t>(типов, констант, переменных и подпрограмм), которые </a:t>
            </a:r>
            <a:r>
              <a:rPr lang="ru-RU" sz="2800" b="1" i="1" dirty="0">
                <a:solidFill>
                  <a:srgbClr val="C00000"/>
                </a:solidFill>
              </a:rPr>
              <a:t>должны быть доступны основной программе и (или) другим </a:t>
            </a:r>
            <a:r>
              <a:rPr lang="ru-RU" sz="2800" b="1" i="1" dirty="0" smtClean="0">
                <a:solidFill>
                  <a:srgbClr val="C00000"/>
                </a:solidFill>
              </a:rPr>
              <a:t>модулям</a:t>
            </a:r>
            <a:r>
              <a:rPr lang="en-US" sz="2800" b="1" i="1" dirty="0" smtClean="0">
                <a:solidFill>
                  <a:srgbClr val="C00000"/>
                </a:solidFill>
              </a:rPr>
              <a:t>.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endParaRPr lang="en-US" sz="2800" b="1" i="1" dirty="0" smtClean="0">
              <a:solidFill>
                <a:srgbClr val="C00000"/>
              </a:solidFill>
            </a:endParaRPr>
          </a:p>
          <a:p>
            <a:r>
              <a:rPr lang="ru-RU" sz="2800" dirty="0" smtClean="0"/>
              <a:t>При </a:t>
            </a:r>
            <a:r>
              <a:rPr lang="ru-RU" sz="2800" dirty="0"/>
              <a:t>объявлении глобальных подпрограмм в интерфейсной части указывается только их заголовок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46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02743" y="188641"/>
            <a:ext cx="848229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uk-UA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Структура </a:t>
            </a:r>
            <a:r>
              <a:rPr lang="uk-UA" sz="3200" b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модулей</a:t>
            </a:r>
            <a:r>
              <a:rPr lang="uk-UA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Pascal</a:t>
            </a:r>
            <a:endParaRPr lang="ru-RU" sz="32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51916" y="840645"/>
            <a:ext cx="8839135" cy="2677656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ru-RU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имя_модуля</a:t>
            </a:r>
            <a: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  <a:b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интерфейсная часть&gt;;</a:t>
            </a:r>
            <a:b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implementation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исполняемая часть &gt;;</a:t>
            </a:r>
            <a:b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инициирующая часть&gt;; </a:t>
            </a:r>
            <a:b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29052" y="3933056"/>
            <a:ext cx="8839135" cy="2677656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IMPLEMENTATION</a:t>
            </a:r>
            <a:r>
              <a:rPr lang="ru-RU" sz="2800" b="1" dirty="0" smtClean="0"/>
              <a:t>: исполняемая часть </a:t>
            </a:r>
            <a:r>
              <a:rPr lang="ru-RU" sz="2800" dirty="0" smtClean="0"/>
              <a:t>содержит </a:t>
            </a:r>
            <a:r>
              <a:rPr lang="ru-RU" sz="2800" dirty="0"/>
              <a:t>описания подпрограмм, объявленных в интерфейсной части. В ней могут объявляться локальные для модуля объекты – вспомогательные типы, константы, переменные и блоки, а также метки. 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63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Упрощенный пример </a:t>
            </a:r>
            <a:r>
              <a:rPr lang="uk-UA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модуля</a:t>
            </a:r>
            <a:endParaRPr lang="ru-RU" sz="32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09788" y="817100"/>
            <a:ext cx="8723389" cy="6001643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unit Unit1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часть элементов убрана 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uses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Classes,SysUtils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FileUtil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Forms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Controls,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Graphics, Dialogs,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StdCtrls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Buttons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TForm1 }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TForm1 = class(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TForm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BitBtn1: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TBitBtn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Edit1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TEdit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Label1: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TLabel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BitBtn1Click(Sender: 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TObject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 private declarations }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 public declarations }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end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93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58477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Упрощенный пример </a:t>
            </a:r>
            <a:r>
              <a:rPr lang="uk-UA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модуля - 2</a:t>
            </a:r>
            <a:endParaRPr lang="ru-RU" sz="32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4378" y="817100"/>
            <a:ext cx="8934212" cy="6001643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Form1: TForm1;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implementation</a:t>
            </a: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{$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 *.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lfm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TForm1 }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 TForm1.BitBtn1Click(Sender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TObject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sz="24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H,A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integer; W: real;</a:t>
            </a:r>
            <a:r>
              <a:rPr lang="en-US" sz="24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4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рост, возраст,</a:t>
            </a:r>
            <a:r>
              <a:rPr lang="en-US" sz="24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вес</a:t>
            </a: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:=StrToInt(Edit1.Text</a:t>
            </a:r>
            <a:r>
              <a:rPr lang="en-US" sz="24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Edit3.Text='</a:t>
            </a:r>
            <a:r>
              <a:rPr lang="ru-RU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Ж' 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w:=(3*H - 450 + A)*0.225 + 40.4</a:t>
            </a: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ru-RU" sz="24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w:=(3*H - 450 + A)*0.25 + 45;</a:t>
            </a: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Label5.Caption:=</a:t>
            </a:r>
            <a:r>
              <a:rPr lang="en-US" sz="2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FloatToStrF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(w,ffFixed,5,1);</a:t>
            </a: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71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1077218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Повторное использование функций </a:t>
            </a:r>
            <a:r>
              <a:rPr lang="ru-RU" sz="3200" b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процедур</a:t>
            </a:r>
            <a:endParaRPr lang="ru-RU" sz="32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98616" y="1313392"/>
            <a:ext cx="8934212" cy="5262979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my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unit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 </a:t>
            </a:r>
            <a:endParaRPr lang="ru-RU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объявления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доступных процедур и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функций</a:t>
            </a:r>
          </a:p>
          <a:p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функция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IsInt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проверяет, является ли символ </a:t>
            </a:r>
            <a:endParaRPr lang="ru-RU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допустимым во время ввода целого числа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IsInt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char) : Boolean;</a:t>
            </a:r>
            <a:endParaRPr lang="ru-RU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Функция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IsFloat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проверяет, является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ли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символ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допустимым во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время ввода 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вещественного числа 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— очередной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символ,</a:t>
            </a: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—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уже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введенные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символы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IsFloat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char; 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string) : Boolean;</a:t>
            </a:r>
            <a:endParaRPr lang="ru-RU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19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1077218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Повторное использование функций и процедур</a:t>
            </a:r>
            <a:endParaRPr lang="ru-RU" sz="32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98616" y="1313392"/>
            <a:ext cx="8934212" cy="5262979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Matrix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 </a:t>
            </a:r>
            <a:endParaRPr lang="en-US" sz="24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объявления доступных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типов данных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</a:p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Matr</a:t>
            </a:r>
            <a:r>
              <a:rPr lang="ru-RU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array[1..10,1..10] of double;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 = array[1..10] of double;</a:t>
            </a:r>
            <a:endParaRPr lang="ru-RU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объявления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доступных процедур и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функций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procedure Plus(m1,m2: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r,c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integer;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m3: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Minus(m1,m2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r,c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m3: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Mult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(m1,m2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r1,c1r2,c2: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m3: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7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1077218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Повторное использование функций </a:t>
            </a:r>
            <a:r>
              <a:rPr lang="ru-RU" sz="3200" b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процедур</a:t>
            </a:r>
            <a:endParaRPr lang="ru-RU" sz="32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79511" y="1313392"/>
            <a:ext cx="8782397" cy="2677656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unit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Unit1;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uses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Windows, Messages,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SysUtils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Variants, Classes,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Graphics, Controls, Forms, Dialogs,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StdCtrls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Matrix;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модуль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программиста</a:t>
            </a:r>
            <a:endParaRPr lang="ru-RU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01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5846"/>
            <a:ext cx="878497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пример из проекта «Таймер»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implementation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{$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 *.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lfm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глобальные переменные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min, sec: integer;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глобальная процедура</a:t>
            </a:r>
          </a:p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 ShowTime;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String[10];</a:t>
            </a:r>
          </a:p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минуты и секунды выводим двумя цифрами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min &lt; 10 then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'0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'+IntToStr(min)+':'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else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IntToStr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(min) + ':';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sec &lt; 10 then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:=buf+'0'+IntToStr(sec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else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IntToStr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(sec);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Form1.Label3.Caption :=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</a:p>
        </p:txBody>
      </p:sp>
    </p:spTree>
    <p:extLst>
      <p:ext uri="{BB962C8B-B14F-4D97-AF65-F5344CB8AC3E}">
        <p14:creationId xmlns:p14="http://schemas.microsoft.com/office/powerpoint/2010/main" val="6433481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5846"/>
            <a:ext cx="878497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пример из проекта «</a:t>
            </a:r>
            <a:r>
              <a:rPr lang="uk-UA" sz="2400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Звезд</a:t>
            </a:r>
            <a:r>
              <a:rPr lang="ru-RU" sz="24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ы»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unit Stars_;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endParaRPr lang="ru-RU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uses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Windows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Messages,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SysUtils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Variants, Classes,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Graphics, Controls, Forms, Dialogs,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StdCtrls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TForm1 = class(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TForm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 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FormMouseDown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(Sender: 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TObject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ru-RU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Button: 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TMouseButton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Shift: 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TShiftState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ru-RU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X, Y: Integer);</a:t>
            </a:r>
            <a:endParaRPr lang="ru-RU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private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 Private declarations }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 Public declarations }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end;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Form1: TForm1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2400" b="1" dirty="0"/>
              <a:t>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46866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523220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Понятие процедуры и функции</a:t>
            </a:r>
            <a:endParaRPr lang="ru-RU" sz="28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3889" y="884169"/>
            <a:ext cx="8723389" cy="1200329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dirty="0"/>
              <a:t>Подпрограмма обязательно должна иметь уникальное имя (идентификатор), и это имя употребляется для вызова ее из головной программы.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38025" y="2307524"/>
            <a:ext cx="3685903" cy="3132773"/>
          </a:xfrm>
          <a:prstGeom prst="roundRect">
            <a:avLst/>
          </a:prstGeom>
          <a:ln w="508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>
            <a:spAutoFit/>
          </a:bodyPr>
          <a:lstStyle/>
          <a:p>
            <a:r>
              <a:rPr lang="ru-RU" sz="2200" dirty="0" smtClean="0"/>
              <a:t>Основная (вызывающая) программа</a:t>
            </a:r>
          </a:p>
          <a:p>
            <a:r>
              <a:rPr lang="ru-RU" sz="2200" dirty="0" smtClean="0"/>
              <a:t>. . .</a:t>
            </a:r>
          </a:p>
          <a:p>
            <a:r>
              <a:rPr lang="ru-RU" sz="2200" dirty="0" smtClean="0"/>
              <a:t>ВЫЗОВ ПОДПРОГРАММЫ</a:t>
            </a:r>
            <a:endParaRPr lang="en-US" sz="2200" dirty="0" smtClean="0"/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proc;</a:t>
            </a:r>
            <a:endParaRPr lang="ru-RU" sz="24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200" dirty="0" smtClean="0"/>
              <a:t>. . .</a:t>
            </a:r>
          </a:p>
          <a:p>
            <a:r>
              <a:rPr lang="ru-RU" sz="2200" dirty="0" smtClean="0"/>
              <a:t>продолжение основной программы</a:t>
            </a:r>
            <a:endParaRPr lang="ru-RU" sz="2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436096" y="2276872"/>
            <a:ext cx="3421183" cy="3129373"/>
          </a:xfrm>
          <a:prstGeom prst="roundRect">
            <a:avLst/>
          </a:prstGeom>
          <a:ln w="508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sz="2200" dirty="0" smtClean="0"/>
              <a:t>Подпрограмма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Proc;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 rot="20257167">
            <a:off x="3990720" y="3499567"/>
            <a:ext cx="1434049" cy="432048"/>
          </a:xfrm>
          <a:prstGeom prst="rightArrow">
            <a:avLst>
              <a:gd name="adj1" fmla="val 2029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0165976">
            <a:off x="4044252" y="4439011"/>
            <a:ext cx="1326983" cy="432048"/>
          </a:xfrm>
          <a:prstGeom prst="rightArrow">
            <a:avLst>
              <a:gd name="adj1" fmla="val 2029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23951" y="5545852"/>
            <a:ext cx="8723389" cy="1200329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dirty="0"/>
              <a:t>Разработав подпрограмму, ее можно переносить из одной программы в другую, не затрачивая усилий на создание кода «с нуля»</a:t>
            </a:r>
          </a:p>
        </p:txBody>
      </p:sp>
    </p:spTree>
    <p:extLst>
      <p:ext uri="{BB962C8B-B14F-4D97-AF65-F5344CB8AC3E}">
        <p14:creationId xmlns:p14="http://schemas.microsoft.com/office/powerpoint/2010/main" val="128618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5846"/>
            <a:ext cx="878497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implementation</a:t>
            </a:r>
            <a:endParaRPr lang="ru-RU" sz="2400" dirty="0"/>
          </a:p>
          <a:p>
            <a:r>
              <a:rPr lang="en-US" sz="2400" b="1" dirty="0" smtClean="0"/>
              <a:t>{$</a:t>
            </a:r>
            <a:r>
              <a:rPr lang="en-US" sz="2400" b="1" dirty="0"/>
              <a:t>R *.</a:t>
            </a:r>
            <a:r>
              <a:rPr lang="en-US" sz="2400" b="1" dirty="0" err="1"/>
              <a:t>dfm</a:t>
            </a:r>
            <a:r>
              <a:rPr lang="en-US" sz="2400" b="1" dirty="0"/>
              <a:t>}</a:t>
            </a:r>
            <a:endParaRPr lang="ru-RU" sz="2400" dirty="0"/>
          </a:p>
          <a:p>
            <a:r>
              <a:rPr lang="en-US" sz="2400" b="1" dirty="0" smtClean="0">
                <a:solidFill>
                  <a:srgbClr val="C00000"/>
                </a:solidFill>
              </a:rPr>
              <a:t>procedure </a:t>
            </a:r>
            <a:r>
              <a:rPr lang="en-US" sz="2400" b="1" dirty="0" err="1">
                <a:solidFill>
                  <a:srgbClr val="C00000"/>
                </a:solidFill>
              </a:rPr>
              <a:t>StarLine</a:t>
            </a:r>
            <a:r>
              <a:rPr lang="en-US" sz="2400" b="1" dirty="0">
                <a:solidFill>
                  <a:srgbClr val="C00000"/>
                </a:solidFill>
              </a:rPr>
              <a:t>(x0,y0,r: integer; Canvas: </a:t>
            </a:r>
            <a:r>
              <a:rPr lang="en-US" sz="2400" b="1" dirty="0" err="1">
                <a:solidFill>
                  <a:srgbClr val="C00000"/>
                </a:solidFill>
              </a:rPr>
              <a:t>TCanvas</a:t>
            </a:r>
            <a:r>
              <a:rPr lang="en-US" sz="2400" b="1" dirty="0">
                <a:solidFill>
                  <a:srgbClr val="C00000"/>
                </a:solidFill>
              </a:rPr>
              <a:t>);</a:t>
            </a:r>
            <a:endParaRPr lang="ru-RU" sz="2400" dirty="0">
              <a:solidFill>
                <a:srgbClr val="C00000"/>
              </a:solidFill>
            </a:endParaRPr>
          </a:p>
          <a:p>
            <a:r>
              <a:rPr lang="en-US" b="1" dirty="0"/>
              <a:t>    </a:t>
            </a:r>
            <a:r>
              <a:rPr lang="ru-RU" b="1" dirty="0"/>
              <a:t>// x0,y0 - координаты центра </a:t>
            </a:r>
            <a:r>
              <a:rPr lang="ru-RU" b="1" dirty="0" smtClean="0"/>
              <a:t>звезды    </a:t>
            </a:r>
            <a:r>
              <a:rPr lang="ru-RU" b="1" dirty="0"/>
              <a:t>r - радиус звезды</a:t>
            </a:r>
            <a:endParaRPr lang="ru-RU" dirty="0"/>
          </a:p>
          <a:p>
            <a:r>
              <a:rPr lang="ru-RU" b="1" dirty="0" err="1" smtClean="0"/>
              <a:t>var</a:t>
            </a:r>
            <a:r>
              <a:rPr lang="ru-RU" b="1" dirty="0" smtClean="0"/>
              <a:t>   </a:t>
            </a:r>
            <a:r>
              <a:rPr lang="en-US" b="1" dirty="0" smtClean="0"/>
              <a:t>p </a:t>
            </a:r>
            <a:r>
              <a:rPr lang="en-US" b="1" dirty="0"/>
              <a:t>: array[1..11] of </a:t>
            </a:r>
            <a:r>
              <a:rPr lang="en-US" b="1" dirty="0" err="1"/>
              <a:t>TPoint</a:t>
            </a:r>
            <a:r>
              <a:rPr lang="en-US" b="1" dirty="0"/>
              <a:t>; </a:t>
            </a:r>
            <a:r>
              <a:rPr lang="ru-RU" b="1" dirty="0"/>
              <a:t>// массив координат лучей и впадин</a:t>
            </a:r>
            <a:endParaRPr lang="ru-RU" dirty="0"/>
          </a:p>
          <a:p>
            <a:r>
              <a:rPr lang="en-US" b="1" dirty="0" smtClean="0"/>
              <a:t>  </a:t>
            </a:r>
            <a:r>
              <a:rPr lang="en-US" b="1" dirty="0"/>
              <a:t>a: integer; </a:t>
            </a:r>
            <a:r>
              <a:rPr lang="en-US" b="1" dirty="0" smtClean="0"/>
              <a:t> </a:t>
            </a:r>
            <a:r>
              <a:rPr lang="en-US" b="1" dirty="0"/>
              <a:t>// </a:t>
            </a:r>
            <a:r>
              <a:rPr lang="ru-RU" b="1" dirty="0"/>
              <a:t>угол между осью ОХ и </a:t>
            </a:r>
            <a:r>
              <a:rPr lang="ru-RU" b="1" dirty="0" smtClean="0"/>
              <a:t>прямой</a:t>
            </a:r>
            <a:endParaRPr lang="ru-RU" dirty="0"/>
          </a:p>
          <a:p>
            <a:r>
              <a:rPr lang="ru-RU" b="1" dirty="0"/>
              <a:t>  i: </a:t>
            </a:r>
            <a:r>
              <a:rPr lang="ru-RU" b="1" dirty="0" err="1"/>
              <a:t>integer</a:t>
            </a:r>
            <a:r>
              <a:rPr lang="ru-RU" b="1" dirty="0"/>
              <a:t>;</a:t>
            </a:r>
            <a:endParaRPr lang="ru-RU" dirty="0"/>
          </a:p>
          <a:p>
            <a:r>
              <a:rPr lang="ru-RU" b="1" dirty="0" err="1">
                <a:solidFill>
                  <a:srgbClr val="FF0000"/>
                </a:solidFill>
              </a:rPr>
              <a:t>begin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b="1" dirty="0"/>
              <a:t>  a := 18; // строим от правого гор. луча</a:t>
            </a:r>
            <a:endParaRPr lang="ru-RU" dirty="0"/>
          </a:p>
          <a:p>
            <a:r>
              <a:rPr lang="ru-RU" b="1" dirty="0"/>
              <a:t>  </a:t>
            </a:r>
            <a:r>
              <a:rPr lang="en-US" b="1" dirty="0"/>
              <a:t>for i:=1 to 10 do </a:t>
            </a:r>
            <a:r>
              <a:rPr lang="en-US" b="1" dirty="0">
                <a:solidFill>
                  <a:srgbClr val="006C00"/>
                </a:solidFill>
              </a:rPr>
              <a:t>begin</a:t>
            </a:r>
            <a:endParaRPr lang="ru-RU" dirty="0">
              <a:solidFill>
                <a:srgbClr val="006C00"/>
              </a:solidFill>
            </a:endParaRPr>
          </a:p>
          <a:p>
            <a:r>
              <a:rPr lang="en-US" b="1" dirty="0"/>
              <a:t>    if (</a:t>
            </a:r>
            <a:r>
              <a:rPr lang="en-US" b="1" dirty="0" err="1"/>
              <a:t>i</a:t>
            </a:r>
            <a:r>
              <a:rPr lang="en-US" b="1" dirty="0"/>
              <a:t> mod 2 = 0) then </a:t>
            </a:r>
            <a:r>
              <a:rPr lang="en-US" b="1" dirty="0">
                <a:solidFill>
                  <a:srgbClr val="7030A0"/>
                </a:solidFill>
              </a:rPr>
              <a:t>begin</a:t>
            </a:r>
            <a:r>
              <a:rPr lang="en-US" b="1" dirty="0"/>
              <a:t> // </a:t>
            </a:r>
            <a:r>
              <a:rPr lang="ru-RU" b="1" dirty="0"/>
              <a:t>впадина</a:t>
            </a:r>
            <a:endParaRPr lang="ru-RU" dirty="0"/>
          </a:p>
          <a:p>
            <a:r>
              <a:rPr lang="en-US" b="1" dirty="0"/>
              <a:t>      p[</a:t>
            </a:r>
            <a:r>
              <a:rPr lang="en-US" b="1" dirty="0" err="1"/>
              <a:t>i</a:t>
            </a:r>
            <a:r>
              <a:rPr lang="en-US" b="1" dirty="0"/>
              <a:t>].x := </a:t>
            </a:r>
            <a:r>
              <a:rPr lang="en-US" b="1" dirty="0" smtClean="0"/>
              <a:t>x0+Round(r/2*cos(a*2*pi/360));</a:t>
            </a:r>
            <a:r>
              <a:rPr lang="ru-RU" b="1" dirty="0" smtClean="0"/>
              <a:t> </a:t>
            </a:r>
            <a:r>
              <a:rPr lang="en-US" b="1" dirty="0" smtClean="0"/>
              <a:t> 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p[</a:t>
            </a:r>
            <a:r>
              <a:rPr lang="en-US" b="1" dirty="0" err="1" smtClean="0"/>
              <a:t>i</a:t>
            </a:r>
            <a:r>
              <a:rPr lang="en-US" b="1" dirty="0"/>
              <a:t>].y:=y0-Round(r/2*sin(a*2*pi/360));</a:t>
            </a:r>
            <a:endParaRPr lang="ru-RU" dirty="0"/>
          </a:p>
          <a:p>
            <a:r>
              <a:rPr lang="en-US" b="1" dirty="0"/>
              <a:t>    </a:t>
            </a:r>
            <a:r>
              <a:rPr lang="en-US" b="1" dirty="0">
                <a:solidFill>
                  <a:srgbClr val="7030A0"/>
                </a:solidFill>
              </a:rPr>
              <a:t>end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en-US" b="1" dirty="0"/>
              <a:t>    else </a:t>
            </a:r>
            <a:r>
              <a:rPr lang="en-US" b="1" dirty="0">
                <a:solidFill>
                  <a:srgbClr val="7030A0"/>
                </a:solidFill>
              </a:rPr>
              <a:t>begin</a:t>
            </a:r>
            <a:r>
              <a:rPr lang="en-US" b="1" dirty="0"/>
              <a:t> // </a:t>
            </a:r>
            <a:r>
              <a:rPr lang="ru-RU" b="1" dirty="0"/>
              <a:t>луч</a:t>
            </a:r>
            <a:endParaRPr lang="ru-RU" dirty="0"/>
          </a:p>
          <a:p>
            <a:r>
              <a:rPr lang="en-US" b="1" dirty="0"/>
              <a:t>      p[</a:t>
            </a:r>
            <a:r>
              <a:rPr lang="en-US" b="1" dirty="0" err="1"/>
              <a:t>i</a:t>
            </a:r>
            <a:r>
              <a:rPr lang="en-US" b="1" dirty="0"/>
              <a:t>].x:=x0+Round(r*cos(a*2*pi/360</a:t>
            </a:r>
            <a:r>
              <a:rPr lang="en-US" b="1" dirty="0" smtClean="0"/>
              <a:t>));</a:t>
            </a:r>
            <a:r>
              <a:rPr lang="ru-RU" b="1" dirty="0" smtClean="0"/>
              <a:t> </a:t>
            </a:r>
            <a:r>
              <a:rPr lang="en-US" b="1" dirty="0" smtClean="0"/>
              <a:t>  </a:t>
            </a:r>
            <a:r>
              <a:rPr lang="en-US" b="1" dirty="0"/>
              <a:t>p[</a:t>
            </a:r>
            <a:r>
              <a:rPr lang="en-US" b="1" dirty="0" err="1"/>
              <a:t>i</a:t>
            </a:r>
            <a:r>
              <a:rPr lang="en-US" b="1" dirty="0"/>
              <a:t>].y:=y0-Round(r*sin(a*2*pi/360));</a:t>
            </a:r>
            <a:endParaRPr lang="ru-RU" dirty="0"/>
          </a:p>
          <a:p>
            <a:r>
              <a:rPr lang="en-US" b="1" dirty="0"/>
              <a:t>    </a:t>
            </a:r>
            <a:r>
              <a:rPr lang="ru-RU" b="1" dirty="0" err="1">
                <a:solidFill>
                  <a:srgbClr val="7030A0"/>
                </a:solidFill>
              </a:rPr>
              <a:t>end</a:t>
            </a:r>
            <a:r>
              <a:rPr lang="ru-RU" b="1" dirty="0"/>
              <a:t>;</a:t>
            </a:r>
            <a:endParaRPr lang="ru-RU" dirty="0"/>
          </a:p>
          <a:p>
            <a:r>
              <a:rPr lang="ru-RU" b="1" dirty="0"/>
              <a:t>    a := a+36;</a:t>
            </a:r>
            <a:endParaRPr lang="ru-RU" dirty="0"/>
          </a:p>
          <a:p>
            <a:r>
              <a:rPr lang="ru-RU" b="1" dirty="0"/>
              <a:t> </a:t>
            </a:r>
            <a:r>
              <a:rPr lang="ru-RU" b="1" dirty="0" smtClean="0"/>
              <a:t>  </a:t>
            </a:r>
            <a:r>
              <a:rPr lang="ru-RU" b="1" dirty="0" err="1">
                <a:solidFill>
                  <a:srgbClr val="006C00"/>
                </a:solidFill>
              </a:rPr>
              <a:t>end</a:t>
            </a:r>
            <a:r>
              <a:rPr lang="ru-RU" b="1" dirty="0"/>
              <a:t>;</a:t>
            </a:r>
            <a:endParaRPr lang="ru-RU" dirty="0"/>
          </a:p>
          <a:p>
            <a:r>
              <a:rPr lang="ru-RU" b="1" dirty="0"/>
              <a:t> </a:t>
            </a:r>
            <a:r>
              <a:rPr lang="ru-RU" b="1" dirty="0" smtClean="0"/>
              <a:t>  </a:t>
            </a:r>
            <a:r>
              <a:rPr lang="ru-RU" b="1" dirty="0"/>
              <a:t>p[11].X := p[1].X; p[11].Y := p[1].Y</a:t>
            </a:r>
            <a:r>
              <a:rPr lang="ru-RU" b="1" dirty="0" smtClean="0"/>
              <a:t>;  // </a:t>
            </a:r>
            <a:r>
              <a:rPr lang="ru-RU" b="1" dirty="0"/>
              <a:t>чтобы замкнуть контур звезды</a:t>
            </a:r>
            <a:endParaRPr lang="ru-RU" dirty="0"/>
          </a:p>
          <a:p>
            <a:r>
              <a:rPr lang="ru-RU" b="1" dirty="0" smtClean="0"/>
              <a:t>  </a:t>
            </a:r>
            <a:r>
              <a:rPr lang="ru-RU" b="1" dirty="0" err="1"/>
              <a:t>Canvas.Polyline</a:t>
            </a:r>
            <a:r>
              <a:rPr lang="ru-RU" b="1" dirty="0"/>
              <a:t>(p); // начертить звезду</a:t>
            </a:r>
            <a:endParaRPr lang="ru-RU" dirty="0"/>
          </a:p>
          <a:p>
            <a:r>
              <a:rPr lang="en-US" b="1" dirty="0">
                <a:solidFill>
                  <a:srgbClr val="FF0000"/>
                </a:solidFill>
              </a:rPr>
              <a:t>end</a:t>
            </a:r>
            <a:r>
              <a:rPr lang="en-US" b="1" dirty="0" smtClean="0"/>
              <a:t>;</a:t>
            </a:r>
            <a:endParaRPr lang="ru-RU" b="1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1893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5846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нажатие кнопки мыши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TForm1.FormMouseDown(Sender: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TObject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Button: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TMouseButton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Shift: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TShiftState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Y: Integer);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Button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mbLeft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нажата левая кнопка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then Form1.Canvas.Pen.Color :=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clBlack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else Form1.Canvas.Pen.Color :=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clRed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StarLine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y, 30,Form1.Canvas);</a:t>
            </a:r>
            <a:endParaRPr lang="ru-RU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1083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661710" y="2996952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Конец фильма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933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091" y="908720"/>
            <a:ext cx="871591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b="1" i="1" dirty="0">
                <a:solidFill>
                  <a:srgbClr val="C00000"/>
                </a:solidFill>
              </a:rPr>
              <a:t>В языке </a:t>
            </a:r>
            <a:r>
              <a:rPr lang="en-US" sz="2400" b="1" i="1" dirty="0">
                <a:solidFill>
                  <a:srgbClr val="C00000"/>
                </a:solidFill>
              </a:rPr>
              <a:t>Object Pascal </a:t>
            </a:r>
            <a:r>
              <a:rPr lang="uk-UA" sz="2400" b="1" i="1" dirty="0" err="1" smtClean="0">
                <a:solidFill>
                  <a:srgbClr val="C00000"/>
                </a:solidFill>
              </a:rPr>
              <a:t>есть</a:t>
            </a:r>
            <a:r>
              <a:rPr lang="uk-UA" sz="2400" b="1" i="1" dirty="0" smtClean="0">
                <a:solidFill>
                  <a:srgbClr val="C00000"/>
                </a:solidFill>
              </a:rPr>
              <a:t> два </a:t>
            </a:r>
            <a:r>
              <a:rPr lang="uk-UA" sz="2400" b="1" i="1" dirty="0" err="1" smtClean="0">
                <a:solidFill>
                  <a:srgbClr val="C00000"/>
                </a:solidFill>
              </a:rPr>
              <a:t>вида</a:t>
            </a:r>
            <a:r>
              <a:rPr lang="uk-UA" sz="2400" b="1" i="1" dirty="0" smtClean="0">
                <a:solidFill>
                  <a:srgbClr val="C00000"/>
                </a:solidFill>
              </a:rPr>
              <a:t> </a:t>
            </a:r>
            <a:r>
              <a:rPr lang="uk-UA" sz="2400" b="1" i="1" dirty="0" err="1" smtClean="0">
                <a:solidFill>
                  <a:srgbClr val="C00000"/>
                </a:solidFill>
              </a:rPr>
              <a:t>подпрограмм</a:t>
            </a:r>
            <a:r>
              <a:rPr lang="uk-UA" sz="2400" b="1" i="1" dirty="0" smtClean="0">
                <a:solidFill>
                  <a:srgbClr val="C00000"/>
                </a:solidFill>
              </a:rPr>
              <a:t>: </a:t>
            </a:r>
            <a:r>
              <a:rPr lang="ru-RU" sz="2400" b="1" i="1" dirty="0" smtClean="0">
                <a:solidFill>
                  <a:srgbClr val="C00000"/>
                </a:solidFill>
              </a:rPr>
              <a:t>процедуры и функции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30339" y="188641"/>
            <a:ext cx="8482290" cy="523220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Понятие процедуры и функции</a:t>
            </a:r>
            <a:endParaRPr lang="ru-RU" sz="28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091" y="2027554"/>
            <a:ext cx="8715912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dirty="0" smtClean="0"/>
              <a:t>Процедура </a:t>
            </a:r>
            <a:r>
              <a:rPr lang="ru-RU" sz="2400" dirty="0"/>
              <a:t>вызывается на выполнение и </a:t>
            </a:r>
            <a:r>
              <a:rPr lang="ru-RU" sz="2400" b="1" i="1" dirty="0">
                <a:solidFill>
                  <a:srgbClr val="C00000"/>
                </a:solidFill>
              </a:rPr>
              <a:t>не обязана </a:t>
            </a:r>
            <a:r>
              <a:rPr lang="ru-RU" sz="2400" dirty="0"/>
              <a:t>возвращать значение, а функция </a:t>
            </a:r>
            <a:r>
              <a:rPr lang="ru-RU" sz="2400" b="1" i="1" dirty="0">
                <a:solidFill>
                  <a:srgbClr val="C00000"/>
                </a:solidFill>
              </a:rPr>
              <a:t>возвращает</a:t>
            </a:r>
            <a:r>
              <a:rPr lang="ru-RU" sz="2400" b="1" i="1" dirty="0">
                <a:solidFill>
                  <a:srgbClr val="FF0000"/>
                </a:solidFill>
              </a:rPr>
              <a:t> </a:t>
            </a:r>
            <a:r>
              <a:rPr lang="ru-RU" sz="2400" b="1" i="1" dirty="0">
                <a:solidFill>
                  <a:srgbClr val="C00000"/>
                </a:solidFill>
              </a:rPr>
              <a:t>единственное значение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/>
              <a:t>и может быть </a:t>
            </a:r>
            <a:r>
              <a:rPr lang="ru-RU" sz="2400" b="1" i="1" dirty="0">
                <a:solidFill>
                  <a:srgbClr val="C00000"/>
                </a:solidFill>
              </a:rPr>
              <a:t>использована в выражении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2091" y="3885051"/>
            <a:ext cx="8715912" cy="1200329"/>
          </a:xfrm>
          <a:prstGeom prst="rect">
            <a:avLst/>
          </a:prstGeom>
          <a:solidFill>
            <a:srgbClr val="FFFFCC"/>
          </a:solidFill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dirty="0"/>
              <a:t>Заголовок  процедур и функций имеет вид:</a:t>
            </a:r>
          </a:p>
          <a:p>
            <a:pPr hangingPunct="0"/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 &lt;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имя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&gt;(&lt;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параметры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&gt;);</a:t>
            </a:r>
            <a:endParaRPr lang="ru-RU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hangingPunct="0"/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&lt;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имя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&gt;(&lt;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параметры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&gt;):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тип_результата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4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8227" y="5373216"/>
            <a:ext cx="8715912" cy="1200329"/>
          </a:xfrm>
          <a:prstGeom prst="rect">
            <a:avLst/>
          </a:prstGeom>
          <a:solidFill>
            <a:srgbClr val="FFFFCC"/>
          </a:solidFill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400" dirty="0" smtClean="0"/>
              <a:t>Объявление </a:t>
            </a:r>
            <a:r>
              <a:rPr lang="ru-RU" sz="2400" dirty="0"/>
              <a:t>процедуры или функции должно находиться </a:t>
            </a:r>
            <a:r>
              <a:rPr lang="ru-RU" sz="2400" b="1" i="1" dirty="0">
                <a:solidFill>
                  <a:srgbClr val="C00000"/>
                </a:solidFill>
              </a:rPr>
              <a:t>до начала первой вызывающей их программы </a:t>
            </a:r>
            <a:r>
              <a:rPr lang="ru-RU" sz="2400" dirty="0"/>
              <a:t>или подпрограммы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407197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1017" y="896527"/>
            <a:ext cx="8723389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ru-RU" sz="2800" dirty="0"/>
              <a:t>Параметры, которые указываются в объявлении функции, называются </a:t>
            </a:r>
            <a:r>
              <a:rPr lang="ru-RU" sz="2800" b="1" i="1" dirty="0">
                <a:solidFill>
                  <a:srgbClr val="C00000"/>
                </a:solidFill>
              </a:rPr>
              <a:t>формальными</a:t>
            </a:r>
            <a:r>
              <a:rPr lang="ru-RU" sz="2800" i="1" dirty="0"/>
              <a:t>. </a:t>
            </a:r>
            <a:r>
              <a:rPr lang="ru-RU" sz="2800" dirty="0"/>
              <a:t>Параметры, которые указываются в инструкции вызова процедуры, называются </a:t>
            </a:r>
            <a:r>
              <a:rPr lang="ru-RU" sz="2800" b="1" i="1" dirty="0">
                <a:solidFill>
                  <a:srgbClr val="C00000"/>
                </a:solidFill>
              </a:rPr>
              <a:t>фактическими</a:t>
            </a:r>
            <a:r>
              <a:rPr lang="ru-RU" sz="2800" i="1" dirty="0"/>
              <a:t>.</a:t>
            </a:r>
            <a:endParaRPr lang="ru-RU" sz="2800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30339" y="188641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Параметры подпрограмм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38897" y="3068960"/>
            <a:ext cx="8723389" cy="1200329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400" dirty="0"/>
              <a:t>Параметры используются:</a:t>
            </a:r>
          </a:p>
          <a:p>
            <a:pPr lvl="0"/>
            <a:r>
              <a:rPr lang="ru-RU" sz="2400" dirty="0"/>
              <a:t>для передачи данных в подпрограмму;</a:t>
            </a:r>
          </a:p>
          <a:p>
            <a:pPr lvl="0"/>
            <a:r>
              <a:rPr lang="ru-RU" sz="2400" dirty="0"/>
              <a:t>для получения </a:t>
            </a:r>
            <a:r>
              <a:rPr lang="ru-RU" sz="2400" dirty="0" smtClean="0"/>
              <a:t>из подпрограммы результата ее выполнения</a:t>
            </a:r>
            <a:endParaRPr lang="ru-RU" sz="2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30548" y="4581128"/>
            <a:ext cx="8723389" cy="156966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ru-RU" sz="2400" dirty="0"/>
              <a:t>В общем случае в качестве фактического параметра процедуры можно использовать выражение, тип которого </a:t>
            </a:r>
            <a:r>
              <a:rPr lang="ru-RU" sz="2400" b="1" i="1" dirty="0">
                <a:solidFill>
                  <a:srgbClr val="C00000"/>
                </a:solidFill>
              </a:rPr>
              <a:t>должен совпадать </a:t>
            </a:r>
            <a:r>
              <a:rPr lang="ru-RU" sz="2400" dirty="0"/>
              <a:t>с типом соответствующего формального параметра.</a:t>
            </a:r>
          </a:p>
        </p:txBody>
      </p:sp>
    </p:spTree>
    <p:extLst>
      <p:ext uri="{BB962C8B-B14F-4D97-AF65-F5344CB8AC3E}">
        <p14:creationId xmlns:p14="http://schemas.microsoft.com/office/powerpoint/2010/main" val="38088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4160" y="332656"/>
            <a:ext cx="8723389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ru-RU" sz="3200" dirty="0" smtClean="0"/>
              <a:t>Существует два способа передачи параметров процедурам и функциям:</a:t>
            </a:r>
          </a:p>
          <a:p>
            <a:r>
              <a:rPr lang="ru-RU" sz="3200" b="1" i="1" dirty="0" smtClean="0">
                <a:solidFill>
                  <a:srgbClr val="FF0000"/>
                </a:solidFill>
              </a:rPr>
              <a:t>по значению </a:t>
            </a:r>
            <a:r>
              <a:rPr lang="ru-RU" sz="3200" dirty="0" smtClean="0"/>
              <a:t>и </a:t>
            </a:r>
            <a:r>
              <a:rPr lang="ru-RU" sz="3200" b="1" i="1" dirty="0" smtClean="0">
                <a:solidFill>
                  <a:srgbClr val="FF0000"/>
                </a:solidFill>
              </a:rPr>
              <a:t>по ссылке</a:t>
            </a:r>
            <a:r>
              <a:rPr lang="ru-RU" sz="3200" dirty="0" smtClean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5976" y="2204864"/>
            <a:ext cx="8723389" cy="43858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ru-RU" sz="3100" i="1" dirty="0" smtClean="0"/>
              <a:t>При передаче параметров </a:t>
            </a:r>
            <a:r>
              <a:rPr lang="ru-RU" sz="3100" b="1" i="1" dirty="0" smtClean="0">
                <a:solidFill>
                  <a:srgbClr val="FF0000"/>
                </a:solidFill>
              </a:rPr>
              <a:t>по значению </a:t>
            </a:r>
            <a:r>
              <a:rPr lang="ru-RU" sz="3100" dirty="0" smtClean="0"/>
              <a:t>вызываемой подпрограмме передаются </a:t>
            </a:r>
            <a:r>
              <a:rPr lang="ru-RU" sz="3100" b="1" dirty="0" smtClean="0">
                <a:solidFill>
                  <a:srgbClr val="7030A0"/>
                </a:solidFill>
              </a:rPr>
              <a:t>КОПИИ</a:t>
            </a:r>
            <a:r>
              <a:rPr lang="ru-RU" sz="3100" dirty="0" smtClean="0">
                <a:solidFill>
                  <a:srgbClr val="7030A0"/>
                </a:solidFill>
              </a:rPr>
              <a:t> </a:t>
            </a:r>
            <a:r>
              <a:rPr lang="ru-RU" sz="3100" dirty="0" smtClean="0"/>
              <a:t>значений переменных. Изменения </a:t>
            </a:r>
            <a:r>
              <a:rPr lang="ru-RU" sz="3100" b="1" dirty="0" smtClean="0">
                <a:solidFill>
                  <a:srgbClr val="C00000"/>
                </a:solidFill>
              </a:rPr>
              <a:t>НЕ ОТРАЖАЮТСЯ В ГОЛОВНОЙ ПРОГРАММЕ</a:t>
            </a:r>
            <a:r>
              <a:rPr lang="ru-RU" sz="3100" dirty="0" smtClean="0"/>
              <a:t>.</a:t>
            </a:r>
          </a:p>
          <a:p>
            <a:r>
              <a:rPr lang="ru-RU" sz="3100" b="1" i="1" dirty="0" smtClean="0">
                <a:solidFill>
                  <a:srgbClr val="FF0000"/>
                </a:solidFill>
              </a:rPr>
              <a:t> </a:t>
            </a:r>
            <a:r>
              <a:rPr lang="ru-RU" sz="3100" i="1" dirty="0"/>
              <a:t>При передаче параметров </a:t>
            </a:r>
            <a:r>
              <a:rPr lang="ru-RU" sz="3100" b="1" i="1" dirty="0" smtClean="0">
                <a:solidFill>
                  <a:srgbClr val="FF0000"/>
                </a:solidFill>
              </a:rPr>
              <a:t>по ссылке </a:t>
            </a:r>
            <a:r>
              <a:rPr lang="ru-RU" sz="3100" dirty="0" smtClean="0"/>
              <a:t>вызываемой </a:t>
            </a:r>
            <a:r>
              <a:rPr lang="ru-RU" sz="3100" dirty="0"/>
              <a:t>подпрограмме передаются </a:t>
            </a:r>
            <a:r>
              <a:rPr lang="ru-RU" sz="3100" b="1" dirty="0" smtClean="0">
                <a:solidFill>
                  <a:srgbClr val="7030A0"/>
                </a:solidFill>
              </a:rPr>
              <a:t>АДРЕСА</a:t>
            </a:r>
            <a:r>
              <a:rPr lang="ru-RU" sz="3100" dirty="0" smtClean="0">
                <a:solidFill>
                  <a:srgbClr val="7030A0"/>
                </a:solidFill>
              </a:rPr>
              <a:t> </a:t>
            </a:r>
            <a:r>
              <a:rPr lang="ru-RU" sz="3100" dirty="0" smtClean="0"/>
              <a:t>переменных. Изменения НЕМЕДЛЕННО </a:t>
            </a:r>
            <a:r>
              <a:rPr lang="ru-RU" sz="3100" b="1" dirty="0" smtClean="0">
                <a:solidFill>
                  <a:srgbClr val="C00000"/>
                </a:solidFill>
              </a:rPr>
              <a:t>ОТРАЖАЮТСЯ В ГОЛОВНОЙ ПРОГРАММЕ</a:t>
            </a:r>
            <a:r>
              <a:rPr lang="ru-RU" sz="3100" dirty="0" smtClean="0"/>
              <a:t>.</a:t>
            </a:r>
            <a:endParaRPr lang="ru-RU" sz="3100" i="1" dirty="0" smtClean="0"/>
          </a:p>
        </p:txBody>
      </p:sp>
    </p:spTree>
    <p:extLst>
      <p:ext uri="{BB962C8B-B14F-4D97-AF65-F5344CB8AC3E}">
        <p14:creationId xmlns:p14="http://schemas.microsoft.com/office/powerpoint/2010/main" val="39023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346689" y="62570"/>
            <a:ext cx="8482290" cy="46166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Пример: пересчет фунтов в килограммы</a:t>
            </a:r>
            <a:endParaRPr lang="ru-RU" sz="24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2832" y="637499"/>
            <a:ext cx="8754180" cy="2462213"/>
          </a:xfrm>
          <a:prstGeom prst="rect">
            <a:avLst/>
          </a:prstGeom>
          <a:solidFill>
            <a:srgbClr val="FFFFCC"/>
          </a:solidFill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TForm1.Button1Click(Sender: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TObject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hangingPunct="0"/>
            <a:r>
              <a:rPr lang="en-US" sz="2200" b="1" dirty="0" err="1" smtClean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ru-RU" sz="2200" b="1" dirty="0" smtClean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 smtClean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f,kg</a:t>
            </a:r>
            <a:r>
              <a:rPr lang="en-US" sz="2200" b="1" dirty="0" smtClean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real; // </a:t>
            </a:r>
            <a:r>
              <a:rPr lang="ru-RU" sz="22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вес в </a:t>
            </a:r>
            <a:r>
              <a:rPr lang="ru-RU" sz="2200" b="1" dirty="0" smtClean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фунтах</a:t>
            </a:r>
            <a:r>
              <a:rPr lang="en-US" sz="2200" b="1" dirty="0" smtClean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200" b="1" dirty="0" smtClean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и </a:t>
            </a:r>
            <a:r>
              <a:rPr lang="ru-RU" sz="22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 килограммах</a:t>
            </a:r>
          </a:p>
          <a:p>
            <a:pPr hangingPunct="0"/>
            <a:r>
              <a:rPr lang="en-US" sz="2200" b="1" dirty="0" smtClean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en-US" sz="2200" b="1" dirty="0">
              <a:solidFill>
                <a:srgbClr val="6600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hangingPunct="0"/>
            <a:r>
              <a:rPr lang="en-US" sz="22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 := </a:t>
            </a:r>
            <a:r>
              <a:rPr lang="en-US" sz="2200" b="1" dirty="0" err="1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StrToFloat</a:t>
            </a:r>
            <a:r>
              <a:rPr lang="en-US" sz="22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(Edit1.Text</a:t>
            </a:r>
            <a:r>
              <a:rPr lang="en-US" sz="2200" b="1" dirty="0" smtClean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ru-RU" sz="2200" b="1" dirty="0" smtClean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kg := f* 0.4095;</a:t>
            </a:r>
          </a:p>
          <a:p>
            <a:pPr hangingPunct="0"/>
            <a:r>
              <a:rPr lang="en-US" sz="22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Label2.Caption := Edit1.Text + ' </a:t>
            </a:r>
            <a:r>
              <a:rPr lang="ru-RU" sz="22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ф. - это ' +</a:t>
            </a:r>
          </a:p>
          <a:p>
            <a:pPr hangingPunct="0"/>
            <a:r>
              <a:rPr lang="ru-RU" sz="22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 err="1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FloatToStrF</a:t>
            </a:r>
            <a:r>
              <a:rPr lang="en-US" sz="22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(kg, </a:t>
            </a:r>
            <a:r>
              <a:rPr lang="en-US" sz="2200" b="1" dirty="0" err="1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ffGeneral</a:t>
            </a:r>
            <a:r>
              <a:rPr lang="en-US" sz="22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4, 2) + '</a:t>
            </a:r>
            <a:r>
              <a:rPr lang="ru-RU" sz="22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кг.';</a:t>
            </a:r>
          </a:p>
          <a:p>
            <a:pPr hangingPunct="0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2200" b="1" i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2832" y="3212976"/>
            <a:ext cx="8754180" cy="3477875"/>
          </a:xfrm>
          <a:prstGeom prst="rect">
            <a:avLst/>
          </a:prstGeom>
          <a:solidFill>
            <a:srgbClr val="FFFFCC"/>
          </a:solidFill>
          <a:effectLst/>
        </p:spPr>
        <p:txBody>
          <a:bodyPr wrap="square">
            <a:spAutoFit/>
          </a:bodyPr>
          <a:lstStyle/>
          <a:p>
            <a:pPr hangingPunct="0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TForm1.Edit1KeyPress(Sender: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TObject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Key: char);</a:t>
            </a:r>
          </a:p>
          <a:p>
            <a:pPr hangingPunct="0"/>
            <a:r>
              <a:rPr lang="en-US" sz="2200" b="1" dirty="0" err="1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ru-RU" sz="22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f,kg</a:t>
            </a:r>
            <a:r>
              <a:rPr lang="en-US" sz="22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real; // </a:t>
            </a:r>
            <a:r>
              <a:rPr lang="ru-RU" sz="22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вес в фунтах</a:t>
            </a:r>
            <a:r>
              <a:rPr lang="en-US" sz="22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2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и в килограммах</a:t>
            </a:r>
          </a:p>
          <a:p>
            <a:pPr hangingPunct="0"/>
            <a:r>
              <a:rPr lang="en-US" sz="2200" b="1" dirty="0" smtClean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en-US" sz="2200" b="1" dirty="0">
              <a:solidFill>
                <a:srgbClr val="6600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hangingPunct="0"/>
            <a:r>
              <a:rPr lang="en-US" sz="22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Key = #13 then begin</a:t>
            </a:r>
          </a:p>
          <a:p>
            <a:pPr hangingPunct="0"/>
            <a:r>
              <a:rPr lang="en-US" sz="22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 := </a:t>
            </a:r>
            <a:r>
              <a:rPr lang="en-US" sz="2200" b="1" dirty="0" err="1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StrToFloat</a:t>
            </a:r>
            <a:r>
              <a:rPr lang="en-US" sz="22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(Edit1.Text</a:t>
            </a:r>
            <a:r>
              <a:rPr lang="en-US" sz="2200" b="1" dirty="0" smtClean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ru-RU" sz="2200" b="1" dirty="0" smtClean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kg := f* 0.4095;</a:t>
            </a:r>
          </a:p>
          <a:p>
            <a:pPr hangingPunct="0"/>
            <a:r>
              <a:rPr lang="en-US" sz="22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Label2.Caption := Edit1.Text + ' </a:t>
            </a:r>
            <a:r>
              <a:rPr lang="ru-RU" sz="22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ф. - это ' +</a:t>
            </a:r>
          </a:p>
          <a:p>
            <a:pPr hangingPunct="0"/>
            <a:r>
              <a:rPr lang="ru-RU" sz="22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200" b="1" dirty="0" err="1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FloatToStrF</a:t>
            </a:r>
            <a:r>
              <a:rPr lang="en-US" sz="22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(kg, </a:t>
            </a:r>
            <a:r>
              <a:rPr lang="en-US" sz="2200" b="1" dirty="0" err="1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ffGeneral</a:t>
            </a:r>
            <a:r>
              <a:rPr lang="en-US" sz="22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4, 2) + '</a:t>
            </a:r>
            <a:r>
              <a:rPr lang="ru-RU" sz="22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кг.';</a:t>
            </a:r>
          </a:p>
          <a:p>
            <a:pPr hangingPunct="0"/>
            <a:r>
              <a:rPr lang="ru-RU" sz="22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rgbClr val="66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</a:p>
          <a:p>
            <a:pPr hangingPunct="0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2200" b="1" i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96752"/>
            <a:ext cx="4711959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463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330339" y="188641"/>
            <a:ext cx="8482290" cy="461665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Пример: пересчет фунтов в килограммы</a:t>
            </a:r>
            <a:endParaRPr lang="ru-RU" sz="24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4394" y="650306"/>
            <a:ext cx="8754180" cy="2800767"/>
          </a:xfrm>
          <a:prstGeom prst="rect">
            <a:avLst/>
          </a:prstGeom>
          <a:solidFill>
            <a:srgbClr val="FFFFCC"/>
          </a:solidFill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procedure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FuntToKg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hangingPunct="0"/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ru-RU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f,kg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real; // </a:t>
            </a:r>
            <a:r>
              <a:rPr lang="ru-RU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вес в фунтах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и в килограммах </a:t>
            </a:r>
            <a:endParaRPr lang="ru-RU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hangingPunct="0"/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hangingPunct="0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f:=StrToFloat(Form1.Edit1.Text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ru-RU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kg:=f*0.4059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hangingPunct="0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Form1.Label2.Caption := Form1.Edit1.Text +</a:t>
            </a:r>
          </a:p>
          <a:p>
            <a:pPr hangingPunct="0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' </a:t>
            </a:r>
            <a:r>
              <a:rPr lang="ru-RU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ф. — это ' +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FloatToStrF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(kg,ffGeneral,4,2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hangingPunct="0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+ '</a:t>
            </a:r>
            <a:r>
              <a:rPr lang="ru-RU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кг.';</a:t>
            </a:r>
          </a:p>
          <a:p>
            <a:pPr hangingPunct="0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2200" b="1" i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3087" y="3598055"/>
            <a:ext cx="8754180" cy="3139321"/>
          </a:xfrm>
          <a:prstGeom prst="rect">
            <a:avLst/>
          </a:prstGeom>
          <a:solidFill>
            <a:srgbClr val="FFFFCC"/>
          </a:solidFill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pPr hangingPunct="0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TForm1.Button1Click(Sender: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TObject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hangingPunct="0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hangingPunct="0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FuntToKg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// </a:t>
            </a:r>
            <a:r>
              <a:rPr lang="ru-RU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вызов процедуры </a:t>
            </a:r>
            <a:r>
              <a:rPr lang="en-US" sz="2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FuntToKg</a:t>
            </a:r>
            <a:endParaRPr lang="en-US" sz="22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hangingPunct="0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hangingPunct="0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TForm1.Edit1KeyPress(Sender: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TObject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Key: char);</a:t>
            </a:r>
          </a:p>
          <a:p>
            <a:pPr hangingPunct="0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hangingPunct="0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Key=#13 then </a:t>
            </a:r>
            <a:r>
              <a:rPr lang="en-US" sz="2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FuntToKg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hangingPunct="0"/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200" b="1" i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92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330339" y="188641"/>
            <a:ext cx="8482290" cy="707886"/>
          </a:xfrm>
          <a:prstGeom prst="rect">
            <a:avLst/>
          </a:prstGeom>
        </p:spPr>
        <p:txBody>
          <a:bodyPr anchor="t" anchorCtr="0">
            <a:sp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Процедуры</a:t>
            </a:r>
            <a:endParaRPr lang="ru-RU" sz="4000" b="1" kern="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4161" y="896527"/>
            <a:ext cx="8723389" cy="35394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ru-RU" sz="2800" dirty="0" smtClean="0"/>
              <a:t>Объявление процедуры:</a:t>
            </a:r>
            <a:endParaRPr lang="ru-RU" sz="2800" dirty="0"/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Имя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параметр1: тип1; ..., 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параметрК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типК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; 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объявление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локальных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переменных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здесь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инструкции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процедуры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5488" y="4869160"/>
            <a:ext cx="8723389" cy="13849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127000" dir="2700000" algn="tl" rotWithShape="0">
              <a:srgbClr val="03020A">
                <a:alpha val="76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ru-RU" sz="2800" dirty="0" smtClean="0"/>
              <a:t>Обращение </a:t>
            </a:r>
            <a:r>
              <a:rPr lang="ru-RU" sz="2800" dirty="0"/>
              <a:t>к </a:t>
            </a:r>
            <a:r>
              <a:rPr lang="ru-RU" sz="2800" dirty="0" smtClean="0"/>
              <a:t>процедуре :</a:t>
            </a:r>
            <a:endParaRPr lang="ru-RU" sz="2800" dirty="0"/>
          </a:p>
          <a:p>
            <a:r>
              <a:rPr lang="en-US" sz="2800" b="1" dirty="0" err="1"/>
              <a:t>Имя</a:t>
            </a:r>
            <a:r>
              <a:rPr lang="en-US" sz="2800" b="1" dirty="0"/>
              <a:t>(</a:t>
            </a:r>
            <a:r>
              <a:rPr lang="en-US" sz="2800" b="1" dirty="0" err="1"/>
              <a:t>СписокПараметров</a:t>
            </a:r>
            <a:r>
              <a:rPr lang="en-US" sz="2800" b="1" dirty="0"/>
              <a:t>);</a:t>
            </a:r>
            <a:endParaRPr lang="ru-RU" sz="2800" dirty="0"/>
          </a:p>
          <a:p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SqRoot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(a,b,c,x1,x2,rez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ru-RU" sz="28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38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оя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28" ma:contentTypeDescription="Create a new document." ma:contentTypeScope="" ma:versionID="91c327331e5971e62f2a5301ad123600"/>
</file>

<file path=customXml/itemProps1.xml><?xml version="1.0" encoding="utf-8"?>
<ds:datastoreItem xmlns:ds="http://schemas.openxmlformats.org/officeDocument/2006/customXml" ds:itemID="{FFB1C781-CD00-44A1-B706-8C1032A9F44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A16154E-A0DF-4D27-AFD4-D3380C4344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518E80-7D8A-40BC-8871-3E8AF93FA3D9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2309</Words>
  <Application>Microsoft Office PowerPoint</Application>
  <PresentationFormat>Экран (4:3)</PresentationFormat>
  <Paragraphs>374</Paragraphs>
  <Slides>32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DesignTemplate</vt:lpstr>
      <vt:lpstr>Процедуры и функции в языке Object Pascal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2016-09-09T18:53:14Z</dcterms:created>
  <dcterms:modified xsi:type="dcterms:W3CDTF">2020-09-06T19:30:53Z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