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76" r:id="rId5"/>
    <p:sldId id="377" r:id="rId6"/>
    <p:sldId id="378" r:id="rId7"/>
    <p:sldId id="257" r:id="rId8"/>
    <p:sldId id="303" r:id="rId9"/>
    <p:sldId id="327" r:id="rId10"/>
    <p:sldId id="349" r:id="rId11"/>
    <p:sldId id="352" r:id="rId12"/>
    <p:sldId id="370" r:id="rId13"/>
    <p:sldId id="372" r:id="rId14"/>
    <p:sldId id="369" r:id="rId15"/>
    <p:sldId id="371" r:id="rId16"/>
    <p:sldId id="350" r:id="rId17"/>
    <p:sldId id="354" r:id="rId18"/>
    <p:sldId id="355" r:id="rId19"/>
    <p:sldId id="379" r:id="rId20"/>
    <p:sldId id="381" r:id="rId21"/>
    <p:sldId id="360" r:id="rId22"/>
    <p:sldId id="356" r:id="rId23"/>
    <p:sldId id="362" r:id="rId24"/>
    <p:sldId id="363" r:id="rId25"/>
    <p:sldId id="373" r:id="rId26"/>
    <p:sldId id="380" r:id="rId27"/>
    <p:sldId id="374" r:id="rId28"/>
    <p:sldId id="386" r:id="rId29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A00"/>
    <a:srgbClr val="660033"/>
    <a:srgbClr val="500028"/>
    <a:srgbClr val="00CC00"/>
    <a:srgbClr val="001236"/>
    <a:srgbClr val="FFCC66"/>
    <a:srgbClr val="FFCC00"/>
    <a:srgbClr val="00184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86410"/>
  </p:normalViewPr>
  <p:slideViewPr>
    <p:cSldViewPr>
      <p:cViewPr varScale="1">
        <p:scale>
          <a:sx n="57" d="100"/>
          <a:sy n="57" d="100"/>
        </p:scale>
        <p:origin x="-14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73: Управляющие конструкции Object Pascal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73: Управляющие конструкции Object Pascal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73: Управляющие конструкции Object Pascal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8/8/2020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8/8/2020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8/8/2020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8/8/2020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8/8/2020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8/8/2020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8/8/2020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9E1-554A-40DD-A9A2-CCBEDDCE7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3628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8/8/2020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Вспоминайте: события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9789" y="896527"/>
            <a:ext cx="872338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Событие (</a:t>
            </a:r>
            <a:r>
              <a:rPr lang="ru-RU" sz="2400" b="1" dirty="0" err="1"/>
              <a:t>Event</a:t>
            </a:r>
            <a:r>
              <a:rPr lang="ru-RU" sz="2400" dirty="0"/>
              <a:t>) – это то, что происходит во время работы программы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4760" y="3940860"/>
            <a:ext cx="87233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FF0000"/>
                </a:solidFill>
              </a:rPr>
              <a:t>В </a:t>
            </a:r>
            <a:r>
              <a:rPr lang="ru-RU" sz="2400" b="1" i="1" dirty="0" smtClean="0">
                <a:solidFill>
                  <a:srgbClr val="FF0000"/>
                </a:solidFill>
              </a:rPr>
              <a:t>Lazarus(</a:t>
            </a:r>
            <a:r>
              <a:rPr lang="en-US" sz="2400" b="1" i="1" dirty="0" smtClean="0">
                <a:solidFill>
                  <a:srgbClr val="FF0000"/>
                </a:solidFill>
              </a:rPr>
              <a:t>Delphi)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каждому событию присвоено имя</a:t>
            </a:r>
            <a:r>
              <a:rPr lang="ru-RU" sz="2400" dirty="0"/>
              <a:t>. Например, щелчок кнопкой мыши – это событие </a:t>
            </a:r>
            <a:r>
              <a:rPr lang="ru-RU" sz="2400" b="1" dirty="0" err="1"/>
              <a:t>OnClick</a:t>
            </a:r>
            <a:r>
              <a:rPr lang="ru-RU" sz="2400" dirty="0"/>
              <a:t>, двойной щелчок мышью </a:t>
            </a:r>
            <a:r>
              <a:rPr lang="en-US" sz="2400" dirty="0" smtClean="0"/>
              <a:t>- </a:t>
            </a:r>
            <a:r>
              <a:rPr lang="ru-RU" sz="2400" dirty="0" smtClean="0"/>
              <a:t>событие </a:t>
            </a:r>
            <a:r>
              <a:rPr lang="ru-RU" sz="2400" b="1" dirty="0" err="1"/>
              <a:t>OnDblClick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4760" y="1892569"/>
            <a:ext cx="87630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2800" dirty="0"/>
              <a:t>Программа для Windows представляет собой </a:t>
            </a:r>
            <a:r>
              <a:rPr lang="ru-RU" sz="2800" b="1" i="1" dirty="0">
                <a:solidFill>
                  <a:srgbClr val="FF0000"/>
                </a:solidFill>
              </a:rPr>
              <a:t>набор подпрограмм</a:t>
            </a:r>
            <a:r>
              <a:rPr lang="ru-RU" sz="2800" dirty="0"/>
              <a:t>, каждая из которых отвечает за </a:t>
            </a:r>
            <a:r>
              <a:rPr lang="ru-RU" sz="2800" b="1" i="1" dirty="0">
                <a:solidFill>
                  <a:srgbClr val="FF0000"/>
                </a:solidFill>
              </a:rPr>
              <a:t>обработку конкретного события </a:t>
            </a:r>
            <a:r>
              <a:rPr lang="ru-RU" sz="2800" dirty="0"/>
              <a:t>и вызывается только при его возникновении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9789" y="5373216"/>
            <a:ext cx="87630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2400" b="1" i="1" dirty="0">
                <a:solidFill>
                  <a:srgbClr val="FF0000"/>
                </a:solidFill>
              </a:rPr>
              <a:t>Каждый компонент имеет набор событий, на которые он может реагировать</a:t>
            </a:r>
            <a:r>
              <a:rPr lang="ru-RU" sz="2400" dirty="0"/>
              <a:t>. Программист сам определяет, какие события в программе требуется обрабатывать</a:t>
            </a:r>
          </a:p>
        </p:txBody>
      </p:sp>
    </p:spTree>
    <p:extLst>
      <p:ext uri="{BB962C8B-B14F-4D97-AF65-F5344CB8AC3E}">
        <p14:creationId xmlns:p14="http://schemas.microsoft.com/office/powerpoint/2010/main" val="14100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79111" y="161345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Ветвление: оператор выбора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8561" y="746120"/>
            <a:ext cx="8723389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Селектор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список1: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begin { </a:t>
            </a:r>
            <a:r>
              <a:rPr lang="en-US" sz="2400" b="1" dirty="0" err="1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} end; 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список2: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begin { </a:t>
            </a:r>
            <a:r>
              <a:rPr lang="en-US" sz="2400" b="1" dirty="0" err="1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} end;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списокN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begin { </a:t>
            </a:r>
            <a:r>
              <a:rPr lang="en-US" sz="2400" b="1" dirty="0" err="1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} end;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умолчанию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обязательно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940" y="3328287"/>
            <a:ext cx="8723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err="1">
                <a:solidFill>
                  <a:srgbClr val="500028"/>
                </a:solidFill>
              </a:rPr>
              <a:t>Селектор</a:t>
            </a:r>
            <a:r>
              <a:rPr lang="ru-RU" sz="2400" i="1" dirty="0">
                <a:solidFill>
                  <a:srgbClr val="500028"/>
                </a:solidFill>
              </a:rPr>
              <a:t> </a:t>
            </a:r>
            <a:r>
              <a:rPr lang="ru-RU" sz="2400" i="1" dirty="0"/>
              <a:t>— </a:t>
            </a:r>
            <a:r>
              <a:rPr lang="ru-RU" sz="2400" dirty="0"/>
              <a:t>выражение, значение которого определяет дальнейший ход выполнения </a:t>
            </a:r>
            <a:r>
              <a:rPr lang="ru-RU" sz="2400" dirty="0" smtClean="0"/>
              <a:t>программы;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9" y="4433128"/>
            <a:ext cx="8723389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селектор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ru-RU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опе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ратор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break;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default: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оператор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080" y="332656"/>
            <a:ext cx="866339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1,2,3,4,5: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Рабочий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день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' 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6: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Cyббoтa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7: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Воскресенье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1..5: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Рабочий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день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.';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6: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Суббота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7: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Воскресенье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6: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Суббота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7: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Воскресенье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Рабочий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день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.';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361" y="260648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(LC_ALL, "Russian");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mesyac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номер месяца: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mesyac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mesyac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Январь" 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Февраль"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3: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Март"&lt;&lt;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4: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Апрель"&lt;&lt;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5: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Май"&lt;&lt;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6: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Июнь"&lt;&lt;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7: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Июль"&lt;&lt;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8: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Август"&lt;&lt;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9: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Сентябрь"&lt;&lt;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10: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Октябрь"&lt;&lt;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Ноябрь"&lt;&lt;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Декабрь"&lt;&lt;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Введен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неверный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номер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месяца"&lt;&lt;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35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431" y="749339"/>
            <a:ext cx="8892480" cy="6001643"/>
          </a:xfrm>
          <a:prstGeom prst="rect">
            <a:avLst/>
          </a:prstGeom>
          <a:solidFill>
            <a:srgbClr val="FFFFCC"/>
          </a:solidFill>
        </p:spPr>
        <p:txBody>
          <a:bodyPr wrap="square" lIns="36000" rIns="3600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month, year, r: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integer;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last:boolean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посл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день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 = True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day:=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(Edit1.Text);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month:=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(Edit2.Text);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(Edit3.Text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:= False;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4,6,9,11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 = 30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last:= True;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 = 28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r:= year mod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r&lt;&gt;0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:=True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day=31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last:= True;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{ case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79111" y="161345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дата следующего дня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314" y="773332"/>
            <a:ext cx="2825279" cy="245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9716" y="1644997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begin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последний день месяца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1;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 =12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begin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последний месяц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1; year:= year + 1;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month:= month + 1;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day:= day + 1;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Label4.Caption:=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(day)+'.'+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month)+'.'+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79111" y="161345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дата следующего дня - 2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Циклы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96" y="922373"/>
            <a:ext cx="8715912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В программе цикл может быть реализован при помощи инструкций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ru-RU" sz="2400" dirty="0"/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и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ru-RU" sz="2400" dirty="0"/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789" y="2060848"/>
            <a:ext cx="8723389" cy="95410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ea typeface="Times New Roman"/>
                <a:cs typeface="Times New Roman"/>
              </a:rPr>
              <a:t>В общем виде инструкция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</a:t>
            </a:r>
            <a:r>
              <a:rPr lang="ru-RU" sz="2800" dirty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ru-RU" sz="2800" dirty="0">
                <a:ea typeface="Times New Roman"/>
                <a:cs typeface="Times New Roman"/>
              </a:rPr>
              <a:t>записывается следующим образом: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1019" y="3284984"/>
            <a:ext cx="872338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счетчик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:=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нач_знач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to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кон_знач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endParaRPr lang="ru-RU" sz="2800" dirty="0">
              <a:solidFill>
                <a:srgbClr val="70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hangingPunct="0"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begin</a:t>
            </a:r>
            <a:endParaRPr lang="ru-RU" sz="2800" dirty="0">
              <a:solidFill>
                <a:srgbClr val="70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hangingPunct="0">
              <a:spcAft>
                <a:spcPts val="0"/>
              </a:spcAft>
            </a:pP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 //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инструкции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которые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надо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выполнить</a:t>
            </a:r>
            <a:endParaRPr lang="en-US" sz="2800" b="1" dirty="0" smtClean="0">
              <a:solidFill>
                <a:srgbClr val="00004C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hangingPunct="0">
              <a:spcAft>
                <a:spcPts val="0"/>
              </a:spcAft>
            </a:pP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//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несколько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раз</a:t>
            </a:r>
            <a:r>
              <a:rPr lang="en-US" sz="2800" b="1" dirty="0">
                <a:solidFill>
                  <a:srgbClr val="00004C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endParaRPr lang="ru-RU" sz="2800" dirty="0">
              <a:solidFill>
                <a:srgbClr val="70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hangingPunct="0"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end</a:t>
            </a:r>
            <a:endParaRPr lang="ru-RU" sz="2800" dirty="0">
              <a:solidFill>
                <a:srgbClr val="70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hangingPunct="0">
              <a:spcAft>
                <a:spcPts val="300"/>
              </a:spcAft>
            </a:pPr>
            <a:r>
              <a:rPr lang="ru-RU" sz="2800" dirty="0">
                <a:ea typeface="Times New Roman"/>
                <a:cs typeface="Times New Roman"/>
              </a:rPr>
              <a:t>Переменные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счетчик</a:t>
            </a:r>
            <a:r>
              <a:rPr lang="ru-RU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sz="2800" dirty="0" smtClean="0">
                <a:ea typeface="Times New Roman"/>
                <a:cs typeface="Times New Roman"/>
              </a:rPr>
              <a:t>выражения</a:t>
            </a:r>
            <a:r>
              <a:rPr lang="en-US" sz="2800" dirty="0" smtClean="0"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нач_знач</a:t>
            </a:r>
            <a:r>
              <a:rPr lang="en-US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a typeface="Times New Roman"/>
                <a:cs typeface="Times New Roman"/>
              </a:rPr>
              <a:t>и</a:t>
            </a:r>
            <a:r>
              <a:rPr lang="ru-RU" sz="2800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кон_знач</a:t>
            </a:r>
            <a:r>
              <a:rPr lang="en-US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a typeface="Times New Roman"/>
                <a:cs typeface="Times New Roman"/>
              </a:rPr>
              <a:t>должны быть </a:t>
            </a:r>
            <a:r>
              <a:rPr lang="ru-RU" sz="2800" b="1" dirty="0">
                <a:solidFill>
                  <a:srgbClr val="C00000"/>
                </a:solidFill>
                <a:ea typeface="Times New Roman"/>
                <a:cs typeface="Times New Roman"/>
              </a:rPr>
              <a:t>целого</a:t>
            </a:r>
            <a:r>
              <a:rPr lang="ru-RU" sz="2800" dirty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ru-RU" sz="2800" dirty="0">
                <a:ea typeface="Times New Roman"/>
                <a:cs typeface="Times New Roman"/>
              </a:rPr>
              <a:t>типа</a:t>
            </a:r>
            <a:r>
              <a:rPr lang="ru-RU" sz="2800" dirty="0">
                <a:solidFill>
                  <a:srgbClr val="700000"/>
                </a:solidFill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71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Написать </a:t>
            </a:r>
            <a:r>
              <a:rPr lang="ru-RU" sz="2400" dirty="0"/>
              <a:t>программу, которая вычисляет значение функции </a:t>
            </a:r>
            <a:r>
              <a:rPr lang="ru-RU" sz="2400" i="1" dirty="0"/>
              <a:t>у = </a:t>
            </a:r>
            <a:r>
              <a:rPr lang="ru-RU" sz="2400" dirty="0"/>
              <a:t>5х</a:t>
            </a:r>
            <a:r>
              <a:rPr lang="ru-RU" sz="2400" baseline="30000" dirty="0"/>
              <a:t>2</a:t>
            </a:r>
            <a:r>
              <a:rPr lang="ru-RU" sz="2400" dirty="0"/>
              <a:t> - 7 в точках  –1, –0.5, 0, 0.5 и 1 и выводит результат в поле </a:t>
            </a:r>
            <a:r>
              <a:rPr lang="en-US" sz="2400" dirty="0"/>
              <a:t>Label </a:t>
            </a:r>
            <a:r>
              <a:rPr lang="ru-RU" sz="2400" dirty="0"/>
              <a:t>на форме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834" y="1460977"/>
            <a:ext cx="8791654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TForm1.ButtonlClick(Sender: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x,у,dx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real; //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аргумент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функции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</a:t>
            </a:r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:=''; x := -1; dx := 0.5;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i:=l to 5 do 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у := 5*x*x -7;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(x)+'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'+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(y,ffFixed,8,3)+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(13);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:=x + dx;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Label1.Caption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Вычисление суммы ряда 1 + 1/2 + 1/3 +. . 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51344"/>
            <a:ext cx="8784976" cy="60016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TForm1.ButtonlClick(Sender: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i:integer;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номер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элемента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ряда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elem:real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элемента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ряда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summ:real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сумма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элементов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ряда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Labe1.Caption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= ' ' 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i:=l to 10 do 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:=l/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Label1.Caption:= Label1.Caption +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)+' 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)+#13;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summ+elem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Label1.Caption:= Label1.Caption +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Сумма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ряда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цикл с предусловием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78" y="867194"/>
            <a:ext cx="8934211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while</a:t>
            </a:r>
            <a:r>
              <a:rPr lang="en-US" sz="2800" b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условие </a:t>
            </a:r>
            <a:r>
              <a:rPr lang="en-US" sz="2800" b="1" dirty="0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do begin</a:t>
            </a:r>
            <a:endParaRPr lang="ru-RU" sz="2800" dirty="0">
              <a:solidFill>
                <a:srgbClr val="700000"/>
              </a:solidFill>
              <a:latin typeface="Calibri"/>
              <a:ea typeface="Times New Roman"/>
              <a:cs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ru-RU" sz="2800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 </a:t>
            </a:r>
            <a:r>
              <a:rPr lang="en-US" sz="2800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// </a:t>
            </a:r>
            <a:r>
              <a:rPr lang="ru-RU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здесь инструкции, которые надо </a:t>
            </a:r>
            <a:r>
              <a:rPr lang="ru-RU" sz="2800" i="1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выполнить</a:t>
            </a:r>
            <a:endParaRPr lang="en-US" sz="2800" i="1" dirty="0" smtClean="0">
              <a:solidFill>
                <a:srgbClr val="700000"/>
              </a:solidFill>
              <a:latin typeface="Calibri"/>
              <a:ea typeface="Times New Roman"/>
              <a:cs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en-US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i="1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//</a:t>
            </a:r>
            <a:r>
              <a:rPr lang="en-US" sz="2800" i="1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  </a:t>
            </a:r>
            <a:r>
              <a:rPr lang="ru-RU" sz="2800" i="1" dirty="0" smtClean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несколько </a:t>
            </a:r>
            <a:r>
              <a:rPr lang="ru-RU" sz="2800" i="1" dirty="0">
                <a:solidFill>
                  <a:srgbClr val="700000"/>
                </a:solidFill>
                <a:latin typeface="Calibri"/>
                <a:ea typeface="Times New Roman"/>
                <a:cs typeface="Times New Roman"/>
              </a:rPr>
              <a:t>раз </a:t>
            </a:r>
            <a:endParaRPr lang="ru-RU" sz="2800" dirty="0">
              <a:solidFill>
                <a:srgbClr val="700000"/>
              </a:solidFill>
              <a:latin typeface="Calibri"/>
              <a:ea typeface="Times New Roman"/>
              <a:cs typeface="Times New Roman"/>
            </a:endParaRPr>
          </a:p>
          <a:p>
            <a:pPr hangingPunct="0">
              <a:spcAft>
                <a:spcPts val="300"/>
              </a:spcAft>
            </a:pPr>
            <a:r>
              <a:rPr lang="en-US" sz="2800" b="1" dirty="0">
                <a:solidFill>
                  <a:srgbClr val="00004C"/>
                </a:solidFill>
                <a:latin typeface="Courier New"/>
                <a:ea typeface="Times New Roman"/>
                <a:cs typeface="Courier New"/>
              </a:rPr>
              <a:t>end</a:t>
            </a:r>
            <a:endParaRPr lang="ru-RU" sz="2800" dirty="0">
              <a:solidFill>
                <a:srgbClr val="7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70" y="3140968"/>
            <a:ext cx="4120028" cy="307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40960" cy="56323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p,t:extended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вычисляемое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точность  ПИ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n:integer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номер члена ряда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elem:extended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значение члена ряда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 :=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n := 1;  t :=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(edit1.text) 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чтобы начать цикл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t do 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 / (2*n - 1) 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MOD 2=0 then p := p -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p := p +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:= n + 1;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p:= p * 4;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Label3.Caption:=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 + #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(n)+'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членов ряда';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вычисление ПИ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63" y="1265859"/>
            <a:ext cx="808804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008" y="5085184"/>
            <a:ext cx="8723389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Основная программа обычно содержит всего несколько строк, ее задача — сделать все начальные установки и сообщить операционной системе </a:t>
            </a:r>
            <a:r>
              <a:rPr lang="ru-RU" sz="2400" dirty="0" smtClean="0"/>
              <a:t>адреса </a:t>
            </a:r>
            <a:r>
              <a:rPr lang="ru-RU" sz="2400" b="1" i="1" dirty="0" smtClean="0">
                <a:solidFill>
                  <a:srgbClr val="FF0000"/>
                </a:solidFill>
              </a:rPr>
              <a:t>процедур </a:t>
            </a:r>
            <a:r>
              <a:rPr lang="ru-RU" sz="2400" b="1" i="1" dirty="0">
                <a:solidFill>
                  <a:srgbClr val="FF0000"/>
                </a:solidFill>
              </a:rPr>
              <a:t>обработки сообщений</a:t>
            </a:r>
            <a:r>
              <a:rPr lang="ru-RU" sz="2400" dirty="0"/>
              <a:t> (или </a:t>
            </a:r>
            <a:r>
              <a:rPr lang="ru-RU" sz="2400" i="1" dirty="0" smtClean="0"/>
              <a:t>оконных процедур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Вспоминайте: Схема работы программы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9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цикл с постусловием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78" y="867194"/>
            <a:ext cx="8934211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2800" b="1" dirty="0" err="1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endParaRPr lang="ru-RU" sz="2800" b="1" dirty="0" smtClean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800" dirty="0" smtClean="0">
                <a:cs typeface="Courier New" panose="02070309020205020404" pitchFamily="49" charset="0"/>
              </a:rPr>
              <a:t>Цикл выполняется, пока условие возвращает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2888385" cy="336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0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TForm1.Button1Click(Sender: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n: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проверяемое число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d: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делитель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r: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остаток от деления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n:=StrToInt(Edit1.text);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 := 2;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сначала будем делить на два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:= n mod d;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&lt;&gt; 0 // n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 разделилось нацело на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 := d + 1;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= 0; //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пока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поделится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без остатка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label2.caption:=Edit1.text;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label2.caption:=label2.caption + 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простое число.'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label2.caption:=label2.caption + 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обычное число.';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exam05;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мин.знач.одномерн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массива, с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постусловием  }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array[1..10] of real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min: real;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счетчик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ввод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 контрольный вывод массива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i:=1 to 10 do begin write('a[',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,']=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 end;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i:=1 to 10 do write(a[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]:10:3);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:=a[1]; i:=2;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требуемый цикл с постусловием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min&gt;a[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then min:=a[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 i:=i+1;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минимальное значение:',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min:10:3);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21" y="178187"/>
            <a:ext cx="8349175" cy="1077218"/>
          </a:xfr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Цикл со счетчиком –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языке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C++</a:t>
            </a:r>
            <a:endParaRPr lang="ru-RU" sz="3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E4F39-6F58-4CBF-A7DF-0110F882646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3721" y="1373949"/>
            <a:ext cx="8670767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rnd">
            <a:solidFill>
              <a:srgbClr val="C00000"/>
            </a:solidFill>
            <a:prstDash val="solid"/>
            <a:round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инициализация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условие_завершения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модификация)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оператор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ы</a:t>
            </a:r>
            <a:endPara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867608"/>
            <a:ext cx="8712968" cy="830997"/>
          </a:xfrm>
          <a:prstGeom prst="rect">
            <a:avLst/>
          </a:prstGeo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s=0; for 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20;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s+=1./(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сумма элементов последовательности */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721" y="5645266"/>
            <a:ext cx="821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n-lt"/>
              </a:rPr>
              <a:t>любой из трех элементов может быть опущен</a:t>
            </a:r>
            <a:endParaRPr lang="ru-RU" sz="2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6164763"/>
            <a:ext cx="8712968" cy="461665"/>
          </a:xfrm>
          <a:prstGeom prst="rect">
            <a:avLst/>
          </a:prstGeo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=1,s=0; for( 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&lt;100;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s+=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756437"/>
            <a:ext cx="8712968" cy="830997"/>
          </a:xfrm>
          <a:prstGeom prst="rect">
            <a:avLst/>
          </a:prstGeo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s=0;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s+=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сумма чисел от 1 до 100 */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572" y="3348111"/>
            <a:ext cx="82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Примеры оператора цикла со счетчиком: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216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E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(LC_ALL, "Russian");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kolvo,i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кол-во элементов массива: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massive[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summa,srednee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"&lt;&lt;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i+1&lt;&lt;"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элемент: ";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&gt;&gt;massive[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summa+=massive[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srednee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=summa/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kolvo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Среднее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значение элементов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массива равно: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srednee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33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634149" cy="70788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Радиокнопки и флаги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0578" y="1052736"/>
            <a:ext cx="8773670" cy="42606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0578" y="5589240"/>
            <a:ext cx="8773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два вида переключателей: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зависимые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независимые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Первые часто называют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радиокнопками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вторые –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флагами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4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 обработчика события</a:t>
            </a:r>
            <a:endParaRPr lang="ru-RU" sz="28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9984" y="734709"/>
            <a:ext cx="8763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2400" dirty="0" smtClean="0"/>
              <a:t>Создать обработчик события можно двумя способами:</a:t>
            </a:r>
            <a:endParaRPr lang="ru-R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4331" y="1340768"/>
            <a:ext cx="8723389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дважды щелкнуть на компоненте – будет создан шаблон обработчика для события по умолчанию</a:t>
            </a:r>
            <a:endParaRPr lang="ru-RU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9792" y="2423847"/>
            <a:ext cx="872338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для кнопки – </a:t>
            </a:r>
            <a:r>
              <a:rPr lang="en-US" sz="2400" dirty="0" err="1" smtClean="0"/>
              <a:t>OnClick</a:t>
            </a:r>
            <a:r>
              <a:rPr lang="ru-RU" sz="2400" dirty="0" smtClean="0"/>
              <a:t>, для списка – выбор элемента из списка, для </a:t>
            </a:r>
            <a:r>
              <a:rPr lang="en-US" sz="2400" dirty="0" smtClean="0"/>
              <a:t>Edit – </a:t>
            </a:r>
            <a:r>
              <a:rPr lang="en-US" sz="2400" dirty="0" err="1" smtClean="0"/>
              <a:t>OnChange</a:t>
            </a:r>
            <a:r>
              <a:rPr lang="en-US" sz="2400" dirty="0" smtClean="0"/>
              <a:t>, </a:t>
            </a:r>
            <a:r>
              <a:rPr lang="ru-RU" sz="2400" dirty="0" smtClean="0"/>
              <a:t>для формы –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 </a:t>
            </a:r>
            <a:r>
              <a:rPr lang="uk-UA" sz="2400" dirty="0" smtClean="0"/>
              <a:t>и </a:t>
            </a:r>
            <a:r>
              <a:rPr lang="uk-UA" sz="2400" dirty="0" err="1" smtClean="0"/>
              <a:t>т.д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3209" y="5589240"/>
            <a:ext cx="8716554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либо перейти в Инспектор объектов и дважды щелкнуть в поле рядом с именем события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64"/>
          <a:stretch/>
        </p:blipFill>
        <p:spPr bwMode="auto">
          <a:xfrm>
            <a:off x="154331" y="3393123"/>
            <a:ext cx="7980291" cy="207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944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dirty="0" smtClean="0"/>
              <a:t>1. Условный оператор и оператор выбора</a:t>
            </a:r>
          </a:p>
          <a:p>
            <a:pPr algn="l"/>
            <a:r>
              <a:rPr lang="ru-RU" dirty="0" smtClean="0"/>
              <a:t>2. Циклы</a:t>
            </a:r>
          </a:p>
          <a:p>
            <a:pPr algn="l"/>
            <a:r>
              <a:rPr lang="ru-RU" dirty="0" smtClean="0"/>
              <a:t>3. Примеры проектов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208" y="1412776"/>
            <a:ext cx="8784976" cy="2664296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Управляющие конструкции языка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 Pascal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en-US" b="1" kern="0" dirty="0" smtClean="0">
                <a:solidFill>
                  <a:sysClr val="windowText" lastClr="000000"/>
                </a:solidFill>
              </a:rPr>
              <a:t>3 </a:t>
            </a:r>
            <a:r>
              <a:rPr lang="ru-RU" b="1" kern="0" dirty="0" smtClean="0">
                <a:solidFill>
                  <a:sysClr val="windowText" lastClr="000000"/>
                </a:solidFill>
              </a:rPr>
              <a:t>курс занятие </a:t>
            </a:r>
            <a:r>
              <a:rPr lang="en-US" b="1" kern="0" dirty="0" smtClean="0">
                <a:solidFill>
                  <a:sysClr val="windowText" lastClr="000000"/>
                </a:solidFill>
              </a:rPr>
              <a:t>2/82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9984" y="980728"/>
            <a:ext cx="8763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2800" dirty="0" smtClean="0"/>
              <a:t>Базовые алгоритмические структуры: следование, ветвление, цикл</a:t>
            </a:r>
            <a:endParaRPr lang="ru-RU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Базовые компоненты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2276872"/>
            <a:ext cx="8485439" cy="3312368"/>
          </a:xfrm>
          <a:prstGeom prst="rect">
            <a:avLst/>
          </a:prstGeom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14448" y="6062903"/>
            <a:ext cx="2232248" cy="453548"/>
          </a:xfrm>
          <a:prstGeom prst="wedgeRoundRectCallout">
            <a:avLst>
              <a:gd name="adj1" fmla="val -17542"/>
              <a:gd name="adj2" fmla="val -1649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следование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3049315" y="6008071"/>
            <a:ext cx="2123213" cy="579944"/>
          </a:xfrm>
          <a:prstGeom prst="wedgeRoundRectCallout">
            <a:avLst>
              <a:gd name="adj1" fmla="val -19224"/>
              <a:gd name="adj2" fmla="val -1259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ветвление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7404775" y="6106124"/>
            <a:ext cx="1572671" cy="481891"/>
          </a:xfrm>
          <a:prstGeom prst="wedgeRoundRectCallout">
            <a:avLst>
              <a:gd name="adj1" fmla="val -20784"/>
              <a:gd name="adj2" fmla="val -15777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цикл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7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15542" y="235297"/>
            <a:ext cx="8808865" cy="6463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Ветвление: условный оператор</a:t>
            </a:r>
            <a:endParaRPr lang="ru-RU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5247" y="1089260"/>
            <a:ext cx="876612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Структура «ветвление» в </a:t>
            </a:r>
            <a:r>
              <a:rPr lang="ru-RU" sz="2400" dirty="0" smtClean="0"/>
              <a:t>языках </a:t>
            </a:r>
            <a:r>
              <a:rPr lang="en-US" sz="2400" dirty="0"/>
              <a:t>Object </a:t>
            </a:r>
            <a:r>
              <a:rPr lang="en-US" sz="2400" dirty="0" smtClean="0"/>
              <a:t>Pascal</a:t>
            </a:r>
            <a:r>
              <a:rPr lang="ru-RU" sz="2400" dirty="0" smtClean="0"/>
              <a:t>, </a:t>
            </a:r>
            <a:r>
              <a:rPr lang="en-US" sz="2400" dirty="0" smtClean="0"/>
              <a:t>C++ </a:t>
            </a:r>
            <a:r>
              <a:rPr lang="ru-RU" sz="2400" dirty="0" smtClean="0"/>
              <a:t> </a:t>
            </a:r>
            <a:r>
              <a:rPr lang="ru-RU" sz="2400" dirty="0"/>
              <a:t>реализована в двух формах: условный оператор и оператор выбора.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8443" y="2497221"/>
            <a:ext cx="8762825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если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истинно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если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ложно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8443" y="5013176"/>
            <a:ext cx="8762825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если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истинно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если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ложно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496" y="3410730"/>
            <a:ext cx="8715912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C00000"/>
                </a:solidFill>
              </a:rPr>
              <a:t>В языке </a:t>
            </a:r>
            <a:r>
              <a:rPr lang="en-US" sz="2400" b="1" i="1" dirty="0">
                <a:solidFill>
                  <a:srgbClr val="C00000"/>
                </a:solidFill>
              </a:rPr>
              <a:t>Object Pascal </a:t>
            </a:r>
            <a:r>
              <a:rPr lang="ru-RU" sz="2400" b="1" i="1" dirty="0">
                <a:solidFill>
                  <a:srgbClr val="C00000"/>
                </a:solidFill>
              </a:rPr>
              <a:t>предусмотрена оптимизация обработки сложных условий. </a:t>
            </a:r>
          </a:p>
          <a:p>
            <a:pPr hangingPunct="0"/>
            <a:r>
              <a:rPr lang="ru-RU" sz="2400" dirty="0"/>
              <a:t>Если первый операнд операции 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равен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ru-RU" sz="2400" dirty="0"/>
              <a:t>, </a:t>
            </a:r>
            <a:r>
              <a:rPr lang="uk-UA" sz="2400" dirty="0"/>
              <a:t>то </a:t>
            </a:r>
            <a:r>
              <a:rPr lang="ru-RU" sz="2400" dirty="0"/>
              <a:t>второй операнд не вычисляется, так как результат все равно будет равен 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ru-RU" sz="2400" dirty="0"/>
              <a:t>.</a:t>
            </a:r>
          </a:p>
          <a:p>
            <a:pPr hangingPunct="0"/>
            <a:r>
              <a:rPr lang="ru-RU" sz="2400" dirty="0"/>
              <a:t>Если первый операнд операции 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ru-RU" sz="2400" dirty="0"/>
              <a:t>  равен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ru-RU" sz="2400" dirty="0"/>
              <a:t>, </a:t>
            </a:r>
            <a:r>
              <a:rPr lang="uk-UA" sz="2400" dirty="0"/>
              <a:t>то </a:t>
            </a:r>
            <a:r>
              <a:rPr lang="ru-RU" sz="2400" dirty="0"/>
              <a:t>второй операнд не вычисляется, так как результат все равно будет равен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1019" y="332656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Чаще всего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представляет собой результат сравнения.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1968" y="1317695"/>
            <a:ext cx="87233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При записи сложных условий важно </a:t>
            </a:r>
            <a:r>
              <a:rPr lang="ru-RU" sz="2400" dirty="0" smtClean="0"/>
              <a:t>учитывать, </a:t>
            </a:r>
            <a:r>
              <a:rPr lang="ru-RU" sz="2400" dirty="0"/>
              <a:t>что </a:t>
            </a:r>
            <a:r>
              <a:rPr lang="ru-RU" sz="2400" b="1" i="1" dirty="0">
                <a:solidFill>
                  <a:srgbClr val="FF0000"/>
                </a:solidFill>
              </a:rPr>
              <a:t>логические </a:t>
            </a:r>
            <a:r>
              <a:rPr lang="ru-RU" sz="2400" b="1" i="1" dirty="0" smtClean="0">
                <a:solidFill>
                  <a:srgbClr val="FF0000"/>
                </a:solidFill>
              </a:rPr>
              <a:t>операции </a:t>
            </a:r>
            <a:r>
              <a:rPr lang="ru-RU" sz="2400" b="1" i="1" dirty="0">
                <a:solidFill>
                  <a:srgbClr val="FF0000"/>
                </a:solidFill>
              </a:rPr>
              <a:t>имеют более высокий приоритет, чем </a:t>
            </a:r>
            <a:r>
              <a:rPr lang="ru-RU" sz="2400" b="1" i="1" dirty="0" smtClean="0">
                <a:solidFill>
                  <a:srgbClr val="FF0000"/>
                </a:solidFill>
              </a:rPr>
              <a:t>операции </a:t>
            </a:r>
            <a:r>
              <a:rPr lang="ru-RU" sz="2400" b="1" i="1" dirty="0">
                <a:solidFill>
                  <a:srgbClr val="FF0000"/>
                </a:solidFill>
              </a:rPr>
              <a:t>сравнения</a:t>
            </a:r>
            <a:r>
              <a:rPr lang="ru-RU" sz="2400" dirty="0"/>
              <a:t>, </a:t>
            </a:r>
            <a:endParaRPr lang="ru-RU" sz="2400" dirty="0" smtClean="0"/>
          </a:p>
          <a:p>
            <a:pPr hangingPunct="0"/>
            <a:r>
              <a:rPr lang="ru-RU" sz="2400" dirty="0" smtClean="0"/>
              <a:t>и </a:t>
            </a:r>
            <a:r>
              <a:rPr lang="ru-RU" sz="2400" dirty="0"/>
              <a:t>поэтому простые условия следует заключать в </a:t>
            </a:r>
            <a:r>
              <a:rPr lang="ru-RU" sz="2400" dirty="0" smtClean="0"/>
              <a:t>скобки:</a:t>
            </a:r>
          </a:p>
          <a:p>
            <a:pPr hangingPunct="0"/>
            <a:r>
              <a:rPr lang="en-US" sz="2400" b="1" dirty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(Summa &gt; 500) and (Day = 7</a:t>
            </a:r>
            <a:r>
              <a:rPr lang="en-US" sz="2400" b="1" dirty="0" smtClean="0">
                <a:solidFill>
                  <a:srgbClr val="00123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400" dirty="0">
              <a:solidFill>
                <a:srgbClr val="00123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стоимость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покупки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091" y="1808857"/>
            <a:ext cx="2517706" cy="233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67387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Summa:real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Summa:=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(Edit1.Text);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Day:=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(Edit2.Text);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((Summa &gt; 500) and (Day =7)) </a:t>
            </a:r>
            <a:endParaRPr lang="ru-RU" sz="2400" b="1" dirty="0" smtClean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(Summa &gt; 1000)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Summa:=Summa*0.9;</a:t>
            </a:r>
          </a:p>
          <a:p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Label3.Caption</a:t>
            </a:r>
            <a:r>
              <a:rPr lang="en-US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endParaRPr lang="ru-RU" sz="2400" b="1" dirty="0" smtClean="0">
              <a:solidFill>
                <a:srgbClr val="009A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Предоставлена скидка. Сумма к оплате: '+</a:t>
            </a:r>
          </a:p>
          <a:p>
            <a:r>
              <a:rPr lang="ru-RU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(Summa,ffFixed,8,2);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Label3.Caption:='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Сумма к оплате: '+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(Summa,ffFixed,8,2);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Pascal: </a:t>
            </a:r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условный оператор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0" y="650306"/>
            <a:ext cx="86331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проверить, является ли год високосным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exam01;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год: ');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(year);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 mod 4 &lt;&gt; 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год не високосный')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 mod 100 = 0) </a:t>
            </a:r>
            <a:endParaRPr lang="ru-RU" sz="2400" b="1" dirty="0" smtClean="0">
              <a:solidFill>
                <a:srgbClr val="009A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 mod 400 &lt;&gt; 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Год не високосный')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Год високосный');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1974</Words>
  <Application>Microsoft Office PowerPoint</Application>
  <PresentationFormat>Экран (4:3)</PresentationFormat>
  <Paragraphs>304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DesignTemplate</vt:lpstr>
      <vt:lpstr>Презентация PowerPoint</vt:lpstr>
      <vt:lpstr>Презентация PowerPoint</vt:lpstr>
      <vt:lpstr>Презентация PowerPoint</vt:lpstr>
      <vt:lpstr>Управляющие конструкции языка  Object Pascal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Цикл со счетчиком – for в языке C++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2020-08-08T12:02:04Z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