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8" r:id="rId3"/>
    <p:sldId id="281" r:id="rId4"/>
    <p:sldId id="322" r:id="rId5"/>
    <p:sldId id="324" r:id="rId6"/>
    <p:sldId id="325" r:id="rId7"/>
    <p:sldId id="326" r:id="rId8"/>
    <p:sldId id="321" r:id="rId9"/>
    <p:sldId id="323" r:id="rId10"/>
    <p:sldId id="327" r:id="rId11"/>
    <p:sldId id="299" r:id="rId12"/>
    <p:sldId id="332" r:id="rId13"/>
    <p:sldId id="328" r:id="rId14"/>
    <p:sldId id="329" r:id="rId15"/>
    <p:sldId id="330" r:id="rId16"/>
    <p:sldId id="300" r:id="rId17"/>
    <p:sldId id="331" r:id="rId18"/>
    <p:sldId id="269" r:id="rId19"/>
    <p:sldId id="319" r:id="rId20"/>
  </p:sldIdLst>
  <p:sldSz cx="9144000" cy="6858000" type="screen4x3"/>
  <p:notesSz cx="6888163" cy="4657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53" autoAdjust="0"/>
    <p:restoredTop sz="86479" autoAdjust="0"/>
  </p:normalViewPr>
  <p:slideViewPr>
    <p:cSldViewPr>
      <p:cViewPr varScale="1">
        <p:scale>
          <a:sx n="63" d="100"/>
          <a:sy n="63" d="100"/>
        </p:scale>
        <p:origin x="-3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274044795783921E-2"/>
          <c:y val="5.8585858585858588E-2"/>
          <c:w val="0.89591567852437415"/>
          <c:h val="0.83030303030303032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969696" mc:Ignorable="a14" a14:legacySpreadsheetColorIndex="55"/>
                </a:gs>
                <a:gs pos="100000">
                  <a:srgbClr xmlns:mc="http://schemas.openxmlformats.org/markup-compatibility/2006" xmlns:a14="http://schemas.microsoft.com/office/drawing/2010/main" val="FFFFFF" mc:Ignorable="a14" a14:legacySpreadsheetColorIndex="55">
                    <a:gamma/>
                    <a:tint val="3137"/>
                    <a:invGamma/>
                  </a:srgbClr>
                </a:gs>
              </a:gsLst>
              <a:path path="rect">
                <a:fillToRect r="100000" b="100000"/>
              </a:path>
            </a:gradFill>
            <a:ln w="12688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Sheet1!$B$1:$H$1</c:f>
              <c:strCache>
                <c:ptCount val="7"/>
                <c:pt idx="0">
                  <c:v>150-154</c:v>
                </c:pt>
                <c:pt idx="1">
                  <c:v>155-159</c:v>
                </c:pt>
                <c:pt idx="2">
                  <c:v>160-164</c:v>
                </c:pt>
                <c:pt idx="3">
                  <c:v>165-169</c:v>
                </c:pt>
                <c:pt idx="4">
                  <c:v>170-174</c:v>
                </c:pt>
                <c:pt idx="5">
                  <c:v>175-179</c:v>
                </c:pt>
                <c:pt idx="6">
                  <c:v>180-184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0.02</c:v>
                </c:pt>
                <c:pt idx="1">
                  <c:v>0.14000000000000001</c:v>
                </c:pt>
                <c:pt idx="2">
                  <c:v>0.28000000000000003</c:v>
                </c:pt>
                <c:pt idx="3">
                  <c:v>0.3</c:v>
                </c:pt>
                <c:pt idx="4">
                  <c:v>0.16</c:v>
                </c:pt>
                <c:pt idx="5">
                  <c:v>0.08</c:v>
                </c:pt>
                <c:pt idx="6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0632064"/>
        <c:axId val="140633984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Sheet1!$B$1:$H$1</c:f>
              <c:strCache>
                <c:ptCount val="7"/>
                <c:pt idx="0">
                  <c:v>150-154</c:v>
                </c:pt>
                <c:pt idx="1">
                  <c:v>155-159</c:v>
                </c:pt>
                <c:pt idx="2">
                  <c:v>160-164</c:v>
                </c:pt>
                <c:pt idx="3">
                  <c:v>165-169</c:v>
                </c:pt>
                <c:pt idx="4">
                  <c:v>170-174</c:v>
                </c:pt>
                <c:pt idx="5">
                  <c:v>175-179</c:v>
                </c:pt>
                <c:pt idx="6">
                  <c:v>180-184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0.02</c:v>
                </c:pt>
                <c:pt idx="1">
                  <c:v>0.14000000000000001</c:v>
                </c:pt>
                <c:pt idx="2">
                  <c:v>0.28000000000000003</c:v>
                </c:pt>
                <c:pt idx="3">
                  <c:v>0.3</c:v>
                </c:pt>
                <c:pt idx="4">
                  <c:v>0.16</c:v>
                </c:pt>
                <c:pt idx="5">
                  <c:v>0.08</c:v>
                </c:pt>
                <c:pt idx="6">
                  <c:v>0.02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635520"/>
        <c:axId val="140526720"/>
      </c:lineChart>
      <c:catAx>
        <c:axId val="140632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6339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0633984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632064"/>
        <c:crosses val="autoZero"/>
        <c:crossBetween val="between"/>
      </c:valAx>
      <c:catAx>
        <c:axId val="140635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40526720"/>
        <c:crosses val="autoZero"/>
        <c:auto val="0"/>
        <c:lblAlgn val="ctr"/>
        <c:lblOffset val="100"/>
        <c:noMultiLvlLbl val="0"/>
      </c:catAx>
      <c:valAx>
        <c:axId val="1405267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635520"/>
        <c:crosses val="autoZero"/>
        <c:crossBetween val="between"/>
      </c:valAx>
      <c:spPr>
        <a:solidFill>
          <a:srgbClr val="FFFFFF"/>
        </a:solidFill>
        <a:ln w="12688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292" y="0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424839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</a:defRPr>
            </a:lvl1pPr>
          </a:lstStyle>
          <a:p>
            <a:r>
              <a:rPr lang="ru-RU" smtClean="0"/>
              <a:t>29-Основные понятия математической статистики</a:t>
            </a: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292" y="4424839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</a:defRPr>
            </a:lvl1pPr>
          </a:lstStyle>
          <a:p>
            <a:fld id="{FF79F047-3D21-499C-9CAB-4531FF362A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464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2" y="0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78063" y="349250"/>
            <a:ext cx="2332037" cy="1747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2" y="2212420"/>
            <a:ext cx="5051320" cy="20959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424839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Times New Roman" pitchFamily="18" charset="0"/>
              </a:defRPr>
            </a:lvl1pPr>
          </a:lstStyle>
          <a:p>
            <a:r>
              <a:rPr lang="ru-RU" smtClean="0"/>
              <a:t>29-Основные понятия математической статистики</a:t>
            </a: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2" y="4424839"/>
            <a:ext cx="2984871" cy="232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65974" tIns="32987" rIns="65974" bIns="329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latin typeface="Times New Roman" pitchFamily="18" charset="0"/>
              </a:defRPr>
            </a:lvl1pPr>
          </a:lstStyle>
          <a:p>
            <a:fld id="{58B87636-5941-4D76-A849-CCB8BC82FC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2424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87636-5941-4D76-A849-CCB8BC82FC4E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29-Основные понятия математической статистики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4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29-Основные понятия математической статистики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B87636-5941-4D76-A849-CCB8BC82FC4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5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D0EA0D0E-916C-4682-BAA0-3003DA85A0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47354-4C5B-498D-AFC3-C7BB661282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93FE-EB31-44E0-9572-9D37C0F69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B955B-4BAF-4CE6-87C7-27198C3A04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5D909-0C02-40DF-997D-103A6B5D4C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4932C-BDD1-4AA9-B5A9-C5C2D11002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BAC1C-508F-429B-91D0-E3D6A267EE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67BBA-E09E-428A-8356-63ED65E686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F5B71-6A33-40E7-A643-1F1589AAD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B60C6-D5E3-4700-8907-C9F90EAC69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5F06E-5132-4161-9037-B923C2E23D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A5AD166-8E05-447C-9B05-07F9369BA89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9708" y="1088256"/>
            <a:ext cx="7848600" cy="2585323"/>
          </a:xfrm>
        </p:spPr>
        <p:txBody>
          <a:bodyPr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Основные понятия математической статистики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7632848" cy="1988237"/>
          </a:xfr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ru-RU" sz="2800" dirty="0" smtClean="0"/>
              <a:t>1. Предмет и задачи математической статистики .</a:t>
            </a:r>
          </a:p>
          <a:p>
            <a:pPr algn="l">
              <a:lnSpc>
                <a:spcPct val="100000"/>
              </a:lnSpc>
            </a:pPr>
            <a:r>
              <a:rPr lang="ru-RU" sz="2800" dirty="0" smtClean="0"/>
              <a:t>2. Генеральная совокупность и выборка.</a:t>
            </a:r>
          </a:p>
          <a:p>
            <a:pPr algn="l">
              <a:lnSpc>
                <a:spcPct val="100000"/>
              </a:lnSpc>
            </a:pPr>
            <a:r>
              <a:rPr lang="ru-RU" sz="2800" dirty="0" smtClean="0"/>
              <a:t>3. Числовые характеристики выборки.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+mj-lt"/>
              </a:rPr>
              <a:t>МДК.01.02 Математический аппарат для построения компьютерных сетей, занятие 29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64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ЧИСЛОВЫЕ ХАРАКТЕРИСТИКИ ВЫБОРКИ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686" y="1596022"/>
            <a:ext cx="8784976" cy="2308324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К числовым характеристикам выборки, используемым наиболее часто, относятся: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+mn-lt"/>
              </a:rPr>
              <a:t>выборочное среднее </a:t>
            </a:r>
            <a:r>
              <a:rPr lang="ru-RU" sz="2400" dirty="0">
                <a:latin typeface="+mn-lt"/>
              </a:rPr>
              <a:t>значение;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>
                <a:latin typeface="+mn-lt"/>
              </a:rPr>
              <a:t>дисперсия;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>
                <a:latin typeface="+mn-lt"/>
              </a:rPr>
              <a:t>среднеквадратичное отклонение;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dirty="0">
                <a:latin typeface="+mn-lt"/>
              </a:rPr>
              <a:t>мода и медиана.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8686" y="4437112"/>
                <a:ext cx="8784976" cy="178337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 hangingPunct="0"/>
                <a:r>
                  <a:rPr lang="ru-RU" sz="2400" dirty="0" smtClean="0">
                    <a:latin typeface="+mn-lt"/>
                  </a:rPr>
                  <a:t>Выборочное среднее равно: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ru-RU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r>
                            <a:rPr lang="ru-RU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latin typeface="+mn-lt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+mn-lt"/>
                  </a:rPr>
                  <a:t> </a:t>
                </a:r>
                <a:r>
                  <a:rPr lang="en-US" sz="2400" dirty="0" smtClean="0">
                    <a:latin typeface="+mn-lt"/>
                  </a:rPr>
                  <a:t>- </a:t>
                </a:r>
                <a:r>
                  <a:rPr lang="ru-RU" sz="2400" dirty="0" smtClean="0">
                    <a:latin typeface="+mn-lt"/>
                  </a:rPr>
                  <a:t>значения вариант,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𝒎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+mn-lt"/>
                  </a:rPr>
                  <a:t> - частоты,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ru-RU" sz="2400" dirty="0" smtClean="0">
                    <a:latin typeface="+mn-lt"/>
                  </a:rPr>
                  <a:t> – объем выборки</a:t>
                </a:r>
                <a:endParaRPr lang="ru-RU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86" y="4437112"/>
                <a:ext cx="8784976" cy="1783373"/>
              </a:xfrm>
              <a:prstGeom prst="rect">
                <a:avLst/>
              </a:prstGeom>
              <a:blipFill rotWithShape="1">
                <a:blip r:embed="rId2"/>
                <a:stretch>
                  <a:fillRect l="-829" t="-1678" b="-5034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44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64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ЧИСЛОВЫЕ ХАРАКТЕРИСТИКИ ВЫБОРКИ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8686" y="1596022"/>
                <a:ext cx="8784976" cy="1779205"/>
              </a:xfrm>
              <a:prstGeom prst="rect">
                <a:avLst/>
              </a:prstGeom>
              <a:solidFill>
                <a:srgbClr val="DAEDEF"/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 hangingPunct="0"/>
                <a:r>
                  <a:rPr lang="ru-RU" sz="2400" b="1" i="1" dirty="0" smtClean="0">
                    <a:solidFill>
                      <a:srgbClr val="C00000"/>
                    </a:solidFill>
                    <a:latin typeface="+mn-lt"/>
                  </a:rPr>
                  <a:t>Дисперсия</a:t>
                </a:r>
                <a:r>
                  <a:rPr lang="ru-RU" sz="2400" i="1" dirty="0" smtClean="0">
                    <a:latin typeface="+mn-lt"/>
                  </a:rPr>
                  <a:t>, </a:t>
                </a:r>
                <a:r>
                  <a:rPr lang="ru-RU" sz="2400" dirty="0">
                    <a:latin typeface="+mn-lt"/>
                  </a:rPr>
                  <a:t>или </a:t>
                </a:r>
                <a:r>
                  <a:rPr lang="ru-RU" sz="2400" b="1" i="1" dirty="0">
                    <a:solidFill>
                      <a:srgbClr val="C00000"/>
                    </a:solidFill>
                    <a:latin typeface="+mn-lt"/>
                  </a:rPr>
                  <a:t>средний квадрат отклонения</a:t>
                </a:r>
                <a:r>
                  <a:rPr lang="ru-RU" sz="2400" b="1" dirty="0">
                    <a:solidFill>
                      <a:srgbClr val="C00000"/>
                    </a:solidFill>
                    <a:latin typeface="+mn-lt"/>
                  </a:rPr>
                  <a:t> </a:t>
                </a:r>
                <a:r>
                  <a:rPr lang="ru-RU" sz="2400" dirty="0">
                    <a:latin typeface="+mn-lt"/>
                  </a:rPr>
                  <a:t>– мера разброса значений, или </a:t>
                </a:r>
                <a:r>
                  <a:rPr lang="ru-RU" sz="2400" dirty="0" err="1">
                    <a:latin typeface="+mn-lt"/>
                  </a:rPr>
                  <a:t>колеблемости</a:t>
                </a:r>
                <a:r>
                  <a:rPr lang="ru-RU" sz="2400" dirty="0">
                    <a:latin typeface="+mn-lt"/>
                  </a:rPr>
                  <a:t> признака </a:t>
                </a:r>
                <a:r>
                  <a:rPr lang="ru-RU" sz="2400" dirty="0" smtClean="0">
                    <a:latin typeface="+mn-lt"/>
                  </a:rPr>
                  <a:t>: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в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∑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28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sz="28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8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8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den>
                      </m:f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acc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sz="28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86" y="1596022"/>
                <a:ext cx="8784976" cy="1779205"/>
              </a:xfrm>
              <a:prstGeom prst="rect">
                <a:avLst/>
              </a:prstGeom>
              <a:blipFill rotWithShape="1">
                <a:blip r:embed="rId2"/>
                <a:stretch>
                  <a:fillRect l="-829" t="-1678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20136" y="3573016"/>
                <a:ext cx="8784976" cy="135280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+mn-lt"/>
                  </a:rPr>
                  <a:t>Среднеквадратичное отклонение </a:t>
                </a:r>
                <a:r>
                  <a:rPr lang="ru-RU" sz="2400" dirty="0">
                    <a:latin typeface="+mn-lt"/>
                  </a:rPr>
                  <a:t>представляет собой квадратный корень из дисперсии</a:t>
                </a:r>
                <a:r>
                  <a:rPr lang="ru-RU" sz="2400" dirty="0" smtClean="0">
                    <a:latin typeface="+mn-lt"/>
                  </a:rPr>
                  <a:t>:</a:t>
                </a:r>
                <a:endParaRPr lang="en-US" sz="2400" dirty="0" smtClean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ru-RU" sz="28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в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ru-RU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в</m:t>
                              </m:r>
                            </m:sub>
                            <m:sup>
                              <m:r>
                                <a:rPr lang="en-US" sz="28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ru-RU" sz="28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36" y="3573016"/>
                <a:ext cx="8784976" cy="1352806"/>
              </a:xfrm>
              <a:prstGeom prst="rect">
                <a:avLst/>
              </a:prstGeom>
              <a:blipFill rotWithShape="1">
                <a:blip r:embed="rId3"/>
                <a:stretch>
                  <a:fillRect l="-898" t="-219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37673" y="5078222"/>
            <a:ext cx="8784976" cy="12618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Медиана</a:t>
            </a:r>
            <a:r>
              <a:rPr lang="ru-RU" sz="2400" b="1" i="1" dirty="0">
                <a:latin typeface="+mn-lt"/>
              </a:rPr>
              <a:t> </a:t>
            </a:r>
            <a:r>
              <a:rPr lang="ru-RU" sz="2400" i="1" dirty="0">
                <a:latin typeface="+mn-lt"/>
              </a:rPr>
              <a:t>(</a:t>
            </a:r>
            <a:r>
              <a:rPr lang="ru-RU" sz="2400" i="1" dirty="0" err="1">
                <a:latin typeface="+mn-lt"/>
              </a:rPr>
              <a:t>Ме</a:t>
            </a:r>
            <a:r>
              <a:rPr lang="ru-RU" sz="2400" i="1" dirty="0">
                <a:latin typeface="+mn-lt"/>
              </a:rPr>
              <a:t>) – </a:t>
            </a:r>
            <a:r>
              <a:rPr lang="ru-RU" sz="2400" dirty="0">
                <a:latin typeface="+mn-lt"/>
              </a:rPr>
              <a:t>значение признака, которое приходится на </a:t>
            </a:r>
            <a:r>
              <a:rPr lang="ru-RU" sz="2400" dirty="0" smtClean="0">
                <a:latin typeface="+mn-lt"/>
              </a:rPr>
              <a:t>середину</a:t>
            </a:r>
            <a:r>
              <a:rPr lang="en-US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упорядоченного </a:t>
            </a:r>
            <a:r>
              <a:rPr lang="ru-RU" sz="2400" dirty="0">
                <a:latin typeface="+mn-lt"/>
              </a:rPr>
              <a:t>вариационного </a:t>
            </a:r>
            <a:r>
              <a:rPr lang="ru-RU" sz="2400" dirty="0" smtClean="0">
                <a:latin typeface="+mn-lt"/>
              </a:rPr>
              <a:t>ряда:</a:t>
            </a:r>
          </a:p>
          <a:p>
            <a:pPr algn="ctr"/>
            <a:r>
              <a:rPr lang="en-US" sz="2800" b="1" i="1" dirty="0">
                <a:latin typeface="+mn-lt"/>
              </a:rPr>
              <a:t>P</a:t>
            </a:r>
            <a:r>
              <a:rPr lang="ru-RU" sz="2800" b="1" dirty="0">
                <a:latin typeface="+mn-lt"/>
              </a:rPr>
              <a:t>{</a:t>
            </a:r>
            <a:r>
              <a:rPr lang="en-US" sz="2800" b="1" i="1" dirty="0">
                <a:latin typeface="+mn-lt"/>
              </a:rPr>
              <a:t>X</a:t>
            </a:r>
            <a:r>
              <a:rPr lang="ru-RU" sz="2800" b="1" i="1" dirty="0">
                <a:latin typeface="+mn-lt"/>
              </a:rPr>
              <a:t>&lt;</a:t>
            </a:r>
            <a:r>
              <a:rPr lang="en-US" sz="2800" b="1" i="1" dirty="0">
                <a:latin typeface="+mn-lt"/>
              </a:rPr>
              <a:t>Me</a:t>
            </a:r>
            <a:r>
              <a:rPr lang="ru-RU" sz="2800" b="1" dirty="0">
                <a:latin typeface="+mn-lt"/>
              </a:rPr>
              <a:t>}</a:t>
            </a:r>
            <a:r>
              <a:rPr lang="ru-RU" sz="2800" b="1" i="1" dirty="0">
                <a:latin typeface="+mn-lt"/>
              </a:rPr>
              <a:t> = </a:t>
            </a:r>
            <a:r>
              <a:rPr lang="en-US" sz="2800" b="1" i="1" dirty="0">
                <a:latin typeface="+mn-lt"/>
              </a:rPr>
              <a:t>P</a:t>
            </a:r>
            <a:r>
              <a:rPr lang="ru-RU" sz="2800" b="1" dirty="0">
                <a:latin typeface="+mn-lt"/>
              </a:rPr>
              <a:t>{</a:t>
            </a:r>
            <a:r>
              <a:rPr lang="en-US" sz="2800" b="1" i="1" dirty="0" smtClean="0">
                <a:latin typeface="+mn-lt"/>
              </a:rPr>
              <a:t>X</a:t>
            </a:r>
            <a:r>
              <a:rPr lang="ru-RU" sz="2800" b="1" i="1" dirty="0" smtClean="0">
                <a:latin typeface="+mn-lt"/>
              </a:rPr>
              <a:t>&gt;</a:t>
            </a:r>
            <a:r>
              <a:rPr lang="en-US" sz="2800" b="1" i="1" dirty="0">
                <a:latin typeface="+mn-lt"/>
              </a:rPr>
              <a:t>Me</a:t>
            </a:r>
            <a:r>
              <a:rPr lang="ru-RU" sz="2800" b="1" dirty="0">
                <a:latin typeface="+mn-lt"/>
              </a:rPr>
              <a:t>}</a:t>
            </a:r>
            <a:r>
              <a:rPr lang="ru-RU" sz="2800" b="1" i="1" dirty="0">
                <a:latin typeface="+mn-lt"/>
              </a:rPr>
              <a:t> </a:t>
            </a:r>
            <a:r>
              <a:rPr lang="ru-RU" sz="2800" b="1" dirty="0">
                <a:latin typeface="+mn-lt"/>
              </a:rPr>
              <a:t>= 0,5</a:t>
            </a:r>
          </a:p>
        </p:txBody>
      </p:sp>
    </p:spTree>
    <p:extLst>
      <p:ext uri="{BB962C8B-B14F-4D97-AF65-F5344CB8AC3E}">
        <p14:creationId xmlns:p14="http://schemas.microsoft.com/office/powerpoint/2010/main" val="145544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57064" y="188640"/>
                <a:ext cx="8807424" cy="3279359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200" dirty="0" smtClean="0">
                    <a:latin typeface="+mn-lt"/>
                  </a:rPr>
                  <a:t>Среднее гармоническое: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b="1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ru-RU" sz="2200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ru-RU" sz="2200" b="1" i="1">
                              <a:latin typeface="Cambria Math"/>
                            </a:rPr>
                            <m:t>г</m:t>
                          </m:r>
                        </m:sub>
                      </m:sSub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b="1" i="1">
                              <a:latin typeface="Cambria Math"/>
                            </a:rPr>
                            <m:t>∑</m:t>
                          </m:r>
                          <m:sSub>
                            <m:sSubPr>
                              <m:ctrlPr>
                                <a:rPr lang="ru-RU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</m:num>
                        <m:den>
                          <m:r>
                            <a:rPr lang="ru-RU" sz="2200" b="1" i="1">
                              <a:latin typeface="Cambria Math"/>
                            </a:rPr>
                            <m:t>∑</m:t>
                          </m:r>
                          <m:f>
                            <m:fPr>
                              <m:ctrlPr>
                                <a:rPr lang="ru-RU" sz="2200" b="1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u-RU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u-RU" sz="22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2200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u-RU" sz="2200" dirty="0" smtClean="0">
                  <a:latin typeface="+mn-lt"/>
                </a:endParaRPr>
              </a:p>
              <a:p>
                <a:r>
                  <a:rPr lang="ru-RU" sz="2200" dirty="0" smtClean="0">
                    <a:latin typeface="+mn-lt"/>
                  </a:rPr>
                  <a:t>Пример: автомобиль проехал половину пути со скоростью 20 км/ч, а вторую – со скоростью 40 км/ч. </a:t>
                </a:r>
              </a:p>
              <a:p>
                <a:r>
                  <a:rPr lang="ru-RU" sz="2200" dirty="0" smtClean="0">
                    <a:latin typeface="+mn-lt"/>
                  </a:rPr>
                  <a:t>Обозначим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ru-RU" sz="2200" dirty="0" smtClean="0">
                    <a:latin typeface="+mn-lt"/>
                  </a:rPr>
                  <a:t> длину половины пути.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𝟐𝟎</m:t>
                          </m:r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ru-RU" sz="2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1" i="1">
                              <a:latin typeface="Cambria Math"/>
                            </a:rPr>
                            <m:t>𝒕</m:t>
                          </m:r>
                        </m:e>
                        <m:sub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200" b="1" i="1" smtClean="0">
                              <a:latin typeface="Cambria Math"/>
                            </a:rPr>
                            <m:t>𝟒</m:t>
                          </m:r>
                          <m:r>
                            <a:rPr lang="en-US" sz="2200" b="1" i="1">
                              <a:latin typeface="Cambria Math"/>
                            </a:rPr>
                            <m:t>𝟎</m:t>
                          </m:r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;  </m:t>
                      </m:r>
                      <m:sSub>
                        <m:sSub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ru-RU" sz="2200" b="1" i="1" smtClean="0">
                              <a:latin typeface="Cambria Math"/>
                            </a:rPr>
                            <m:t>ср</m:t>
                          </m:r>
                        </m:sub>
                      </m:sSub>
                      <m:r>
                        <a:rPr lang="ru-RU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sSub>
                            <m:sSubPr>
                              <m:ctrlPr>
                                <a:rPr lang="ru-RU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2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2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200" b="1" i="1"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n-US" sz="22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200" b="1" i="1" smtClean="0">
                              <a:latin typeface="Cambria Math"/>
                            </a:rPr>
                            <m:t>𝒙</m:t>
                          </m:r>
                        </m:num>
                        <m:den>
                          <m:f>
                            <m:f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latin typeface="Cambria Math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𝟐𝟎</m:t>
                              </m:r>
                            </m:den>
                          </m:f>
                          <m:r>
                            <a:rPr lang="en-US" sz="2200" b="1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1" i="1">
                                  <a:latin typeface="Cambria Math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𝟒𝟎</m:t>
                              </m:r>
                            </m:den>
                          </m:f>
                        </m:den>
                      </m:f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1" i="1">
                              <a:latin typeface="Cambria Math"/>
                            </a:rPr>
                            <m:t>𝟐</m:t>
                          </m:r>
                        </m:num>
                        <m:den>
                          <m:f>
                            <m:f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𝟐𝟎</m:t>
                              </m:r>
                            </m:den>
                          </m:f>
                          <m:r>
                            <a:rPr lang="en-US" sz="2200" b="1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2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200" b="1" i="1">
                                  <a:latin typeface="Cambria Math"/>
                                </a:rPr>
                                <m:t>𝟒𝟎</m:t>
                              </m:r>
                            </m:den>
                          </m:f>
                        </m:den>
                      </m:f>
                      <m:r>
                        <a:rPr lang="en-US" sz="2200" b="1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200" b="1" i="1" smtClean="0">
                          <a:latin typeface="Cambria Math"/>
                          <a:ea typeface="Cambria Math"/>
                        </a:rPr>
                        <m:t>𝟐𝟔</m:t>
                      </m:r>
                      <m:r>
                        <a:rPr lang="en-US" sz="22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200" b="1" i="1" smtClean="0"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en-US" sz="2200" b="1" i="1" smtClean="0">
                          <a:latin typeface="Cambria Math"/>
                          <a:ea typeface="Cambria Math"/>
                        </a:rPr>
                        <m:t> км/ч</m:t>
                      </m:r>
                    </m:oMath>
                  </m:oMathPara>
                </a14:m>
                <a:endParaRPr lang="ru-RU" sz="22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64" y="188640"/>
                <a:ext cx="8807424" cy="3279359"/>
              </a:xfrm>
              <a:prstGeom prst="rect">
                <a:avLst/>
              </a:prstGeom>
              <a:blipFill rotWithShape="1">
                <a:blip r:embed="rId2"/>
                <a:stretch>
                  <a:fillRect l="-829" t="-1109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57064" y="3717032"/>
            <a:ext cx="8807424" cy="28931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+mn-lt"/>
              </a:rPr>
              <a:t>Медиана: </a:t>
            </a:r>
            <a:r>
              <a:rPr lang="ru-RU" sz="2200" b="1" i="1" dirty="0">
                <a:solidFill>
                  <a:srgbClr val="C00000"/>
                </a:solidFill>
                <a:latin typeface="+mn-lt"/>
              </a:rPr>
              <a:t>сумма абсолютных величин отклонений вариант от медианы меньше, чем от любого другого </a:t>
            </a:r>
            <a:r>
              <a:rPr lang="ru-RU" sz="2200" b="1" i="1" dirty="0" smtClean="0">
                <a:solidFill>
                  <a:srgbClr val="C00000"/>
                </a:solidFill>
                <a:latin typeface="+mn-lt"/>
              </a:rPr>
              <a:t>значения</a:t>
            </a:r>
            <a:r>
              <a:rPr lang="ru-RU" sz="2200" dirty="0" smtClean="0">
                <a:latin typeface="+mn-lt"/>
              </a:rPr>
              <a:t>. </a:t>
            </a:r>
          </a:p>
          <a:p>
            <a:r>
              <a:rPr lang="ru-RU" sz="2200" dirty="0" smtClean="0">
                <a:latin typeface="+mn-lt"/>
              </a:rPr>
              <a:t>Пример 1: заправочную станцию следует строить на медианном расстоянии от пунктов отправки, тогда суммарная </a:t>
            </a:r>
            <a:r>
              <a:rPr lang="ru-RU" sz="2200" dirty="0">
                <a:latin typeface="+mn-lt"/>
              </a:rPr>
              <a:t>длина поездок из различных пунктов </a:t>
            </a:r>
            <a:r>
              <a:rPr lang="ru-RU" sz="2200" dirty="0" smtClean="0">
                <a:latin typeface="+mn-lt"/>
              </a:rPr>
              <a:t>будет минимальной.</a:t>
            </a:r>
          </a:p>
          <a:p>
            <a:r>
              <a:rPr lang="ru-RU" sz="2200" dirty="0" smtClean="0">
                <a:latin typeface="+mn-lt"/>
              </a:rPr>
              <a:t>Пример 2: зарплата сотрудников фирмы составляет:</a:t>
            </a:r>
          </a:p>
          <a:p>
            <a:r>
              <a:rPr lang="ru-RU" sz="2800" b="1" dirty="0" smtClean="0">
                <a:latin typeface="+mn-lt"/>
              </a:rPr>
              <a:t>15, 15, 18, 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18, 19</a:t>
            </a:r>
            <a:r>
              <a:rPr lang="ru-RU" sz="2800" b="1" dirty="0" smtClean="0">
                <a:latin typeface="+mn-lt"/>
              </a:rPr>
              <a:t>, 20, 22, 120</a:t>
            </a:r>
            <a:endParaRPr lang="ru-RU" sz="2800" b="1" dirty="0">
              <a:latin typeface="+mn-lt"/>
            </a:endParaRPr>
          </a:p>
          <a:p>
            <a:r>
              <a:rPr lang="ru-RU" sz="2200" dirty="0" smtClean="0">
                <a:latin typeface="+mn-lt"/>
              </a:rPr>
              <a:t>Среднее равно 30.9, медиана равна 18.5</a:t>
            </a:r>
          </a:p>
        </p:txBody>
      </p:sp>
    </p:spTree>
    <p:extLst>
      <p:ext uri="{BB962C8B-B14F-4D97-AF65-F5344CB8AC3E}">
        <p14:creationId xmlns:p14="http://schemas.microsoft.com/office/powerpoint/2010/main" val="226987867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485426"/>
                  </p:ext>
                </p:extLst>
              </p:nvPr>
            </p:nvGraphicFramePr>
            <p:xfrm>
              <a:off x="179512" y="1700808"/>
              <a:ext cx="8763597" cy="4818816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440160"/>
                    <a:gridCol w="1080120"/>
                    <a:gridCol w="1656184"/>
                    <a:gridCol w="1665304"/>
                    <a:gridCol w="1460442"/>
                    <a:gridCol w="1461387"/>
                  </a:tblGrid>
                  <a:tr h="636429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MS Mincho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Часто</a:t>
                          </a:r>
                          <a:r>
                            <a:rPr lang="en-US" sz="2400" dirty="0" smtClean="0">
                              <a:effectLst/>
                            </a:rPr>
                            <a:t>-</a:t>
                          </a:r>
                          <a:r>
                            <a:rPr lang="ru-RU" sz="2400" dirty="0" smtClean="0">
                              <a:effectLst/>
                            </a:rPr>
                            <a:t>та,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Относ</a:t>
                          </a:r>
                          <a:r>
                            <a:rPr lang="en-US" sz="2400" dirty="0" smtClean="0">
                              <a:effectLst/>
                            </a:rPr>
                            <a:t>.</a:t>
                          </a:r>
                          <a:r>
                            <a:rPr lang="ru-RU" sz="2400" dirty="0" smtClean="0">
                              <a:effectLst/>
                            </a:rPr>
                            <a:t> </a:t>
                          </a:r>
                          <a:r>
                            <a:rPr lang="ru-RU" sz="2400" dirty="0">
                              <a:effectLst/>
                            </a:rPr>
                            <a:t>частота</a:t>
                          </a:r>
                          <a:r>
                            <a:rPr lang="ru-RU" sz="2400" dirty="0" smtClean="0">
                              <a:effectLst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effectLst/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ru-RU" sz="2400" i="1" smtClean="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0" i="1" smtClean="0">
                                            <a:effectLst/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b="0" i="1" smtClean="0">
                                            <a:effectLst/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MS Mincho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ru-RU" sz="240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MS Mincho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err="1" smtClean="0">
                              <a:effectLst/>
                            </a:rPr>
                            <a:t>Накопл</a:t>
                          </a:r>
                          <a:r>
                            <a:rPr lang="en-US" sz="2400" dirty="0" smtClean="0">
                              <a:effectLst/>
                            </a:rPr>
                            <a:t>. </a:t>
                          </a:r>
                          <a:r>
                            <a:rPr lang="ru-RU" sz="2400" dirty="0" smtClean="0">
                              <a:effectLst/>
                            </a:rPr>
                            <a:t>частота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0,</a:t>
                          </a:r>
                          <a:r>
                            <a:rPr lang="ru-RU" sz="2400" dirty="0">
                              <a:effectLst/>
                            </a:rPr>
                            <a:t>02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–24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288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0,</a:t>
                          </a:r>
                          <a:r>
                            <a:rPr lang="ru-RU" sz="2400">
                              <a:effectLst/>
                            </a:rPr>
                            <a:t>02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–30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300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–80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640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–90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540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0,30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–64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256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0,46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0,22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44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88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0,68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648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0,86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120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1200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0,98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512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1,00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215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Суммы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1,00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4472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969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Средние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0,16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44,72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10485426"/>
                  </p:ext>
                </p:extLst>
              </p:nvPr>
            </p:nvGraphicFramePr>
            <p:xfrm>
              <a:off x="179512" y="1700808"/>
              <a:ext cx="8763597" cy="4818816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440160"/>
                    <a:gridCol w="1080120"/>
                    <a:gridCol w="1656184"/>
                    <a:gridCol w="1665304"/>
                    <a:gridCol w="1460442"/>
                    <a:gridCol w="1461387"/>
                  </a:tblGrid>
                  <a:tr h="7315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t="-12500" r="-509746" b="-5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32584" t="-12500" r="-575843" b="-5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52768" t="-12500" r="-278229" b="-5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50000" t="-12500" r="-175182" b="-5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401255" t="-12500" r="-100837" b="-5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err="1" smtClean="0">
                              <a:effectLst/>
                            </a:rPr>
                            <a:t>Накопл</a:t>
                          </a:r>
                          <a:r>
                            <a:rPr lang="en-US" sz="2400" dirty="0" smtClean="0">
                              <a:effectLst/>
                            </a:rPr>
                            <a:t>. </a:t>
                          </a:r>
                          <a:r>
                            <a:rPr lang="ru-RU" sz="2400" dirty="0" smtClean="0">
                              <a:effectLst/>
                            </a:rPr>
                            <a:t>частота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0,</a:t>
                          </a:r>
                          <a:r>
                            <a:rPr lang="ru-RU" sz="2400" dirty="0">
                              <a:effectLst/>
                            </a:rPr>
                            <a:t>02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–24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288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0,</a:t>
                          </a:r>
                          <a:r>
                            <a:rPr lang="ru-RU" sz="2400">
                              <a:effectLst/>
                            </a:rPr>
                            <a:t>02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–30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300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–80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640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–90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540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0,30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–64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256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0,46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0,22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44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88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0,68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648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0,86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0,12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120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1200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0,98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0,02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512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</a:rPr>
                            <a:t>1,00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Суммы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1,00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4472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429696">
                    <a:tc>
                      <a:txBody>
                        <a:bodyPr/>
                        <a:lstStyle/>
                        <a:p>
                          <a:pPr indent="0" algn="ctr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Средние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0,16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44,72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9768002"/>
                  </p:ext>
                </p:extLst>
              </p:nvPr>
            </p:nvGraphicFramePr>
            <p:xfrm>
              <a:off x="179514" y="692696"/>
              <a:ext cx="8784977" cy="73152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877811"/>
                    <a:gridCol w="877811"/>
                    <a:gridCol w="877811"/>
                    <a:gridCol w="878792"/>
                    <a:gridCol w="878792"/>
                    <a:gridCol w="878792"/>
                    <a:gridCol w="878792"/>
                    <a:gridCol w="878792"/>
                    <a:gridCol w="878792"/>
                    <a:gridCol w="878792"/>
                  </a:tblGrid>
                  <a:tr h="0"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–10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–4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i="1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13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9768002"/>
                  </p:ext>
                </p:extLst>
              </p:nvPr>
            </p:nvGraphicFramePr>
            <p:xfrm>
              <a:off x="179514" y="692696"/>
              <a:ext cx="8784977" cy="73152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877811"/>
                    <a:gridCol w="877811"/>
                    <a:gridCol w="877811"/>
                    <a:gridCol w="878792"/>
                    <a:gridCol w="878792"/>
                    <a:gridCol w="878792"/>
                    <a:gridCol w="878792"/>
                    <a:gridCol w="878792"/>
                    <a:gridCol w="878792"/>
                    <a:gridCol w="878792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28333" r="-901389" b="-14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–10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–6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–4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16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128333" r="-901389" b="-4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2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3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10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>
                              <a:effectLst/>
                            </a:rPr>
                            <a:t>15</a:t>
                          </a:r>
                          <a:endParaRPr lang="ru-RU" sz="240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13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18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12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0"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2</a:t>
                          </a:r>
                          <a:endParaRPr lang="ru-RU" sz="2400" dirty="0"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366838" y="3787775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6" imgW="215806" imgH="228501" progId="Equation.3">
                  <p:embed/>
                </p:oleObj>
              </mc:Choice>
              <mc:Fallback>
                <p:oleObj r:id="rId6" imgW="215806" imgH="228501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787775"/>
                        <a:ext cx="2159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8049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64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ОШИБКИ ВЫБОРКИ ДЛЯ СРЕДНИХ ЗНАЧЕНИЙ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1567523"/>
                <a:ext cx="8568952" cy="375769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+mn-lt"/>
                  </a:rPr>
                  <a:t>Средняя ошибка выборки</a:t>
                </a:r>
              </a:p>
              <a:p>
                <a:r>
                  <a:rPr lang="ru-RU" sz="2400" dirty="0">
                    <a:latin typeface="+mn-lt"/>
                  </a:rPr>
                  <a:t>при повторном </a:t>
                </a:r>
                <a:r>
                  <a:rPr lang="ru-RU" sz="2400" dirty="0" smtClean="0">
                    <a:latin typeface="+mn-lt"/>
                  </a:rPr>
                  <a:t>отборе: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0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в</m:t>
                                  </m:r>
                                </m:sub>
                                <m:sup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ru-RU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в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b="1" dirty="0" smtClean="0">
                  <a:latin typeface="+mn-lt"/>
                </a:endParaRPr>
              </a:p>
              <a:p>
                <a:r>
                  <a:rPr lang="ru-RU" sz="2400" dirty="0" smtClean="0">
                    <a:latin typeface="+mn-lt"/>
                  </a:rPr>
                  <a:t>при бесповторном отборе: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ru-RU" sz="20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0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в</m:t>
                                  </m:r>
                                </m:sub>
                                <m:sup>
                                  <m:r>
                                    <a:rPr lang="en-US" sz="2400" b="1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0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𝒏</m:t>
                                  </m:r>
                                </m:num>
                                <m:den>
                                  <m:r>
                                    <a:rPr lang="en-US" sz="20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𝑵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2400" b="1" dirty="0" smtClean="0">
                  <a:solidFill>
                    <a:srgbClr val="C00000"/>
                  </a:solidFill>
                  <a:latin typeface="+mn-lt"/>
                </a:endParaRPr>
              </a:p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+mn-lt"/>
                  </a:rPr>
                  <a:t>Предельная ошибка выборки</a:t>
                </a:r>
                <a:r>
                  <a:rPr lang="ru-RU" sz="2400" dirty="0" smtClean="0">
                    <a:latin typeface="+mn-lt"/>
                  </a:rPr>
                  <a:t>: </a:t>
                </a:r>
                <a:r>
                  <a:rPr lang="en-US" sz="24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∆=</m:t>
                    </m:r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𝝁</m:t>
                    </m:r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𝒕</m:t>
                    </m:r>
                    <m:r>
                      <a:rPr lang="ru-RU" sz="24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ru-RU" sz="2400" b="0" dirty="0" smtClean="0">
                  <a:latin typeface="+mn-lt"/>
                  <a:ea typeface="Cambria Math"/>
                </a:endParaRPr>
              </a:p>
              <a:p>
                <a:r>
                  <a:rPr lang="en-US" sz="2400" dirty="0">
                    <a:latin typeface="+mn-lt"/>
                  </a:rPr>
                  <a:t>n – </a:t>
                </a:r>
                <a:r>
                  <a:rPr lang="ru-RU" sz="2400" dirty="0">
                    <a:latin typeface="+mn-lt"/>
                  </a:rPr>
                  <a:t>объем выборки, </a:t>
                </a:r>
                <a:r>
                  <a:rPr lang="en-US" sz="2400" dirty="0">
                    <a:latin typeface="+mn-lt"/>
                  </a:rPr>
                  <a:t>N – </a:t>
                </a:r>
                <a:r>
                  <a:rPr lang="ru-RU" sz="2400" dirty="0">
                    <a:latin typeface="+mn-lt"/>
                  </a:rPr>
                  <a:t>объем генеральной совокупности</a:t>
                </a:r>
                <a:r>
                  <a:rPr lang="en-US" sz="2400" dirty="0" smtClean="0">
                    <a:latin typeface="+mn-lt"/>
                  </a:rPr>
                  <a:t> </a:t>
                </a:r>
                <a:endParaRPr lang="ru-RU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67523"/>
                <a:ext cx="8568952" cy="3757695"/>
              </a:xfrm>
              <a:prstGeom prst="rect">
                <a:avLst/>
              </a:prstGeom>
              <a:blipFill rotWithShape="1">
                <a:blip r:embed="rId2"/>
                <a:stretch>
                  <a:fillRect l="-850" t="-803" b="-2087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5516" y="5661248"/>
            <a:ext cx="87849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t</a:t>
            </a:r>
            <a:r>
              <a:rPr lang="ru-RU" sz="2000" b="1" i="1" dirty="0">
                <a:solidFill>
                  <a:srgbClr val="C00000"/>
                </a:solidFill>
              </a:rPr>
              <a:t> – «коэффициент доверия»</a:t>
            </a:r>
            <a:r>
              <a:rPr lang="en-US" altLang="ru-RU" sz="20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выбирается из таблиц и гарантирует с вероятностью </a:t>
            </a:r>
            <a:r>
              <a:rPr lang="en-US" altLang="ru-RU" sz="2000" i="1" dirty="0">
                <a:latin typeface="+mn-lt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ru-RU" altLang="ru-RU" sz="2000" dirty="0">
                <a:latin typeface="+mn-lt"/>
                <a:ea typeface="Times New Roman" pitchFamily="18" charset="0"/>
                <a:cs typeface="Arial" pitchFamily="34" charset="0"/>
              </a:rPr>
              <a:t>, что </a:t>
            </a:r>
            <a:r>
              <a:rPr lang="ru-RU" altLang="ru-RU" sz="2000" dirty="0" smtClean="0">
                <a:latin typeface="+mn-lt"/>
                <a:ea typeface="Times New Roman" pitchFamily="18" charset="0"/>
                <a:cs typeface="Arial" pitchFamily="34" charset="0"/>
              </a:rPr>
              <a:t>генеральная </a:t>
            </a:r>
            <a:r>
              <a:rPr lang="ru-RU" altLang="ru-RU" sz="2000" dirty="0">
                <a:latin typeface="+mn-lt"/>
                <a:ea typeface="Times New Roman" pitchFamily="18" charset="0"/>
                <a:cs typeface="Arial" pitchFamily="34" charset="0"/>
              </a:rPr>
              <a:t>средняя </a:t>
            </a:r>
            <a:r>
              <a:rPr lang="ru-RU" altLang="ru-RU" sz="2000" dirty="0" smtClean="0">
                <a:latin typeface="+mn-lt"/>
                <a:ea typeface="Times New Roman" pitchFamily="18" charset="0"/>
                <a:cs typeface="Arial" pitchFamily="34" charset="0"/>
              </a:rPr>
              <a:t>находится </a:t>
            </a:r>
            <a:r>
              <a:rPr lang="ru-RU" altLang="ru-RU" sz="2000" dirty="0">
                <a:latin typeface="+mn-lt"/>
                <a:ea typeface="Times New Roman" pitchFamily="18" charset="0"/>
                <a:cs typeface="Arial" pitchFamily="34" charset="0"/>
              </a:rPr>
              <a:t>в пределах значения, вычисленного на основе выборки, </a:t>
            </a:r>
            <a:r>
              <a:rPr lang="ru-RU" altLang="ru-RU" sz="2000" dirty="0" smtClean="0">
                <a:latin typeface="+mn-lt"/>
                <a:ea typeface="Times New Roman" pitchFamily="18" charset="0"/>
                <a:cs typeface="Arial" pitchFamily="34" charset="0"/>
              </a:rPr>
              <a:t>плюс-минус  </a:t>
            </a:r>
            <a:r>
              <a:rPr lang="el-GR" altLang="ru-RU" sz="2000" dirty="0" smtClean="0">
                <a:latin typeface="+mn-lt"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1805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648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ОШИБКИ ВЫБОРКИ ДЛЯ ДОЛЕЙ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60104" y="2492896"/>
                <a:ext cx="8568952" cy="412138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+mn-lt"/>
                  </a:rPr>
                  <a:t>Средняя ошибка выборки</a:t>
                </a:r>
              </a:p>
              <a:p>
                <a:r>
                  <a:rPr lang="ru-RU" sz="2400" dirty="0">
                    <a:latin typeface="+mn-lt"/>
                  </a:rPr>
                  <a:t>при повторном </a:t>
                </a:r>
                <a:r>
                  <a:rPr lang="ru-RU" sz="2400" dirty="0" smtClean="0">
                    <a:latin typeface="+mn-lt"/>
                  </a:rPr>
                  <a:t>отборе (</a:t>
                </a:r>
                <a:r>
                  <a:rPr lang="el-GR" sz="2400" dirty="0" smtClean="0">
                    <a:latin typeface="+mn-lt"/>
                  </a:rPr>
                  <a:t>ω</a:t>
                </a:r>
                <a:r>
                  <a:rPr lang="ru-RU" sz="2400" dirty="0" smtClean="0">
                    <a:latin typeface="+mn-lt"/>
                  </a:rPr>
                  <a:t> – оцениваемая доля):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b="1" dirty="0" smtClean="0">
                  <a:solidFill>
                    <a:srgbClr val="C00000"/>
                  </a:solidFill>
                  <a:latin typeface="+mn-lt"/>
                </a:endParaRPr>
              </a:p>
              <a:p>
                <a:r>
                  <a:rPr lang="ru-RU" sz="2400" dirty="0" smtClean="0">
                    <a:latin typeface="+mn-lt"/>
                  </a:rPr>
                  <a:t>при бесповторном отборе: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𝝁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den>
                          </m:f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𝒏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𝑵</m:t>
                                  </m:r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lang="en-US" sz="2400" b="1" dirty="0" smtClean="0">
                  <a:solidFill>
                    <a:srgbClr val="C00000"/>
                  </a:solidFill>
                  <a:latin typeface="+mn-lt"/>
                </a:endParaRPr>
              </a:p>
              <a:p>
                <a:r>
                  <a:rPr lang="ru-RU" sz="2400" dirty="0" smtClean="0">
                    <a:latin typeface="+mn-lt"/>
                  </a:rPr>
                  <a:t>Предельная ошибка выборки: </a:t>
                </a:r>
                <a:r>
                  <a:rPr lang="en-US" sz="2400" dirty="0" smtClean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sz="2400" dirty="0" smtClean="0">
                    <a:latin typeface="+mn-lt"/>
                  </a:rPr>
                  <a:t> </a:t>
                </a:r>
                <a:endParaRPr lang="ru-RU" sz="2400" dirty="0" smtClean="0">
                  <a:latin typeface="+mn-lt"/>
                </a:endParaRPr>
              </a:p>
              <a:p>
                <a:r>
                  <a:rPr lang="en-US" sz="2400" dirty="0" smtClean="0">
                    <a:latin typeface="+mn-lt"/>
                  </a:rPr>
                  <a:t>n – </a:t>
                </a:r>
                <a:r>
                  <a:rPr lang="ru-RU" sz="2400" dirty="0" smtClean="0">
                    <a:latin typeface="+mn-lt"/>
                  </a:rPr>
                  <a:t>объем выборки, </a:t>
                </a:r>
                <a:r>
                  <a:rPr lang="en-US" sz="2400" dirty="0" smtClean="0">
                    <a:latin typeface="+mn-lt"/>
                  </a:rPr>
                  <a:t>N – </a:t>
                </a:r>
                <a:r>
                  <a:rPr lang="ru-RU" sz="2400" dirty="0" smtClean="0">
                    <a:latin typeface="+mn-lt"/>
                  </a:rPr>
                  <a:t>объем генеральной совокупности</a:t>
                </a:r>
                <a:endParaRPr lang="ru-RU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04" y="2492896"/>
                <a:ext cx="8568952" cy="4121385"/>
              </a:xfrm>
              <a:prstGeom prst="rect">
                <a:avLst/>
              </a:prstGeom>
              <a:blipFill rotWithShape="1">
                <a:blip r:embed="rId2"/>
                <a:stretch>
                  <a:fillRect l="-921" t="-733" b="-1906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65185"/>
              </p:ext>
            </p:extLst>
          </p:nvPr>
        </p:nvGraphicFramePr>
        <p:xfrm>
          <a:off x="283719" y="1052736"/>
          <a:ext cx="8568949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12217"/>
                <a:gridCol w="1214183"/>
                <a:gridCol w="1214183"/>
                <a:gridCol w="1214183"/>
                <a:gridCol w="1214183"/>
              </a:tblGrid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Вероятность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0,683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0,954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0,99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0,997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-97155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Коэффициент </a:t>
                      </a:r>
                      <a:r>
                        <a:rPr lang="ru-RU" sz="2400" dirty="0" smtClean="0">
                          <a:effectLst/>
                        </a:rPr>
                        <a:t>доверия </a:t>
                      </a:r>
                      <a:r>
                        <a:rPr lang="en-US" sz="2400" dirty="0" smtClean="0">
                          <a:effectLst/>
                        </a:rPr>
                        <a:t>t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2,6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9715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34726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6064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МИНИМАЛЬНАЯ ЧИСЛЕННОСТЬ ВЫБОРКИ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45071" y="5373216"/>
                <a:ext cx="8568952" cy="120981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+mn-lt"/>
                  </a:rPr>
                  <a:t>Повторная выборка (</a:t>
                </a:r>
                <a:r>
                  <a:rPr lang="ru-RU" sz="2400" dirty="0">
                    <a:latin typeface="+mn-lt"/>
                  </a:rPr>
                  <a:t>для </a:t>
                </a:r>
                <a:r>
                  <a:rPr lang="ru-RU" sz="2400" dirty="0" smtClean="0">
                    <a:latin typeface="+mn-lt"/>
                  </a:rPr>
                  <a:t>средних и </a:t>
                </a:r>
                <a:r>
                  <a:rPr lang="ru-RU" sz="2400" dirty="0" smtClean="0"/>
                  <a:t>для долей)</a:t>
                </a:r>
                <a:r>
                  <a:rPr lang="ru-RU" sz="2400" dirty="0" smtClean="0">
                    <a:latin typeface="+mn-lt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в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  <m:r>
                        <a:rPr lang="ru-RU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𝝎</m:t>
                          </m:r>
                          <m:d>
                            <m:d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24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71" y="5373216"/>
                <a:ext cx="8568952" cy="1209818"/>
              </a:xfrm>
              <a:prstGeom prst="rect">
                <a:avLst/>
              </a:prstGeom>
              <a:blipFill rotWithShape="1">
                <a:blip r:embed="rId2"/>
                <a:stretch>
                  <a:fillRect l="-850" t="-2439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71364" y="1584087"/>
                <a:ext cx="8568952" cy="280467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>
                    <a:latin typeface="+mn-lt"/>
                  </a:rPr>
                  <a:t>Бесповторная выборка:</a:t>
                </a:r>
              </a:p>
              <a:p>
                <a:r>
                  <a:rPr lang="ru-RU" sz="2400" dirty="0" smtClean="0">
                    <a:latin typeface="+mn-lt"/>
                  </a:rPr>
                  <a:t>для средних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в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ru-RU" sz="24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𝝈</m:t>
                              </m:r>
                            </m:e>
                            <m:sub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в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n-US" sz="2400" b="1" i="1">
                          <a:solidFill>
                            <a:srgbClr val="C00000"/>
                          </a:solidFill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sz="2400" b="1" dirty="0" smtClean="0">
                  <a:solidFill>
                    <a:srgbClr val="C00000"/>
                  </a:solidFill>
                  <a:latin typeface="+mn-lt"/>
                </a:endParaRPr>
              </a:p>
              <a:p>
                <a:r>
                  <a:rPr lang="ru-RU" sz="2400" dirty="0"/>
                  <a:t> </a:t>
                </a:r>
                <a:r>
                  <a:rPr lang="ru-RU" sz="2400" dirty="0" smtClean="0"/>
                  <a:t>для долей: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𝒏</m:t>
                      </m:r>
                      <m:r>
                        <a:rPr lang="en-US" sz="24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𝝎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𝑵</m:t>
                          </m:r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𝝎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ru-RU" sz="2400" b="1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𝝎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4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64" y="1584087"/>
                <a:ext cx="8568952" cy="2804679"/>
              </a:xfrm>
              <a:prstGeom prst="rect">
                <a:avLst/>
              </a:prstGeom>
              <a:blipFill rotWithShape="1">
                <a:blip r:embed="rId3"/>
                <a:stretch>
                  <a:fillRect l="-921" t="-107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8983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37702"/>
            <a:ext cx="89289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+mn-lt"/>
              </a:rPr>
              <a:t>Dow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Jones</a:t>
            </a:r>
            <a:r>
              <a:rPr lang="ru-RU" sz="2000" dirty="0">
                <a:latin typeface="+mn-lt"/>
              </a:rPr>
              <a:t> — промышленный индекс </a:t>
            </a:r>
            <a:r>
              <a:rPr lang="ru-RU" sz="2000" b="1" i="1" dirty="0" smtClean="0">
                <a:solidFill>
                  <a:srgbClr val="C00000"/>
                </a:solidFill>
                <a:latin typeface="+mn-lt"/>
              </a:rPr>
              <a:t>Доу-Джонса</a:t>
            </a:r>
            <a:r>
              <a:rPr lang="ru-RU" sz="2000" dirty="0" smtClean="0">
                <a:latin typeface="+mn-lt"/>
              </a:rPr>
              <a:t>.</a:t>
            </a:r>
            <a:r>
              <a:rPr lang="en-US" sz="2000" dirty="0" smtClean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состав входит 30 крупнейших компаний США из различных отраслей: финансов, транспорт, потребительский, пищевой и промышленные сектора. В индекс входят известные во всем мире компании: </a:t>
            </a:r>
            <a:r>
              <a:rPr lang="ru-RU" sz="2000" dirty="0" err="1">
                <a:latin typeface="+mn-lt"/>
              </a:rPr>
              <a:t>Coca-Cola</a:t>
            </a:r>
            <a:r>
              <a:rPr lang="ru-RU" sz="2000" dirty="0">
                <a:latin typeface="+mn-lt"/>
              </a:rPr>
              <a:t>, IBM, </a:t>
            </a:r>
            <a:r>
              <a:rPr lang="ru-RU" sz="2000" dirty="0" err="1">
                <a:latin typeface="+mn-lt"/>
              </a:rPr>
              <a:t>Intel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MicroSoft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General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err="1">
                <a:latin typeface="+mn-lt"/>
              </a:rPr>
              <a:t>Motors</a:t>
            </a:r>
            <a:r>
              <a:rPr lang="ru-RU" sz="2000" dirty="0">
                <a:latin typeface="+mn-lt"/>
              </a:rPr>
              <a:t> и прочие.</a:t>
            </a:r>
          </a:p>
          <a:p>
            <a:r>
              <a:rPr lang="ru-RU" sz="2000" b="1" dirty="0">
                <a:latin typeface="+mn-lt"/>
              </a:rPr>
              <a:t>S&amp;P 500</a:t>
            </a:r>
            <a:r>
              <a:rPr lang="ru-RU" sz="2000" dirty="0">
                <a:latin typeface="+mn-lt"/>
              </a:rPr>
              <a:t> — индекс в который входят 500 крупнейших </a:t>
            </a:r>
            <a:r>
              <a:rPr lang="ru-RU" sz="2000" dirty="0" smtClean="0">
                <a:latin typeface="+mn-lt"/>
              </a:rPr>
              <a:t>компаний </a:t>
            </a:r>
            <a:r>
              <a:rPr lang="ru-RU" sz="2000" dirty="0">
                <a:latin typeface="+mn-lt"/>
              </a:rPr>
              <a:t>США. Поэтому по самому индексу можно судить как обстоят дела в экономике страны, так как он затрагивает все основные отрасли страны.</a:t>
            </a:r>
          </a:p>
          <a:p>
            <a:r>
              <a:rPr lang="ru-RU" sz="2000" b="1" dirty="0" err="1">
                <a:latin typeface="+mn-lt"/>
              </a:rPr>
              <a:t>Nikkei</a:t>
            </a:r>
            <a:r>
              <a:rPr lang="ru-RU" sz="2000" b="1" dirty="0">
                <a:latin typeface="+mn-lt"/>
              </a:rPr>
              <a:t> 225</a:t>
            </a:r>
            <a:r>
              <a:rPr lang="ru-RU" sz="2000" dirty="0">
                <a:latin typeface="+mn-lt"/>
              </a:rPr>
              <a:t> — японский индекс, куда входит 225 компаний. Ежегодно состав пересматривается. В него входят такие гиганты, как </a:t>
            </a:r>
            <a:r>
              <a:rPr lang="ru-RU" sz="2000" dirty="0" err="1">
                <a:latin typeface="+mn-lt"/>
              </a:rPr>
              <a:t>Honda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Panasonic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err="1">
                <a:latin typeface="+mn-lt"/>
              </a:rPr>
              <a:t>Mazda</a:t>
            </a:r>
            <a:r>
              <a:rPr lang="ru-RU" sz="2000" dirty="0">
                <a:latin typeface="+mn-lt"/>
              </a:rPr>
              <a:t> и прочие. С вероятностью 99,9% все японские бренды, которые вы знаете входят в NIKKEI 225.  </a:t>
            </a:r>
            <a:endParaRPr lang="en-US" sz="2000" dirty="0" smtClean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DAX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— германский биржевой индекс, куда входит </a:t>
            </a:r>
            <a:r>
              <a:rPr lang="ru-RU" sz="2000" dirty="0" smtClean="0">
                <a:latin typeface="+mn-lt"/>
              </a:rPr>
              <a:t>30 </a:t>
            </a:r>
            <a:r>
              <a:rPr lang="ru-RU" sz="2000" dirty="0">
                <a:latin typeface="+mn-lt"/>
              </a:rPr>
              <a:t>самых главных компаний страны: </a:t>
            </a:r>
            <a:r>
              <a:rPr lang="ru-RU" sz="2000" dirty="0" err="1">
                <a:latin typeface="+mn-lt"/>
              </a:rPr>
              <a:t>Adidas</a:t>
            </a:r>
            <a:r>
              <a:rPr lang="ru-RU" sz="2000" dirty="0">
                <a:latin typeface="+mn-lt"/>
              </a:rPr>
              <a:t>, BMW, </a:t>
            </a:r>
            <a:r>
              <a:rPr lang="ru-RU" sz="2000" dirty="0" err="1">
                <a:latin typeface="+mn-lt"/>
              </a:rPr>
              <a:t>Henkel,Volkswagen</a:t>
            </a:r>
            <a:r>
              <a:rPr lang="ru-RU" sz="2000" dirty="0">
                <a:latin typeface="+mn-lt"/>
              </a:rPr>
              <a:t> и прочие.</a:t>
            </a:r>
          </a:p>
          <a:p>
            <a:r>
              <a:rPr lang="ru-RU" sz="2000" b="1" dirty="0">
                <a:latin typeface="+mn-lt"/>
              </a:rPr>
              <a:t>FTSE 100</a:t>
            </a:r>
            <a:r>
              <a:rPr lang="ru-RU" sz="2000" dirty="0">
                <a:latin typeface="+mn-lt"/>
              </a:rPr>
              <a:t> — наиболее уважаемый и котируемый индекс на европейских площадках. В составе 100 крупнейших компаний, торгуемых на Лондонской фондовой бирже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60648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ПОПУЛЯРНЫЕ ФОНДОВЫЕ ИНДЕКСЫ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2960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700" y="1710779"/>
            <a:ext cx="7848600" cy="769441"/>
          </a:xfrm>
        </p:spPr>
        <p:txBody>
          <a:bodyPr>
            <a:spAutoFit/>
          </a:bodyPr>
          <a:lstStyle/>
          <a:p>
            <a:r>
              <a:rPr lang="ru-RU" dirty="0" smtClean="0"/>
              <a:t>КОНЕЦ ФИЛЬМА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077200" cy="1477328"/>
          </a:xfrm>
        </p:spPr>
        <p:txBody>
          <a:bodyPr>
            <a:spAutoFit/>
          </a:bodyPr>
          <a:lstStyle/>
          <a:p>
            <a:r>
              <a:rPr lang="ru-RU" dirty="0" smtClean="0"/>
              <a:t>Готовьтесь к практическим занятиям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79549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064" y="188640"/>
            <a:ext cx="8807424" cy="193899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Настоящее семейное счастье по мнению британских учёных наступает ровно через 2 года, 11 месяцев и 8 дней. Именно к этому моменту супруги окончательно смиряются со всеми раздражающими факторами и привычками своих </a:t>
            </a:r>
            <a:r>
              <a:rPr lang="ru-RU" sz="2000" dirty="0" smtClean="0">
                <a:latin typeface="+mn-lt"/>
              </a:rPr>
              <a:t>визави. Для </a:t>
            </a:r>
            <a:r>
              <a:rPr lang="ru-RU" sz="2000" dirty="0">
                <a:latin typeface="+mn-lt"/>
              </a:rPr>
              <a:t>установления истины учёным понадобилось опросить 4000 жителей Великобритании и вывести среднее число.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076" y="2210088"/>
            <a:ext cx="8799412" cy="1938992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Британские ученые нашли идеальный способ </a:t>
            </a:r>
            <a:r>
              <a:rPr lang="ru-RU" sz="2000" b="1" dirty="0">
                <a:latin typeface="+mn-lt"/>
              </a:rPr>
              <a:t>приготовления тостов с джемом</a:t>
            </a:r>
            <a:r>
              <a:rPr lang="ru-RU" sz="2000" dirty="0">
                <a:latin typeface="+mn-lt"/>
              </a:rPr>
              <a:t>. Согласно выводам специалистов из Манчестерского центра по исследованию пищевых продуктов, идеальный тост включает в себя ломоть хлеба толщиной строго 9 мм, причем хлеб должен быть только белым. Количество намазываемого на хлеб масла составляет 7,1 </a:t>
            </a:r>
            <a:r>
              <a:rPr lang="ru-RU" sz="2000" dirty="0" err="1">
                <a:latin typeface="+mn-lt"/>
              </a:rPr>
              <a:t>гр</a:t>
            </a:r>
            <a:r>
              <a:rPr lang="ru-RU" sz="2000" dirty="0">
                <a:latin typeface="+mn-lt"/>
              </a:rPr>
              <a:t>, и 11,2 </a:t>
            </a:r>
            <a:r>
              <a:rPr lang="ru-RU" sz="2000" dirty="0" err="1">
                <a:latin typeface="+mn-lt"/>
              </a:rPr>
              <a:t>гр</a:t>
            </a:r>
            <a:r>
              <a:rPr lang="ru-RU" sz="2000" dirty="0">
                <a:latin typeface="+mn-lt"/>
              </a:rPr>
              <a:t> джема.</a:t>
            </a:r>
          </a:p>
        </p:txBody>
      </p:sp>
    </p:spTree>
    <p:extLst>
      <p:ext uri="{BB962C8B-B14F-4D97-AF65-F5344CB8AC3E}">
        <p14:creationId xmlns:p14="http://schemas.microsoft.com/office/powerpoint/2010/main" val="12547310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04174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Британские ученые пришли к выводу, что в среднем ежедневно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водители тратят на парковку 25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минут</a:t>
            </a:r>
            <a:r>
              <a:rPr lang="ru-RU" sz="2400" dirty="0" smtClean="0">
                <a:latin typeface="+mn-lt"/>
              </a:rPr>
              <a:t>. </a:t>
            </a:r>
            <a:r>
              <a:rPr lang="ru-RU" sz="2800" b="1" dirty="0" smtClean="0">
                <a:latin typeface="+mn-lt"/>
              </a:rPr>
              <a:t>Проведены наблюдения за 650 машинами</a:t>
            </a:r>
            <a:r>
              <a:rPr lang="ru-RU" sz="2400" dirty="0" smtClean="0">
                <a:latin typeface="+mn-lt"/>
              </a:rPr>
              <a:t>. Таким образом, средний водитель за свою жизнь тратит на парковку 11 месяцев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113" y="3789040"/>
            <a:ext cx="8784976" cy="295465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Британские учёные дали ответ на </a:t>
            </a:r>
            <a:r>
              <a:rPr lang="ru-RU" sz="2400" dirty="0" smtClean="0">
                <a:latin typeface="+mn-lt"/>
              </a:rPr>
              <a:t>вопрос: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почему зебры полосатые</a:t>
            </a:r>
            <a:r>
              <a:rPr lang="ru-RU" sz="2400" dirty="0">
                <a:latin typeface="+mn-lt"/>
              </a:rPr>
              <a:t>? </a:t>
            </a:r>
            <a:endParaRPr lang="ru-RU" sz="2400" dirty="0" smtClean="0">
              <a:latin typeface="+mn-lt"/>
            </a:endParaRPr>
          </a:p>
          <a:p>
            <a:r>
              <a:rPr lang="ru-RU" sz="2200" dirty="0" smtClean="0">
                <a:latin typeface="+mn-lt"/>
              </a:rPr>
              <a:t>Как </a:t>
            </a:r>
            <a:r>
              <a:rPr lang="ru-RU" sz="2200" dirty="0">
                <a:latin typeface="+mn-lt"/>
              </a:rPr>
              <a:t>выяснилось, чёрно-белые полосы на зебрах не привлекают слепней. </a:t>
            </a:r>
            <a:r>
              <a:rPr lang="ru-RU" sz="2200" dirty="0" smtClean="0">
                <a:latin typeface="+mn-lt"/>
              </a:rPr>
              <a:t>Учёные </a:t>
            </a:r>
            <a:r>
              <a:rPr lang="ru-RU" sz="2200" dirty="0">
                <a:latin typeface="+mn-lt"/>
              </a:rPr>
              <a:t>воссоздали три модели лошади: белую, чёрную и полосатую, и каждую из них обмазали специальной клейкой жидкостью, чтобы можно было </a:t>
            </a:r>
            <a:r>
              <a:rPr lang="ru-RU" sz="2800" b="1" dirty="0" smtClean="0">
                <a:latin typeface="+mn-lt"/>
              </a:rPr>
              <a:t>сосчитать</a:t>
            </a:r>
            <a:r>
              <a:rPr lang="ru-RU" sz="2200" dirty="0" smtClean="0">
                <a:latin typeface="+mn-lt"/>
              </a:rPr>
              <a:t> севших слепней. Чёрно-белый </a:t>
            </a:r>
            <a:r>
              <a:rPr lang="ru-RU" sz="2200" dirty="0">
                <a:latin typeface="+mn-lt"/>
              </a:rPr>
              <a:t>макет оказался поражён насекомыми меньше всего.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27454" cy="1631216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Британские ученые выяснили,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какой цвет волос привлекает деньги</a:t>
            </a:r>
            <a:r>
              <a:rPr lang="ru-RU" sz="2400" dirty="0">
                <a:latin typeface="+mn-lt"/>
              </a:rPr>
              <a:t>. Как оказалось, работодатели платят больше блондинкам, чем брюнеткам и рыжим</a:t>
            </a:r>
            <a:r>
              <a:rPr lang="ru-RU" sz="2400" dirty="0" smtClean="0">
                <a:latin typeface="+mn-lt"/>
              </a:rPr>
              <a:t>. </a:t>
            </a:r>
            <a:r>
              <a:rPr lang="ru-RU" sz="2800" b="1" dirty="0" smtClean="0">
                <a:latin typeface="+mn-lt"/>
              </a:rPr>
              <a:t>Опрошено 530 работодателей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72962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149" y="260648"/>
            <a:ext cx="8812339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ПРЕДМЕТ И ЗАДАЧИ СТАТИСТИКИ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148" y="968534"/>
            <a:ext cx="8812339" cy="1569660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Математическая статистика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изучает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методы сбора и обработки статистических данных </a:t>
            </a:r>
            <a:r>
              <a:rPr lang="ru-RU" sz="2400" dirty="0">
                <a:latin typeface="+mn-lt"/>
              </a:rPr>
              <a:t>– результатов наблюдений – для установления закономерностей, которым эти данные подчинены</a:t>
            </a:r>
            <a:endParaRPr lang="ru-RU" sz="2400" dirty="0">
              <a:effectLst/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394" y="2636912"/>
            <a:ext cx="8837094" cy="1569660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b="1" dirty="0" smtClean="0">
                <a:latin typeface="+mn-lt"/>
              </a:rPr>
              <a:t>Первая </a:t>
            </a:r>
            <a:r>
              <a:rPr lang="ru-RU" sz="2400" b="1" dirty="0">
                <a:latin typeface="+mn-lt"/>
              </a:rPr>
              <a:t>задача</a:t>
            </a:r>
            <a:r>
              <a:rPr lang="ru-RU" sz="2400" dirty="0">
                <a:latin typeface="+mn-lt"/>
              </a:rPr>
              <a:t> математической статистики – разработка и исследование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способов сбора и группировки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сведений</a:t>
            </a:r>
            <a:r>
              <a:rPr lang="ru-RU" sz="2400" dirty="0">
                <a:latin typeface="+mn-lt"/>
              </a:rPr>
              <a:t>. </a:t>
            </a:r>
            <a:endParaRPr lang="ru-RU" sz="2400" dirty="0" smtClean="0">
              <a:latin typeface="+mn-lt"/>
            </a:endParaRPr>
          </a:p>
          <a:p>
            <a:pPr hangingPunct="0"/>
            <a:r>
              <a:rPr lang="ru-RU" sz="2400" b="1" dirty="0" smtClean="0">
                <a:latin typeface="+mn-lt"/>
              </a:rPr>
              <a:t>Вторая задача </a:t>
            </a:r>
            <a:r>
              <a:rPr lang="ru-RU" sz="2400" dirty="0" smtClean="0">
                <a:latin typeface="+mn-lt"/>
              </a:rPr>
              <a:t>- разработка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методов анализа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собранных данных</a:t>
            </a:r>
            <a:r>
              <a:rPr lang="ru-RU" sz="2400" dirty="0" smtClean="0">
                <a:latin typeface="+mn-lt"/>
              </a:rPr>
              <a:t> и оценки результатов</a:t>
            </a:r>
            <a:endParaRPr lang="ru-RU" sz="2400" dirty="0">
              <a:effectLst/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7393" y="4365104"/>
            <a:ext cx="8837093" cy="830997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Генеральная совокупность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–множество </a:t>
            </a:r>
            <a:r>
              <a:rPr lang="ru-RU" sz="2400" dirty="0">
                <a:latin typeface="+mn-lt"/>
              </a:rPr>
              <a:t>однородных объектов,  подлежащих статистическому исследованию</a:t>
            </a:r>
            <a:r>
              <a:rPr lang="ru-RU" sz="2400" dirty="0" smtClean="0">
                <a:latin typeface="+mn-lt"/>
              </a:rPr>
              <a:t>. </a:t>
            </a:r>
            <a:endParaRPr lang="ru-RU" sz="2400" dirty="0">
              <a:effectLst/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316" y="5348501"/>
            <a:ext cx="8827172" cy="1200329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Задача статистики – на основе знания свойств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подмножества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генеральной совокупности </a:t>
            </a:r>
            <a:r>
              <a:rPr lang="ru-RU" sz="2400" dirty="0">
                <a:latin typeface="+mn-lt"/>
              </a:rPr>
              <a:t>(</a:t>
            </a:r>
            <a:r>
              <a:rPr lang="ru-RU" sz="2400" dirty="0" smtClean="0">
                <a:latin typeface="+mn-lt"/>
              </a:rPr>
              <a:t>выборки) сделать вывод о свойствах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всей совокупности</a:t>
            </a:r>
            <a:endParaRPr lang="ru-RU" sz="2400" b="1" i="1" dirty="0">
              <a:solidFill>
                <a:srgbClr val="C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7824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149" y="260648"/>
            <a:ext cx="8812339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ВЫБОРОЧНОЕ НАБЛЮДЕНИЕ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732" y="2357132"/>
            <a:ext cx="8812339" cy="830997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Выборочное наблюдение охватывает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часть</a:t>
            </a:r>
            <a:r>
              <a:rPr lang="ru-RU" sz="2400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генеральной совокупности,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отобранную в случайном порядке</a:t>
            </a:r>
            <a:endParaRPr lang="ru-RU" sz="2400" b="1" i="1" dirty="0">
              <a:solidFill>
                <a:srgbClr val="C00000"/>
              </a:solidFill>
              <a:effectLst/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56738" y="983814"/>
                <a:ext cx="8837094" cy="1200329"/>
              </a:xfrm>
              <a:prstGeom prst="rect">
                <a:avLst/>
              </a:prstGeom>
              <a:solidFill>
                <a:srgbClr val="DAEDEF"/>
              </a:solidFill>
              <a:ln w="381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 hangingPunct="0"/>
                <a:r>
                  <a:rPr lang="ru-RU" sz="2400" dirty="0">
                    <a:latin typeface="+mn-lt"/>
                  </a:rPr>
                  <a:t>Под случайной выборкой, или </a:t>
                </a:r>
                <a:r>
                  <a:rPr lang="ru-RU" sz="2400" b="1" i="1" dirty="0">
                    <a:solidFill>
                      <a:srgbClr val="C00000"/>
                    </a:solidFill>
                    <a:latin typeface="+mn-lt"/>
                  </a:rPr>
                  <a:t>выборочной совокупностью</a:t>
                </a:r>
                <a:r>
                  <a:rPr lang="ru-RU" sz="2400" b="1" dirty="0">
                    <a:solidFill>
                      <a:srgbClr val="C00000"/>
                    </a:solidFill>
                    <a:latin typeface="+mn-lt"/>
                  </a:rPr>
                  <a:t> </a:t>
                </a:r>
                <a:r>
                  <a:rPr lang="ru-RU" sz="2400" dirty="0">
                    <a:latin typeface="+mn-lt"/>
                  </a:rPr>
                  <a:t>объема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ru-RU" sz="2400" dirty="0">
                    <a:latin typeface="+mn-lt"/>
                  </a:rPr>
                  <a:t> понимается совокупность случайно отобранных объектов</a:t>
                </a:r>
                <a:endParaRPr lang="ru-RU" sz="2400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38" y="983814"/>
                <a:ext cx="8837094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893" t="-2463" r="-275" b="-8867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87535" y="4365104"/>
            <a:ext cx="8837093" cy="2308324"/>
          </a:xfrm>
          <a:prstGeom prst="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Способы </a:t>
            </a:r>
            <a:r>
              <a:rPr lang="ru-RU" sz="2400" dirty="0">
                <a:latin typeface="+mn-lt"/>
              </a:rPr>
              <a:t>отбора единиц </a:t>
            </a:r>
            <a:r>
              <a:rPr lang="ru-RU" sz="2400" dirty="0" smtClean="0">
                <a:latin typeface="+mn-lt"/>
              </a:rPr>
              <a:t>ГС в </a:t>
            </a:r>
            <a:r>
              <a:rPr lang="ru-RU" sz="2400" dirty="0">
                <a:latin typeface="+mn-lt"/>
              </a:rPr>
              <a:t>выборку: </a:t>
            </a:r>
            <a:endParaRPr lang="ru-RU" sz="2400" dirty="0" smtClean="0">
              <a:latin typeface="+mn-lt"/>
            </a:endParaRP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индивидуальный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(последовательный отбор отдельных единиц</a:t>
            </a:r>
            <a:r>
              <a:rPr lang="ru-RU" sz="2400" dirty="0" smtClean="0">
                <a:latin typeface="+mn-lt"/>
              </a:rPr>
              <a:t>); 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групповой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(серийный): </a:t>
            </a:r>
            <a:r>
              <a:rPr lang="ru-RU" sz="2400" dirty="0">
                <a:latin typeface="+mn-lt"/>
              </a:rPr>
              <a:t>отбирают серии единиц, при этом различия обнаруживают в основном между сериями или группами)</a:t>
            </a:r>
            <a:endParaRPr lang="ru-RU" sz="2400" dirty="0">
              <a:effectLst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35" y="3361118"/>
            <a:ext cx="8857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n-lt"/>
              </a:rPr>
              <a:t>Примеры выборочных наблюдений: обследование части предприятий, анкетирование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1694134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149" y="260648"/>
            <a:ext cx="8812339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СПОСОБЫ ФОРМИРОВАНИЯ ВЫБОРКИ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978" y="2708920"/>
            <a:ext cx="8873854" cy="830997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Выборка должна быть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репрезентативной</a:t>
            </a:r>
            <a:r>
              <a:rPr lang="ru-RU" sz="2400" dirty="0" smtClean="0">
                <a:latin typeface="+mn-lt"/>
              </a:rPr>
              <a:t>  – правильно отражать генеральную совокупность</a:t>
            </a:r>
            <a:endParaRPr lang="ru-RU" sz="2400" b="1" i="1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6738" y="983814"/>
            <a:ext cx="8837094" cy="1569660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+mn-lt"/>
              </a:rPr>
              <a:t>механическая</a:t>
            </a:r>
            <a:r>
              <a:rPr lang="ru-RU" sz="2400" dirty="0" smtClean="0">
                <a:latin typeface="+mn-lt"/>
              </a:rPr>
              <a:t> выборка (например, каждый 10-й элемент); 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+mn-lt"/>
              </a:rPr>
              <a:t>типологическая</a:t>
            </a:r>
            <a:r>
              <a:rPr lang="ru-RU" sz="2400" dirty="0" smtClean="0">
                <a:latin typeface="+mn-lt"/>
              </a:rPr>
              <a:t> выборка – отбираются элементы нескольких типов, сравниваются типы элементов </a:t>
            </a:r>
            <a:endParaRPr lang="ru-RU" sz="2400" dirty="0">
              <a:effectLst/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739" y="3717032"/>
            <a:ext cx="8837093" cy="3046988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Виды отбора данных: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повторный отбор </a:t>
            </a:r>
            <a:r>
              <a:rPr lang="ru-RU" sz="2400" dirty="0" smtClean="0">
                <a:latin typeface="+mn-lt"/>
              </a:rPr>
              <a:t>– элемент, использованный в выборке, возвращается обратно;</a:t>
            </a:r>
          </a:p>
          <a:p>
            <a:pPr marL="342900" indent="-342900" hangingPunct="0"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бесповторный отбор</a:t>
            </a:r>
            <a:r>
              <a:rPr lang="ru-RU" sz="2400" dirty="0" smtClean="0">
                <a:latin typeface="+mn-lt"/>
              </a:rPr>
              <a:t> - элемент, попавший </a:t>
            </a:r>
            <a:r>
              <a:rPr lang="ru-RU" sz="2400" dirty="0">
                <a:latin typeface="+mn-lt"/>
              </a:rPr>
              <a:t>в выборочную совокупность, обратно в генеральную совокупность не возвращается. </a:t>
            </a:r>
            <a:endParaRPr lang="ru-RU" sz="2400" dirty="0" smtClean="0">
              <a:latin typeface="+mn-lt"/>
            </a:endParaRPr>
          </a:p>
          <a:p>
            <a:pPr hangingPunct="0"/>
            <a:r>
              <a:rPr lang="ru-RU" sz="2400" dirty="0" smtClean="0">
                <a:latin typeface="+mn-lt"/>
              </a:rPr>
              <a:t>Последовательный </a:t>
            </a:r>
            <a:r>
              <a:rPr lang="ru-RU" sz="2400" dirty="0">
                <a:latin typeface="+mn-lt"/>
              </a:rPr>
              <a:t>бесповторный отбор эквивалентен одновременному отбору того же количества </a:t>
            </a:r>
            <a:r>
              <a:rPr lang="ru-RU" sz="2400" dirty="0" smtClean="0">
                <a:latin typeface="+mn-lt"/>
              </a:rPr>
              <a:t>элементов</a:t>
            </a:r>
            <a:endParaRPr lang="ru-RU" sz="24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5251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149" y="260648"/>
            <a:ext cx="8812339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РЯД РАСПРЕДЕЛЕНИЯ ВЫБОРКИ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294" y="2383033"/>
            <a:ext cx="8873854" cy="830997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Каждое отдельное значение признака называется </a:t>
            </a:r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вариантой</a:t>
            </a:r>
            <a:r>
              <a:rPr lang="ru-RU" sz="2400" dirty="0">
                <a:latin typeface="+mn-lt"/>
              </a:rPr>
              <a:t>, а число элементов – </a:t>
            </a:r>
            <a:r>
              <a:rPr lang="ru-RU" sz="2400" b="1" i="1" dirty="0" smtClean="0">
                <a:solidFill>
                  <a:srgbClr val="C00000"/>
                </a:solidFill>
                <a:latin typeface="+mn-lt"/>
              </a:rPr>
              <a:t>частотой</a:t>
            </a:r>
            <a:endParaRPr lang="ru-RU" sz="2400" b="1" i="1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6738" y="983814"/>
            <a:ext cx="8837094" cy="1200329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 smtClean="0">
                <a:latin typeface="+mn-lt"/>
              </a:rPr>
              <a:t>Каждый элемент выборки характеризуется значением признака (например, время парковки, сумма зарплаты, цвет волос и т.д.);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19935"/>
              </p:ext>
            </p:extLst>
          </p:nvPr>
        </p:nvGraphicFramePr>
        <p:xfrm>
          <a:off x="128887" y="5373216"/>
          <a:ext cx="8835601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15456"/>
                <a:gridCol w="945735"/>
                <a:gridCol w="945735"/>
                <a:gridCol w="945735"/>
                <a:gridCol w="945735"/>
                <a:gridCol w="945735"/>
                <a:gridCol w="945735"/>
                <a:gridCol w="945735"/>
              </a:tblGrid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150-154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155-159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160-164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165-169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170-174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175-179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180-184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студентов</a:t>
                      </a:r>
                      <a:endParaRPr lang="ru-RU" sz="2400" b="1" i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8847"/>
              </p:ext>
            </p:extLst>
          </p:nvPr>
        </p:nvGraphicFramePr>
        <p:xfrm>
          <a:off x="133327" y="3412920"/>
          <a:ext cx="8873850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86692"/>
                <a:gridCol w="886692"/>
                <a:gridCol w="886692"/>
                <a:gridCol w="887682"/>
                <a:gridCol w="887682"/>
                <a:gridCol w="887682"/>
                <a:gridCol w="887682"/>
                <a:gridCol w="887682"/>
                <a:gridCol w="887682"/>
                <a:gridCol w="887682"/>
              </a:tblGrid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4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4294" y="4343330"/>
            <a:ext cx="88077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Результаты измерения роста (в см) случайно отобранных 100 студентов:</a:t>
            </a:r>
            <a:endParaRPr kumimoji="0" lang="ru-RU" alt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08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149" y="260648"/>
            <a:ext cx="8812339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0000"/>
                </a:solidFill>
                <a:latin typeface="Calibri"/>
              </a:rPr>
              <a:t>ГИСТОГРАММА И ПОЛИГОН ЧАСТОТ</a:t>
            </a:r>
            <a:endParaRPr lang="ru-RU" sz="4000" b="1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6738" y="2597806"/>
            <a:ext cx="8873854" cy="1569660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При построении полигона частот </a:t>
            </a:r>
            <a:r>
              <a:rPr lang="ru-RU" sz="2400" dirty="0" smtClean="0">
                <a:latin typeface="+mn-lt"/>
              </a:rPr>
              <a:t>(многоугольника распределения</a:t>
            </a:r>
            <a:r>
              <a:rPr lang="ru-RU" sz="2400" dirty="0">
                <a:latin typeface="+mn-lt"/>
              </a:rPr>
              <a:t>) на оси абсцисс откладывается величина признака, а на оси ординат – соответствующие частоты. Точки соединяют прямыми линиями. </a:t>
            </a:r>
            <a:endParaRPr lang="ru-RU" sz="2400" b="1" i="1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6738" y="983814"/>
            <a:ext cx="8837094" cy="1200329"/>
          </a:xfrm>
          <a:prstGeom prst="rect">
            <a:avLst/>
          </a:prstGeom>
          <a:solidFill>
            <a:srgbClr val="DAEDEF"/>
          </a:solidFill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hangingPunct="0"/>
            <a:r>
              <a:rPr lang="ru-RU" sz="2400" dirty="0">
                <a:latin typeface="+mn-lt"/>
              </a:rPr>
              <a:t>Для наглядного представления рядов распределения используют их графические представления – </a:t>
            </a:r>
            <a:r>
              <a:rPr lang="ru-RU" sz="2400" b="1" dirty="0">
                <a:latin typeface="+mn-lt"/>
              </a:rPr>
              <a:t>гистограмму</a:t>
            </a:r>
            <a:r>
              <a:rPr lang="ru-RU" sz="2400" dirty="0">
                <a:latin typeface="+mn-lt"/>
              </a:rPr>
              <a:t> и </a:t>
            </a:r>
            <a:r>
              <a:rPr lang="ru-RU" sz="2400" b="1" dirty="0">
                <a:latin typeface="+mn-lt"/>
              </a:rPr>
              <a:t>полигон частот</a:t>
            </a:r>
            <a:endParaRPr lang="ru-RU" sz="2400" b="1" dirty="0" smtClean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738" y="4581128"/>
            <a:ext cx="88738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+mn-lt"/>
              </a:rPr>
              <a:t>Гистограмма распределения</a:t>
            </a:r>
            <a:r>
              <a:rPr lang="ru-RU" sz="2400" dirty="0">
                <a:latin typeface="+mn-lt"/>
              </a:rPr>
              <a:t> строится аналогично, но на оси абсцисс откладывают не точки, а отрезки, соответствующие ширине интервала, а вместо точек строят прямоугольники с высотой, пропорциональной частотам (или относительным частотам</a:t>
            </a:r>
            <a:r>
              <a:rPr lang="ru-RU" sz="2400" dirty="0" smtClean="0">
                <a:latin typeface="+mn-lt"/>
              </a:rPr>
              <a:t>).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41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280397"/>
              </p:ext>
            </p:extLst>
          </p:nvPr>
        </p:nvGraphicFramePr>
        <p:xfrm>
          <a:off x="539552" y="1484784"/>
          <a:ext cx="8064896" cy="531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91072"/>
              </p:ext>
            </p:extLst>
          </p:nvPr>
        </p:nvGraphicFramePr>
        <p:xfrm>
          <a:off x="179512" y="260648"/>
          <a:ext cx="8835601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215456"/>
                <a:gridCol w="945735"/>
                <a:gridCol w="945735"/>
                <a:gridCol w="945735"/>
                <a:gridCol w="945735"/>
                <a:gridCol w="945735"/>
                <a:gridCol w="945735"/>
                <a:gridCol w="945735"/>
              </a:tblGrid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150-154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155-159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160-164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165-169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170-174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175-179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180-184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студентов</a:t>
                      </a:r>
                      <a:endParaRPr lang="ru-RU" sz="2400" b="1" i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894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84867"/>
              </p:ext>
            </p:extLst>
          </p:nvPr>
        </p:nvGraphicFramePr>
        <p:xfrm>
          <a:off x="1619672" y="332656"/>
          <a:ext cx="5715000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57200"/>
                <a:gridCol w="1385570"/>
                <a:gridCol w="1012825"/>
                <a:gridCol w="1012825"/>
                <a:gridCol w="1012825"/>
                <a:gridCol w="833755"/>
              </a:tblGrid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w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0,45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483746" cy="52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1336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Презентация учебного курс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1660</Words>
  <Application>Microsoft Office PowerPoint</Application>
  <PresentationFormat>Экран (4:3)</PresentationFormat>
  <Paragraphs>269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Презентация учебного курса</vt:lpstr>
      <vt:lpstr>Equation.3</vt:lpstr>
      <vt:lpstr>Основные понятия математической статистики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ФИЛЬМА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события. Вероятность</dc:title>
  <dc:creator>Nicola</dc:creator>
  <cp:lastModifiedBy>Nicola</cp:lastModifiedBy>
  <cp:revision>135</cp:revision>
  <cp:lastPrinted>2020-03-09T22:05:27Z</cp:lastPrinted>
  <dcterms:created xsi:type="dcterms:W3CDTF">2018-07-19T01:00:04Z</dcterms:created>
  <dcterms:modified xsi:type="dcterms:W3CDTF">2020-03-09T22:06:54Z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