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1" r:id="rId3"/>
    <p:sldId id="299" r:id="rId4"/>
    <p:sldId id="336" r:id="rId5"/>
    <p:sldId id="339" r:id="rId6"/>
    <p:sldId id="302" r:id="rId7"/>
    <p:sldId id="334" r:id="rId8"/>
    <p:sldId id="337" r:id="rId9"/>
    <p:sldId id="379" r:id="rId10"/>
    <p:sldId id="381" r:id="rId11"/>
    <p:sldId id="380" r:id="rId12"/>
    <p:sldId id="310" r:id="rId13"/>
    <p:sldId id="343" r:id="rId14"/>
    <p:sldId id="344" r:id="rId15"/>
    <p:sldId id="311" r:id="rId16"/>
    <p:sldId id="313" r:id="rId17"/>
    <p:sldId id="342" r:id="rId18"/>
    <p:sldId id="370" r:id="rId19"/>
    <p:sldId id="371" r:id="rId20"/>
    <p:sldId id="376" r:id="rId21"/>
    <p:sldId id="372" r:id="rId22"/>
    <p:sldId id="377" r:id="rId23"/>
    <p:sldId id="373" r:id="rId24"/>
    <p:sldId id="378" r:id="rId25"/>
    <p:sldId id="349" r:id="rId26"/>
    <p:sldId id="345" r:id="rId27"/>
    <p:sldId id="351" r:id="rId28"/>
    <p:sldId id="374" r:id="rId29"/>
    <p:sldId id="350" r:id="rId30"/>
    <p:sldId id="353" r:id="rId31"/>
    <p:sldId id="321" r:id="rId32"/>
    <p:sldId id="354" r:id="rId33"/>
    <p:sldId id="355" r:id="rId34"/>
    <p:sldId id="269" r:id="rId35"/>
    <p:sldId id="368" r:id="rId36"/>
    <p:sldId id="367" r:id="rId37"/>
  </p:sldIdLst>
  <p:sldSz cx="9144000" cy="6858000" type="screen4x3"/>
  <p:notesSz cx="6888163" cy="465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53" autoAdjust="0"/>
    <p:restoredTop sz="86479" autoAdjust="0"/>
  </p:normalViewPr>
  <p:slideViewPr>
    <p:cSldViewPr>
      <p:cViewPr varScale="1">
        <p:scale>
          <a:sx n="66" d="100"/>
          <a:sy n="66" d="100"/>
        </p:scale>
        <p:origin x="-4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56;&#1048;&#1041;&#1056;&#1045;&#1046;&#1053;&#1054;&#1045;-2018-2019\03-&#1052;&#1044;&#1050;.01.02-&#1052;&#1072;&#1090;&#1040;&#1087;&#1087;&#1072;&#1088;&#1072;&#1090;&#1044;&#1083;&#1103;&#1055;&#1086;&#1089;&#1090;&#1088;&#1050;&#1086;&#1084;&#1087;&#1057;&#1077;&#1090;&#1077;&#1081;\01-&#1047;&#1072;&#1085;&#1103;&#1090;&#1080;&#1103;-2&#1082;&#1091;&#1088;&#1089;\2-&#1058;&#1077;&#1086;&#1088;&#1080;&#1103;&#1042;&#1077;&#1088;&#1086;&#1103;&#1090;&#1085;&#1086;&#1089;&#1090;&#1077;&#1081;&#1052;&#1072;&#1090;&#1057;&#1090;&#1072;&#1090;&#1080;&#1089;&#1090;&#1080;&#1082;&#1072;\&#1052;&#1040;&#1055;&#1050;&#1057;27-&#1057;&#1083;&#1091;&#1095;&#1072;&#1081;&#1085;&#1099;&#1077;&#1042;&#1077;&#1083;&#1080;&#1095;&#1080;&#1085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chemeClr val="tx1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Лист1!$A$3:$A$13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numCache>
            </c:numRef>
          </c:xVal>
          <c:yVal>
            <c:numRef>
              <c:f>Лист1!$O$3:$O$13</c:f>
              <c:numCache>
                <c:formatCode>0.0000</c:formatCode>
                <c:ptCount val="11"/>
                <c:pt idx="0">
                  <c:v>2.7777777777777776E-2</c:v>
                </c:pt>
                <c:pt idx="1">
                  <c:v>5.5555555555555552E-2</c:v>
                </c:pt>
                <c:pt idx="2">
                  <c:v>8.3333333333333329E-2</c:v>
                </c:pt>
                <c:pt idx="3">
                  <c:v>0.1111111111111111</c:v>
                </c:pt>
                <c:pt idx="4">
                  <c:v>0.1388888888888889</c:v>
                </c:pt>
                <c:pt idx="5">
                  <c:v>0.16666666666666666</c:v>
                </c:pt>
                <c:pt idx="6">
                  <c:v>0.1388888888888889</c:v>
                </c:pt>
                <c:pt idx="7">
                  <c:v>0.1111111111111111</c:v>
                </c:pt>
                <c:pt idx="8">
                  <c:v>8.3333333333333329E-2</c:v>
                </c:pt>
                <c:pt idx="9">
                  <c:v>5.5555555555555552E-2</c:v>
                </c:pt>
                <c:pt idx="10">
                  <c:v>2.7777777777777776E-2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86816"/>
        <c:axId val="170790848"/>
      </c:scatterChart>
      <c:valAx>
        <c:axId val="170786816"/>
        <c:scaling>
          <c:orientation val="minMax"/>
        </c:scaling>
        <c:delete val="0"/>
        <c:axPos val="b"/>
        <c:majorGridlines>
          <c:spPr>
            <a:ln w="19050"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70790848"/>
        <c:crosses val="autoZero"/>
        <c:crossBetween val="midCat"/>
        <c:majorUnit val="1"/>
      </c:valAx>
      <c:valAx>
        <c:axId val="170790848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0786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27-Случайные величины</a:t>
            </a: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FF79F047-3D21-499C-9CAB-4531FF362A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6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8063" y="349250"/>
            <a:ext cx="2332037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2212420"/>
            <a:ext cx="5051320" cy="2095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27-Случайные величины</a:t>
            </a: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58B87636-5941-4D76-A849-CCB8BC82F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2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27-Случайные величины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4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25-Случайные величины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0EA0D0E-916C-4682-BAA0-3003DA85A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7354-4C5B-498D-AFC3-C7BB66128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93FE-EB31-44E0-9572-9D37C0F6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955B-4BAF-4CE6-87C7-27198C3A0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D909-0C02-40DF-997D-103A6B5D4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932C-BDD1-4AA9-B5A9-C5C2D110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AC1C-508F-429B-91D0-E3D6A267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7BBA-E09E-428A-8356-63ED65E68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5B71-6A33-40E7-A643-1F1589AAD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60C6-D5E3-4700-8907-C9F90EAC6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F06E-5132-4161-9037-B923C2E23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A5AD166-8E05-447C-9B05-07F9369BA8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708" y="1088256"/>
            <a:ext cx="7848600" cy="2585323"/>
          </a:xfr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Законы распределения случайных величин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7632848" cy="2419124"/>
          </a:xfr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1. Понятие закона распределения.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2. Законы распределения дискретных случайных величин.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3. </a:t>
            </a:r>
            <a:r>
              <a:rPr lang="ru-RU" sz="2800" dirty="0"/>
              <a:t>Законы распределения </a:t>
            </a:r>
            <a:r>
              <a:rPr lang="ru-RU" sz="2800" dirty="0" smtClean="0"/>
              <a:t>непрерывных случайных величин.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МДК.01.02 Математический аппарат для построения компьютерных сетей, занятие 27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ВСПОМИНАЙТЕ: ИНТЕГРАЛЫ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968534"/>
                <a:ext cx="8640960" cy="13849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 smtClean="0">
                    <a:latin typeface="+mn-lt"/>
                  </a:rPr>
                  <a:t>Определенный интеграл численно равен площади криволинейной трапеции, ограниченной с одной стороны графиком функции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+mn-lt"/>
                      </a:rPr>
                      <m:t>𝑓</m:t>
                    </m:r>
                    <m:r>
                      <a:rPr lang="ru-RU" sz="2800" i="1">
                        <a:latin typeface="+mn-lt"/>
                      </a:rPr>
                      <m:t>(</m:t>
                    </m:r>
                    <m:r>
                      <a:rPr lang="ru-RU" sz="2800" i="1">
                        <a:latin typeface="+mn-lt"/>
                      </a:rPr>
                      <m:t>𝑥</m:t>
                    </m:r>
                    <m:r>
                      <a:rPr lang="ru-RU" sz="2800" i="1">
                        <a:latin typeface="+mn-lt"/>
                      </a:rPr>
                      <m:t>)</m:t>
                    </m:r>
                  </m:oMath>
                </a14:m>
                <a:endParaRPr lang="ru-RU" sz="2800" dirty="0">
                  <a:latin typeface="+mn-lt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68534"/>
                <a:ext cx="864096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94" t="-2575" r="-1194" b="-103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203848" y="2564904"/>
                <a:ext cx="5706430" cy="26920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+mn-lt"/>
                  </a:rPr>
                  <a:t>Для вычисления определенного интеграла используется формула Ньютона-Лейбница: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>
                  <a:latin typeface="+mn-lt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564904"/>
                <a:ext cx="5706430" cy="2692084"/>
              </a:xfrm>
              <a:prstGeom prst="rect">
                <a:avLst/>
              </a:prstGeom>
              <a:blipFill rotWithShape="1">
                <a:blip r:embed="rId3"/>
                <a:stretch>
                  <a:fillRect l="-1911" t="-1342" r="-31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img004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2564904"/>
            <a:ext cx="2808312" cy="1440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483768" y="5293177"/>
                <a:ext cx="3824830" cy="140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ru-RU" sz="28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ru-RU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𝑨</m:t>
                      </m:r>
                      <m:sSubSup>
                        <m:sSub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93177"/>
                <a:ext cx="3824830" cy="14012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5134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9506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ФУНКЦИЯ ПЛОТНОСТИ ВЕРОЯТНОСТИ (ПЛОТНОСТИ РАСПРЕДЕЛЕНИЯ)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584087"/>
                <a:ext cx="8640960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 smtClean="0">
                    <a:latin typeface="+mn-lt"/>
                  </a:rPr>
                  <a:t>Функция плотности распределения (плотности вероятности) показывает</a:t>
                </a:r>
                <a:r>
                  <a:rPr lang="ru-RU" sz="2800" dirty="0">
                    <a:latin typeface="+mn-lt"/>
                  </a:rPr>
                  <a:t>, как часто значение случайной величины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ru-RU" sz="2800" dirty="0">
                    <a:latin typeface="+mn-lt"/>
                  </a:rPr>
                  <a:t> появляется в окрестности точки </a:t>
                </a:r>
                <a:r>
                  <a:rPr lang="ru-RU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800" dirty="0">
                    <a:latin typeface="+mn-lt"/>
                  </a:rPr>
                  <a:t> при </a:t>
                </a:r>
                <a:r>
                  <a:rPr lang="ru-RU" sz="2800" dirty="0" smtClean="0">
                    <a:latin typeface="+mn-lt"/>
                  </a:rPr>
                  <a:t>повторении опытов</a:t>
                </a:r>
                <a:endParaRPr lang="ru-RU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84087"/>
                <a:ext cx="864096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974" b="-723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9554" y="3566273"/>
                <a:ext cx="3888432" cy="30643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</a:rPr>
                        <m:t>′(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sup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54" y="3566273"/>
                <a:ext cx="3888432" cy="30643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0" y="3717032"/>
            <a:ext cx="4681438" cy="25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13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>
                <a:solidFill>
                  <a:srgbClr val="000000"/>
                </a:solidFill>
                <a:latin typeface="Calibri"/>
              </a:rPr>
              <a:t>ФУНКЦИЯ ПЛОТНОСТИ </a:t>
            </a:r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ВЕРОЯТНОСТИ: ПРИМЕР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9" y="1584087"/>
                <a:ext cx="3600400" cy="1074910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ru-RU" sz="20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584087"/>
                <a:ext cx="3600400" cy="1074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067945" y="1570044"/>
            <a:ext cx="4896544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Найти функцию распределения и построить ее график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2780928"/>
                <a:ext cx="8928992" cy="1926746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ru-RU" sz="20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US" sz="2000" b="1" i="1"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atin typeface="Cambria Math"/>
                        </a:rPr>
                        <m:t>;  отсюда </m:t>
                      </m:r>
                      <m:r>
                        <a:rPr lang="en-US" sz="2000" b="1" i="1" smtClean="0">
                          <a:latin typeface="Cambria Math"/>
                        </a:rPr>
                        <m:t>𝑨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latin typeface="Cambria Math"/>
                        </a:rPr>
                        <m:t>;      </m:t>
                      </m:r>
                      <m:r>
                        <a:rPr lang="en-US" sz="2000" b="1" i="1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sup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0928"/>
                <a:ext cx="8928992" cy="1926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52968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9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7" y="1340768"/>
            <a:ext cx="887498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37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ЧИСЛОВЫЕ ХАРАКТЕРИСТИКИ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11696"/>
            <a:ext cx="8784976" cy="95410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математическое ожидание,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n-lt"/>
              </a:rPr>
              <a:t>дисперсия </a:t>
            </a:r>
            <a:endParaRPr lang="ru-RU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2924944"/>
                <a:ext cx="8784976" cy="3562963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Математическое ожидание </a:t>
                </a:r>
                <a:r>
                  <a:rPr lang="en-US" sz="2400" dirty="0">
                    <a:latin typeface="+mn-lt"/>
                  </a:rPr>
                  <a:t>M</a:t>
                </a:r>
                <a:r>
                  <a:rPr lang="ru-RU" sz="2400" dirty="0">
                    <a:latin typeface="+mn-lt"/>
                  </a:rPr>
                  <a:t>(</a:t>
                </a:r>
                <a:r>
                  <a:rPr lang="en-US" sz="2400" dirty="0">
                    <a:latin typeface="+mn-lt"/>
                  </a:rPr>
                  <a:t>X</a:t>
                </a:r>
                <a:r>
                  <a:rPr lang="ru-RU" sz="2400" dirty="0">
                    <a:latin typeface="+mn-lt"/>
                  </a:rPr>
                  <a:t>) часто называют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средним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значением</a:t>
                </a:r>
                <a:r>
                  <a:rPr lang="ru-RU" sz="2400" dirty="0" smtClean="0">
                    <a:latin typeface="+mn-lt"/>
                  </a:rPr>
                  <a:t>. </a:t>
                </a:r>
              </a:p>
              <a:p>
                <a:pPr hangingPunct="0"/>
                <a:r>
                  <a:rPr lang="ru-RU" sz="2400" dirty="0" smtClean="0">
                    <a:latin typeface="+mn-lt"/>
                  </a:rPr>
                  <a:t>Для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дискретной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случайной величины: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b="1" dirty="0" smtClean="0">
                  <a:effectLst/>
                  <a:latin typeface="+mn-lt"/>
                </a:endParaRPr>
              </a:p>
              <a:p>
                <a:pPr hangingPunct="0"/>
                <a:r>
                  <a:rPr lang="ru-RU" sz="2400" dirty="0">
                    <a:latin typeface="+mn-lt"/>
                  </a:rPr>
                  <a:t>Для 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непрерывной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случайной </a:t>
                </a:r>
                <a:r>
                  <a:rPr lang="ru-RU" sz="2400" dirty="0">
                    <a:latin typeface="+mn-lt"/>
                  </a:rPr>
                  <a:t>величины</a:t>
                </a:r>
                <a:r>
                  <a:rPr lang="ru-RU" sz="2400" dirty="0" smtClean="0">
                    <a:latin typeface="+mn-lt"/>
                  </a:rPr>
                  <a:t>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4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4944"/>
                <a:ext cx="8784976" cy="3562963"/>
              </a:xfrm>
              <a:prstGeom prst="rect">
                <a:avLst/>
              </a:prstGeom>
              <a:blipFill rotWithShape="1">
                <a:blip r:embed="rId2"/>
                <a:stretch>
                  <a:fillRect l="-829" t="-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71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ДИСПЕРСИЯ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15415"/>
            <a:ext cx="8784976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Дисперсией называют математическое ожидание квадрата отклонения случайной величины от ее математического ожидания:</a:t>
            </a:r>
          </a:p>
          <a:p>
            <a:pPr hangingPunct="0"/>
            <a:r>
              <a:rPr lang="en-US" sz="2400" i="1" dirty="0">
                <a:latin typeface="+mn-lt"/>
              </a:rPr>
              <a:t>D</a:t>
            </a:r>
            <a:r>
              <a:rPr lang="ru-RU" sz="2400" i="1" dirty="0">
                <a:latin typeface="+mn-lt"/>
              </a:rPr>
              <a:t>(</a:t>
            </a:r>
            <a:r>
              <a:rPr lang="en-US" sz="2400" i="1" dirty="0">
                <a:latin typeface="+mn-lt"/>
              </a:rPr>
              <a:t>X</a:t>
            </a:r>
            <a:r>
              <a:rPr lang="ru-RU" sz="2400" i="1" dirty="0">
                <a:latin typeface="+mn-lt"/>
              </a:rPr>
              <a:t>) = </a:t>
            </a:r>
            <a:r>
              <a:rPr lang="en-US" sz="2400" i="1" dirty="0">
                <a:latin typeface="+mn-lt"/>
              </a:rPr>
              <a:t>M</a:t>
            </a:r>
            <a:r>
              <a:rPr lang="ru-RU" sz="2400" i="1" dirty="0">
                <a:latin typeface="+mn-lt"/>
              </a:rPr>
              <a:t>((</a:t>
            </a:r>
            <a:r>
              <a:rPr lang="en-US" sz="2400" i="1" dirty="0">
                <a:latin typeface="+mn-lt"/>
              </a:rPr>
              <a:t>X</a:t>
            </a:r>
            <a:r>
              <a:rPr lang="ru-RU" sz="2400" i="1" dirty="0">
                <a:latin typeface="+mn-lt"/>
              </a:rPr>
              <a:t> – </a:t>
            </a:r>
            <a:r>
              <a:rPr lang="en-US" sz="2400" i="1" dirty="0">
                <a:latin typeface="+mn-lt"/>
              </a:rPr>
              <a:t>M</a:t>
            </a:r>
            <a:r>
              <a:rPr lang="ru-RU" sz="2400" i="1" dirty="0">
                <a:latin typeface="+mn-lt"/>
              </a:rPr>
              <a:t>(</a:t>
            </a:r>
            <a:r>
              <a:rPr lang="en-US" sz="2400" i="1" dirty="0">
                <a:latin typeface="+mn-lt"/>
              </a:rPr>
              <a:t>X</a:t>
            </a:r>
            <a:r>
              <a:rPr lang="ru-RU" sz="2400" i="1" dirty="0">
                <a:latin typeface="+mn-lt"/>
              </a:rPr>
              <a:t>))</a:t>
            </a:r>
            <a:r>
              <a:rPr lang="ru-RU" sz="2400" i="1" baseline="30000" dirty="0">
                <a:latin typeface="+mn-lt"/>
              </a:rPr>
              <a:t>2</a:t>
            </a:r>
            <a:r>
              <a:rPr lang="ru-RU" sz="2400" i="1" dirty="0"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5526" y="2708920"/>
                <a:ext cx="8784976" cy="282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Для дискретной случайной величины</a:t>
                </a:r>
                <a:r>
                  <a:rPr lang="en-US" sz="2400" dirty="0" smtClean="0">
                    <a:latin typeface="+mn-lt"/>
                  </a:rPr>
                  <a:t>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𝑴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𝑴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dirty="0" smtClean="0">
                  <a:latin typeface="+mn-lt"/>
                </a:endParaRPr>
              </a:p>
              <a:p>
                <a:pPr hangingPunct="0"/>
                <a:r>
                  <a:rPr lang="ru-RU" sz="2400" dirty="0">
                    <a:latin typeface="+mn-lt"/>
                  </a:rPr>
                  <a:t>Для непрерывной случайной </a:t>
                </a:r>
                <a:r>
                  <a:rPr lang="ru-RU" sz="2400" dirty="0" smtClean="0">
                    <a:latin typeface="+mn-lt"/>
                  </a:rPr>
                  <a:t>величины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𝑴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6" y="2708920"/>
                <a:ext cx="8784976" cy="2824299"/>
              </a:xfrm>
              <a:prstGeom prst="rect">
                <a:avLst/>
              </a:prstGeom>
              <a:blipFill rotWithShape="1">
                <a:blip r:embed="rId2"/>
                <a:stretch>
                  <a:fillRect l="-1110" t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5733256"/>
                <a:ext cx="8784976" cy="908903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среднеквадратичное отклонение: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33256"/>
                <a:ext cx="8784976" cy="908903"/>
              </a:xfrm>
              <a:prstGeom prst="rect">
                <a:avLst/>
              </a:prstGeom>
              <a:blipFill rotWithShape="1">
                <a:blip r:embed="rId3"/>
                <a:stretch>
                  <a:fillRect l="-829" t="-320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48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0829" y="260648"/>
                <a:ext cx="4065147" cy="127143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" y="260648"/>
                <a:ext cx="4065147" cy="1271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99992" y="260648"/>
            <a:ext cx="4464496" cy="12003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Найти математическое ожидание и дисперсию случайной величины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0549" y="2060848"/>
                <a:ext cx="8669998" cy="369415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ru-RU" sz="24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ru-RU" sz="2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sSubSup>
                        <m:sSub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𝟖𝟎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𝟎𝟑𝟕𝟓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𝟎𝟑𝟕𝟓</m:t>
                          </m:r>
                        </m:e>
                      </m:ra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𝟏𝟗𝟑𝟔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49" y="2060848"/>
                <a:ext cx="8669998" cy="36941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5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033671"/>
            <a:ext cx="7848600" cy="2123658"/>
          </a:xfrm>
        </p:spPr>
        <p:txBody>
          <a:bodyPr>
            <a:spAutoFit/>
          </a:bodyPr>
          <a:lstStyle/>
          <a:p>
            <a:r>
              <a:rPr lang="ru-RU" b="1" dirty="0" smtClean="0"/>
              <a:t>Законы распределения дискретных случайных величин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77200" cy="2135969"/>
          </a:xfrm>
        </p:spPr>
        <p:txBody>
          <a:bodyPr>
            <a:spAutoFit/>
          </a:bodyPr>
          <a:lstStyle/>
          <a:p>
            <a:pPr algn="l"/>
            <a:r>
              <a:rPr lang="en-US" sz="3200" dirty="0" smtClean="0"/>
              <a:t>1</a:t>
            </a:r>
            <a:r>
              <a:rPr lang="ru-RU" sz="3200" dirty="0" smtClean="0"/>
              <a:t>. Биномиальное распределение</a:t>
            </a:r>
            <a:endParaRPr lang="en-US" sz="3200" dirty="0" smtClean="0"/>
          </a:p>
          <a:p>
            <a:pPr algn="l"/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smtClean="0"/>
              <a:t>Распределение Пуассона</a:t>
            </a:r>
            <a:endParaRPr lang="ru-RU" sz="3200" dirty="0"/>
          </a:p>
          <a:p>
            <a:pPr algn="l"/>
            <a:r>
              <a:rPr lang="ru-RU" sz="3200" dirty="0"/>
              <a:t>3. </a:t>
            </a:r>
            <a:r>
              <a:rPr lang="ru-RU" sz="3200" dirty="0" smtClean="0"/>
              <a:t>Геометрическое распределение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84064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ДИСКРЕТНЫХ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3" y="1700808"/>
                <a:ext cx="8784976" cy="4224939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3600" dirty="0" smtClean="0">
                    <a:latin typeface="+mn-lt"/>
                  </a:rPr>
                  <a:t>Биномиальное распределение:</a:t>
                </a:r>
              </a:p>
              <a:p>
                <a:pPr hangingPunct="0"/>
                <a:r>
                  <a:rPr lang="ru-RU" sz="2400" dirty="0">
                    <a:latin typeface="+mn-lt"/>
                  </a:rPr>
                  <a:t>некоторый опыт повторяется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n</a:t>
                </a:r>
                <a:r>
                  <a:rPr lang="ru-RU" sz="2400" dirty="0" smtClean="0">
                    <a:latin typeface="+mn-lt"/>
                  </a:rPr>
                  <a:t> раз</a:t>
                </a:r>
                <a:r>
                  <a:rPr lang="ru-RU" sz="2400" dirty="0">
                    <a:latin typeface="+mn-lt"/>
                  </a:rPr>
                  <a:t>, опыты не зависят друг от друга и в каждом опыте может произойти (или не произойти) событие </a:t>
                </a:r>
                <a:r>
                  <a:rPr lang="en-US" sz="2400" dirty="0">
                    <a:latin typeface="+mn-lt"/>
                  </a:rPr>
                  <a:t>A</a:t>
                </a:r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вероятность </a:t>
                </a:r>
                <a:r>
                  <a:rPr lang="ru-RU" sz="2400" dirty="0">
                    <a:latin typeface="+mn-lt"/>
                  </a:rPr>
                  <a:t>события </a:t>
                </a:r>
                <a:r>
                  <a:rPr lang="ru-RU" sz="2400" dirty="0" smtClean="0">
                    <a:latin typeface="+mn-lt"/>
                  </a:rPr>
                  <a:t>равна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p</a:t>
                </a:r>
                <a:r>
                  <a:rPr lang="ru-RU" sz="2400" dirty="0" smtClean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pPr hangingPunct="0"/>
                <a:r>
                  <a:rPr lang="en-US" sz="2400" i="1" dirty="0" smtClean="0">
                    <a:latin typeface="+mn-lt"/>
                  </a:rPr>
                  <a:t>X</a:t>
                </a:r>
                <a:r>
                  <a:rPr lang="ru-RU" sz="2400" dirty="0" smtClean="0">
                    <a:latin typeface="+mn-lt"/>
                  </a:rPr>
                  <a:t> – число наступлений события в серии из </a:t>
                </a:r>
                <a:r>
                  <a:rPr lang="en-US" sz="2400" i="1" dirty="0" smtClean="0">
                    <a:latin typeface="+mn-lt"/>
                  </a:rPr>
                  <a:t>n</a:t>
                </a:r>
                <a:r>
                  <a:rPr lang="ru-RU" sz="2400" dirty="0" smtClean="0">
                    <a:latin typeface="+mn-lt"/>
                  </a:rPr>
                  <a:t> опытов</a:t>
                </a:r>
                <a:endParaRPr lang="ru-RU" sz="2400" i="1" dirty="0">
                  <a:latin typeface="+mn-lt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sz="40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solidFill>
                      <a:srgbClr val="C00000"/>
                    </a:solidFill>
                    <a:latin typeface="+mn-lt"/>
                  </a:rPr>
                  <a:t>Математическое ожидание: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𝒏𝒑</m:t>
                    </m:r>
                  </m:oMath>
                </a14:m>
                <a:endParaRPr lang="en-US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solidFill>
                      <a:srgbClr val="C00000"/>
                    </a:solidFill>
                    <a:latin typeface="+mn-lt"/>
                  </a:rPr>
                  <a:t>Дисперсия: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𝒏𝒑𝒒</m:t>
                    </m:r>
                  </m:oMath>
                </a14:m>
                <a:endParaRPr lang="ru-RU" sz="2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" y="1700808"/>
                <a:ext cx="8784976" cy="4224939"/>
              </a:xfrm>
              <a:prstGeom prst="rect">
                <a:avLst/>
              </a:prstGeom>
              <a:blipFill rotWithShape="1">
                <a:blip r:embed="rId2"/>
                <a:stretch>
                  <a:fillRect l="-1866" t="-1574" b="-271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0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ЧТО НУЖНО ВСПОМНИТЬ: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75" y="1513747"/>
            <a:ext cx="8784976" cy="138499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>
                <a:latin typeface="+mn-lt"/>
              </a:rPr>
              <a:t>переменная, которая </a:t>
            </a:r>
            <a:r>
              <a:rPr lang="ru-RU" sz="2800" dirty="0">
                <a:latin typeface="+mn-lt"/>
              </a:rPr>
              <a:t>в зависимости от исхода опыта, т.е. </a:t>
            </a:r>
            <a:r>
              <a:rPr lang="ru-RU" sz="2800" b="1" i="1" dirty="0">
                <a:latin typeface="+mn-lt"/>
              </a:rPr>
              <a:t>в зависимости от случая</a:t>
            </a:r>
            <a:r>
              <a:rPr lang="ru-RU" sz="2800" dirty="0">
                <a:latin typeface="+mn-lt"/>
              </a:rPr>
              <a:t>, принимает различные значения.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82290"/>
            <a:ext cx="8784976" cy="138499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latin typeface="+mn-lt"/>
              </a:rPr>
              <a:t>Случайная величина  Х  </a:t>
            </a:r>
            <a:r>
              <a:rPr lang="ru-RU" sz="2800" dirty="0" smtClean="0">
                <a:latin typeface="+mn-lt"/>
              </a:rPr>
              <a:t>называется                        , </a:t>
            </a:r>
            <a:r>
              <a:rPr lang="ru-RU" sz="2800" dirty="0">
                <a:latin typeface="+mn-lt"/>
              </a:rPr>
              <a:t>если она может </a:t>
            </a:r>
            <a:r>
              <a:rPr lang="ru-RU" sz="2800" dirty="0" smtClean="0">
                <a:latin typeface="+mn-lt"/>
              </a:rPr>
              <a:t>принимать </a:t>
            </a:r>
            <a:r>
              <a:rPr lang="ru-RU" sz="2800" dirty="0">
                <a:latin typeface="+mn-lt"/>
              </a:rPr>
              <a:t>только конечное или счетное множество значений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789" y="5057601"/>
            <a:ext cx="8784976" cy="138499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>
                <a:latin typeface="+mn-lt"/>
              </a:rPr>
              <a:t>если </a:t>
            </a:r>
            <a:r>
              <a:rPr lang="ru-RU" sz="2800" dirty="0">
                <a:latin typeface="+mn-lt"/>
              </a:rPr>
              <a:t>она может принимать любые значения из некоторого конечного или бесконечного интервала. 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75" y="968534"/>
            <a:ext cx="878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Случайная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величина – это . . .</a:t>
            </a:r>
            <a:endParaRPr lang="ru-RU" sz="2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6147" y="2982290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дискретной</a:t>
            </a:r>
            <a:endParaRPr lang="ru-RU" sz="2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77" y="4450833"/>
            <a:ext cx="878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n-lt"/>
              </a:rPr>
              <a:t>Случайная величина называется </a:t>
            </a: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непрерывной</a:t>
            </a:r>
            <a:r>
              <a:rPr lang="ru-RU" sz="2800" dirty="0">
                <a:latin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8782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4" y="2276872"/>
            <a:ext cx="6052409" cy="43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отдел продаж магазина бытовой техники в среднем получает один заказ на покупку телевизоров из 10 звонков.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08" y="1019636"/>
            <a:ext cx="6247612" cy="435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1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ДИСКРЕТНЫХ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3" y="1700808"/>
                <a:ext cx="8784976" cy="3983463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3600" dirty="0" smtClean="0">
                    <a:latin typeface="+mn-lt"/>
                  </a:rPr>
                  <a:t>Распределение Пуассона:</a:t>
                </a:r>
              </a:p>
              <a:p>
                <a:pPr hangingPunct="0"/>
                <a:r>
                  <a:rPr lang="ru-RU" sz="2800" dirty="0">
                    <a:latin typeface="+mn-lt"/>
                  </a:rPr>
                  <a:t>«закон редких событий</a:t>
                </a:r>
                <a:r>
                  <a:rPr lang="ru-RU" sz="2800" dirty="0" smtClean="0">
                    <a:latin typeface="+mn-lt"/>
                  </a:rPr>
                  <a:t>»</a:t>
                </a:r>
              </a:p>
              <a:p>
                <a:pPr hangingPunct="0"/>
                <a:r>
                  <a:rPr lang="ru-RU" sz="2800" dirty="0">
                    <a:latin typeface="+mn-lt"/>
                  </a:rPr>
                  <a:t>X – число наступлений события в серии из n опытов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</m:sup>
                      </m:sSup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solidFill>
                      <a:srgbClr val="C00000"/>
                    </a:solidFill>
                    <a:latin typeface="+mn-lt"/>
                  </a:rPr>
                  <a:t>Математическое ожидание: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</a:rPr>
                      <m:t>𝝀</m:t>
                    </m:r>
                  </m:oMath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solidFill>
                      <a:srgbClr val="C00000"/>
                    </a:solidFill>
                    <a:latin typeface="+mn-lt"/>
                  </a:rPr>
                  <a:t>Дисперсия: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</a:rPr>
                      <m:t>𝝀</m:t>
                    </m:r>
                  </m:oMath>
                </a14:m>
                <a:endParaRPr lang="ru-RU" sz="2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" y="1700808"/>
                <a:ext cx="8784976" cy="3983463"/>
              </a:xfrm>
              <a:prstGeom prst="rect">
                <a:avLst/>
              </a:prstGeom>
              <a:blipFill rotWithShape="1">
                <a:blip r:embed="rId3"/>
                <a:stretch>
                  <a:fillRect l="-1866" t="-1669" r="-829" b="-303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34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среднем за день в компанию по продаже телевизоров поступает около 100 звонков. Вероятность заказа телевизора марки А равна 0,08; B - 0,06 и C - 0,04. Составить закон распределения заказов на покупку телевизоров марок А,В и С. Построить полигон распределения вероятностей.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8" y="1484784"/>
            <a:ext cx="4218555" cy="37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036512"/>
            <a:ext cx="4570747" cy="36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41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ДИСКРЕТНЫХ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3" y="1700808"/>
                <a:ext cx="8784976" cy="2334101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Геометрическое распределение:</a:t>
                </a:r>
              </a:p>
              <a:p>
                <a:pPr hangingPunct="0"/>
                <a:r>
                  <a:rPr lang="en-US" sz="2400" i="1" dirty="0" smtClean="0">
                    <a:latin typeface="+mn-lt"/>
                  </a:rPr>
                  <a:t>X</a:t>
                </a:r>
                <a:r>
                  <a:rPr lang="ru-RU" sz="2400" dirty="0" smtClean="0">
                    <a:latin typeface="+mn-lt"/>
                  </a:rPr>
                  <a:t> – число попыток </a:t>
                </a:r>
                <a:r>
                  <a:rPr lang="ru-RU" sz="2400" b="1" dirty="0" smtClean="0">
                    <a:latin typeface="+mn-lt"/>
                  </a:rPr>
                  <a:t>до наступления события</a:t>
                </a:r>
                <a:endParaRPr lang="ru-RU" sz="2400" i="1" dirty="0">
                  <a:latin typeface="+mn-lt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400" b="1" dirty="0" smtClean="0">
                    <a:solidFill>
                      <a:srgbClr val="C00000"/>
                    </a:solidFill>
                    <a:latin typeface="+mn-lt"/>
                  </a:rPr>
                  <a:t>Математическое ожидание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+mn-lt"/>
                  </a:rPr>
                  <a:t>и дисперсия: 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den>
                      </m:f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;   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" y="1700808"/>
                <a:ext cx="8784976" cy="2334101"/>
              </a:xfrm>
              <a:prstGeom prst="rect">
                <a:avLst/>
              </a:prstGeom>
              <a:blipFill rotWithShape="1">
                <a:blip r:embed="rId2"/>
                <a:stretch>
                  <a:fillRect l="-829" t="-128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2103" y="4365104"/>
                <a:ext cx="8784976" cy="1982530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Гипергеометрическое распределение (распределение выборки без возврата):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в урне </a:t>
                </a:r>
                <a:r>
                  <a:rPr lang="en-US" sz="2400" i="1" dirty="0" smtClean="0">
                    <a:latin typeface="+mn-lt"/>
                  </a:rPr>
                  <a:t>N</a:t>
                </a:r>
                <a:r>
                  <a:rPr lang="ru-RU" sz="2400" dirty="0" smtClean="0">
                    <a:latin typeface="+mn-lt"/>
                  </a:rPr>
                  <a:t> шаров, из них </a:t>
                </a:r>
                <a:r>
                  <a:rPr lang="en-US" sz="2400" i="1" dirty="0" smtClean="0">
                    <a:latin typeface="+mn-lt"/>
                  </a:rPr>
                  <a:t>k</a:t>
                </a:r>
                <a:r>
                  <a:rPr lang="ru-RU" sz="2400" dirty="0" smtClean="0">
                    <a:latin typeface="+mn-lt"/>
                  </a:rPr>
                  <a:t> белых. </a:t>
                </a:r>
                <a:endParaRPr lang="en-US" sz="2400" i="1" dirty="0" smtClean="0">
                  <a:latin typeface="+mn-lt"/>
                </a:endParaRPr>
              </a:p>
              <a:p>
                <a:pPr hangingPunct="0"/>
                <a:r>
                  <a:rPr lang="en-US" sz="2400" i="1" dirty="0" smtClean="0">
                    <a:latin typeface="+mn-lt"/>
                  </a:rPr>
                  <a:t>X</a:t>
                </a:r>
                <a:r>
                  <a:rPr lang="ru-RU" sz="2400" dirty="0" smtClean="0">
                    <a:latin typeface="+mn-lt"/>
                  </a:rPr>
                  <a:t> – количество белых шаров в выборке из </a:t>
                </a:r>
                <a:r>
                  <a:rPr lang="en-US" sz="2400" i="1" dirty="0" smtClean="0">
                    <a:latin typeface="+mn-lt"/>
                  </a:rPr>
                  <a:t>n </a:t>
                </a:r>
                <a:r>
                  <a:rPr lang="ru-RU" sz="2400" dirty="0" smtClean="0">
                    <a:latin typeface="+mn-lt"/>
                  </a:rPr>
                  <a:t>шаров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3" y="4365104"/>
                <a:ext cx="8784976" cy="1982530"/>
              </a:xfrm>
              <a:prstGeom prst="rect">
                <a:avLst/>
              </a:prstGeom>
              <a:blipFill rotWithShape="1">
                <a:blip r:embed="rId3"/>
                <a:stretch>
                  <a:fillRect l="-1040" t="-2141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4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 компанию по ремонту бытовой техники поступила партия из 10 запасных </a:t>
            </a:r>
            <a:r>
              <a:rPr lang="ru-RU" sz="2400" dirty="0" smtClean="0">
                <a:latin typeface="+mn-lt"/>
              </a:rPr>
              <a:t>блоков. </a:t>
            </a:r>
            <a:r>
              <a:rPr lang="ru-RU" sz="2400" dirty="0">
                <a:latin typeface="+mn-lt"/>
              </a:rPr>
              <a:t>Бывают случаи, что в партии оказывается 1 блок бракованный. Проводится проверка до обнаружения бракованного блока.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12" y="1982728"/>
            <a:ext cx="6221176" cy="47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5" y="1686292"/>
            <a:ext cx="5097535" cy="34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9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033671"/>
            <a:ext cx="7848600" cy="2123658"/>
          </a:xfrm>
        </p:spPr>
        <p:txBody>
          <a:bodyPr>
            <a:spAutoFit/>
          </a:bodyPr>
          <a:lstStyle/>
          <a:p>
            <a:r>
              <a:rPr lang="ru-RU" b="1" dirty="0" smtClean="0"/>
              <a:t>Законы распределения непрерывных случайных величин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77200" cy="2751522"/>
          </a:xfrm>
        </p:spPr>
        <p:txBody>
          <a:bodyPr>
            <a:spAutoFit/>
          </a:bodyPr>
          <a:lstStyle/>
          <a:p>
            <a:pPr algn="l"/>
            <a:r>
              <a:rPr lang="en-US" sz="3200" dirty="0" smtClean="0"/>
              <a:t>1</a:t>
            </a:r>
            <a:r>
              <a:rPr lang="ru-RU" sz="3200" dirty="0" smtClean="0"/>
              <a:t>. Равномерное распределение</a:t>
            </a:r>
            <a:endParaRPr lang="en-US" sz="3200" dirty="0" smtClean="0"/>
          </a:p>
          <a:p>
            <a:pPr algn="l"/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smtClean="0"/>
              <a:t>Показательное (экспоненциальное) распределение</a:t>
            </a:r>
            <a:endParaRPr lang="ru-RU" sz="3200" dirty="0"/>
          </a:p>
          <a:p>
            <a:pPr algn="l"/>
            <a:r>
              <a:rPr lang="ru-RU" sz="3200" dirty="0"/>
              <a:t>3. Нормальное </a:t>
            </a:r>
            <a:r>
              <a:rPr lang="ru-RU" sz="3200" dirty="0" smtClean="0"/>
              <a:t>распределение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69941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3063" y="260648"/>
            <a:ext cx="8791425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НЕПРЕРЫВНЫХ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2" y="1573053"/>
                <a:ext cx="6991225" cy="5216749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3600" b="1" dirty="0" smtClean="0">
                    <a:latin typeface="+mn-lt"/>
                  </a:rPr>
                  <a:t>Равномерное распределение: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ru-RU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dirty="0" smtClean="0">
                    <a:latin typeface="+mn-lt"/>
                  </a:rPr>
                  <a:t>Функция распределения: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 smtClean="0"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latin typeface="+mn-lt"/>
                  </a:rPr>
                  <a:t>Математическое ожидание и дисперсия: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2" y="1573053"/>
                <a:ext cx="6991225" cy="5216749"/>
              </a:xfrm>
              <a:prstGeom prst="rect">
                <a:avLst/>
              </a:prstGeom>
              <a:blipFill rotWithShape="1">
                <a:blip r:embed="rId2"/>
                <a:stretch>
                  <a:fillRect l="-2342" t="-1276" r="-8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276872"/>
            <a:ext cx="257915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2" y="3861048"/>
            <a:ext cx="260534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2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3063" y="260648"/>
            <a:ext cx="8791425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НЕПРЕРЫВНЫХ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2" y="1573053"/>
                <a:ext cx="8719418" cy="4140942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3600" b="1" dirty="0" smtClean="0">
                    <a:latin typeface="+mn-lt"/>
                  </a:rPr>
                  <a:t>Показательное (экспоненциальное) распределение: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𝝀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dirty="0" smtClean="0">
                    <a:latin typeface="+mn-lt"/>
                  </a:rPr>
                  <a:t>Функция распределения: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                 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ru-RU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 smtClean="0"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latin typeface="+mn-lt"/>
                  </a:rPr>
                  <a:t>Математическое ожидание и дисперсия: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  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2" y="1573053"/>
                <a:ext cx="8719418" cy="4140942"/>
              </a:xfrm>
              <a:prstGeom prst="rect">
                <a:avLst/>
              </a:prstGeom>
              <a:blipFill rotWithShape="1">
                <a:blip r:embed="rId2"/>
                <a:stretch>
                  <a:fillRect l="-1879" t="-160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34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35" y="116629"/>
            <a:ext cx="4896544" cy="38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5942"/>
            <a:ext cx="4968552" cy="38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6016" y="332656"/>
                <a:ext cx="3474797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𝝀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" y="332656"/>
                <a:ext cx="3474797" cy="540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016" y="1052736"/>
                <a:ext cx="4123244" cy="796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                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" y="1052736"/>
                <a:ext cx="4123244" cy="796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84168" y="4509120"/>
                <a:ext cx="1920718" cy="1480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;   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9120"/>
                <a:ext cx="1920718" cy="14801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4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3063" y="260648"/>
            <a:ext cx="8791425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ЗАКОНЫ РАСПРЕДЕЛЕНИЯ НЕПРЕРЫВНЫХ СЛУЧАЙНЫХ ВЕЛИЧИН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3063" y="1700808"/>
                <a:ext cx="8784976" cy="4580421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3600" b="1" dirty="0" smtClean="0">
                    <a:latin typeface="+mn-lt"/>
                  </a:rPr>
                  <a:t>Нормальное распределение: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𝑴</m:t>
                                      </m:r>
                                      <m:d>
                                        <m:dPr>
                                          <m:ctrlPr>
                                            <a:rPr lang="en-US" sz="28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𝑿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ru-RU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hangingPunct="0"/>
                <a:r>
                  <a:rPr lang="ru-RU" sz="2800" b="1" dirty="0" smtClean="0">
                    <a:latin typeface="+mn-lt"/>
                  </a:rPr>
                  <a:t>функция Лапласа: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𝚽</m:t>
                      </m:r>
                      <m:d>
                        <m:d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𝚽</m:t>
                      </m:r>
                      <m:d>
                        <m:dPr>
                          <m:ctrlP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sz="2800" b="1" dirty="0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" y="1700808"/>
                <a:ext cx="8784976" cy="4580421"/>
              </a:xfrm>
              <a:prstGeom prst="rect">
                <a:avLst/>
              </a:prstGeom>
              <a:blipFill rotWithShape="1">
                <a:blip r:embed="rId2"/>
                <a:stretch>
                  <a:fillRect l="-1866" t="-145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50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ЗАКОН РАСПРЕДЕЛЕНИЯ СЛУЧАЙНОЙ ВЕЛИЧИНЫ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686" y="1596022"/>
            <a:ext cx="8784976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Случайная величина считается заданной, если для каждого возможного ее значения известна </a:t>
            </a:r>
            <a:r>
              <a:rPr lang="ru-RU" sz="2400" dirty="0" smtClean="0">
                <a:latin typeface="+mn-lt"/>
              </a:rPr>
              <a:t>(задана) вероятность </a:t>
            </a:r>
            <a:r>
              <a:rPr lang="ru-RU" sz="2400" dirty="0">
                <a:latin typeface="+mn-lt"/>
              </a:rPr>
              <a:t>этого значения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392" y="4509120"/>
            <a:ext cx="8784976" cy="224676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Формы закона распределения случайной величины: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ряд распределения;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</a:rPr>
              <a:t>функция распределения;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функция плотности вероятности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392" y="3476533"/>
            <a:ext cx="8784976" cy="95410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latin typeface="+mn-lt"/>
              </a:rPr>
              <a:t>это соответствие между значением случайной величины и вероятностью этого значения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806" y="2874832"/>
            <a:ext cx="8796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latin typeface="+mn-lt"/>
              </a:rPr>
              <a:t>Закон распределения случайной величины – </a:t>
            </a:r>
          </a:p>
        </p:txBody>
      </p:sp>
    </p:spTree>
    <p:extLst>
      <p:ext uri="{BB962C8B-B14F-4D97-AF65-F5344CB8AC3E}">
        <p14:creationId xmlns:p14="http://schemas.microsoft.com/office/powerpoint/2010/main" val="145544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030"/>
            <a:ext cx="5760640" cy="63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736854" y="300673"/>
                <a:ext cx="3262688" cy="940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54" y="300673"/>
                <a:ext cx="3262688" cy="9403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23370" y="1412776"/>
                <a:ext cx="3576172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𝟑𝟗𝟖𝟗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70" y="1412776"/>
                <a:ext cx="3576172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442140" y="2552186"/>
            <a:ext cx="345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График плотности распределения нормального закона </a:t>
            </a:r>
            <a:r>
              <a:rPr lang="ru-RU" sz="2400" dirty="0" smtClean="0">
                <a:latin typeface="+mn-lt"/>
              </a:rPr>
              <a:t>называют</a:t>
            </a:r>
            <a:endParaRPr lang="en-US" sz="2400" dirty="0" smtClean="0">
              <a:latin typeface="+mn-lt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кривой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Гаусса</a:t>
            </a:r>
          </a:p>
        </p:txBody>
      </p:sp>
    </p:spTree>
    <p:extLst>
      <p:ext uri="{BB962C8B-B14F-4D97-AF65-F5344CB8AC3E}">
        <p14:creationId xmlns:p14="http://schemas.microsoft.com/office/powerpoint/2010/main" val="400756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340959" cy="50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athprofi.ru/s/normalnoe_raspredelenie_veroyatnostei_clip_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362"/>
            <a:ext cx="4427984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268760"/>
            <a:ext cx="83242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7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ФУНКЦИЯ РАСПРЕДЕЛЕНИЯ - ПРИМЕР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Случайная </a:t>
            </a:r>
            <a:r>
              <a:rPr lang="ru-RU" sz="2400" dirty="0">
                <a:latin typeface="+mn-lt"/>
              </a:rPr>
              <a:t>величина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 – </a:t>
            </a:r>
            <a:r>
              <a:rPr lang="ru-RU" sz="2400" dirty="0" smtClean="0">
                <a:latin typeface="+mn-lt"/>
              </a:rPr>
              <a:t>температура воздуха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66715"/>
              </p:ext>
            </p:extLst>
          </p:nvPr>
        </p:nvGraphicFramePr>
        <p:xfrm>
          <a:off x="149371" y="1700808"/>
          <a:ext cx="8712971" cy="1116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9509"/>
                <a:gridCol w="989066"/>
                <a:gridCol w="989066"/>
                <a:gridCol w="989066"/>
                <a:gridCol w="989066"/>
                <a:gridCol w="989066"/>
                <a:gridCol w="989066"/>
                <a:gridCol w="989066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18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19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20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21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22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23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24</a:t>
                      </a:r>
                      <a:r>
                        <a:rPr lang="en-US" sz="2400" u="none" strike="noStrike" dirty="0" smtClean="0">
                          <a:effectLst/>
                        </a:rPr>
                        <a:t>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P(t=x)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0.121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0.176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0.199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0.176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0.121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P(t&lt;x)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0.933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17" y="2910698"/>
            <a:ext cx="6353373" cy="38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6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710779"/>
            <a:ext cx="7848600" cy="769441"/>
          </a:xfrm>
        </p:spPr>
        <p:txBody>
          <a:bodyPr>
            <a:spAutoFit/>
          </a:bodyPr>
          <a:lstStyle/>
          <a:p>
            <a:r>
              <a:rPr lang="ru-RU" dirty="0" smtClean="0"/>
              <a:t>КОНЕЦ ФИЛЬМА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77200" cy="2280624"/>
          </a:xfrm>
        </p:spPr>
        <p:txBody>
          <a:bodyPr>
            <a:spAutoFit/>
          </a:bodyPr>
          <a:lstStyle/>
          <a:p>
            <a:r>
              <a:rPr lang="ru-RU" dirty="0" smtClean="0"/>
              <a:t>Готовьтесь к практическому занятию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Расчет параметров распределения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1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СВОЙСТВА МАТЕМАТИЧЕСКОГО ОЖИДАНИЯ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1. Математическое ожидание суммы двух случайных величин равно сумме их математических ожиданий:</a:t>
            </a:r>
          </a:p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M(X+Y) = M(X)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+ M(Y)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r>
              <a:rPr lang="ru-RU" sz="2400" dirty="0">
                <a:latin typeface="+mn-lt"/>
              </a:rPr>
              <a:t>2. Математическое ожидание произведения двух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независимых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случайных величин равно произведению их математических ожиданий</a:t>
            </a:r>
            <a:r>
              <a:rPr lang="ru-RU" sz="2400" dirty="0" smtClean="0">
                <a:latin typeface="+mn-lt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X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·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Y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 =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X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 ·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Y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r>
              <a:rPr lang="ru-RU" sz="2400" dirty="0" smtClean="0">
                <a:latin typeface="+mn-lt"/>
              </a:rPr>
              <a:t>3</a:t>
            </a:r>
            <a:r>
              <a:rPr lang="ru-RU" sz="2400" dirty="0">
                <a:latin typeface="+mn-lt"/>
              </a:rPr>
              <a:t>. Математическое ожидание постоянной величины равно значению постоянной. Постоянную можно выносить за знак математического ожидания</a:t>
            </a:r>
            <a:r>
              <a:rPr lang="ru-RU" sz="2400" dirty="0" smtClean="0">
                <a:latin typeface="+mn-lt"/>
              </a:rPr>
              <a:t>: </a:t>
            </a:r>
            <a:r>
              <a:rPr lang="en-US" sz="2400" b="1" i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) =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;   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i="1" dirty="0" err="1">
                <a:solidFill>
                  <a:srgbClr val="C00000"/>
                </a:solidFill>
                <a:latin typeface="+mn-lt"/>
              </a:rPr>
              <a:t>cX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) =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·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X</a:t>
            </a:r>
            <a:r>
              <a:rPr lang="ru-RU" sz="2400" i="1" dirty="0" smtClean="0">
                <a:latin typeface="+mn-lt"/>
              </a:rPr>
              <a:t>)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4. Математическое ожидание отклонения случайной величины от математического ожидания равно нулю: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x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-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X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)) = 0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442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РЯД РАСПРЕДЕЛЕНИЯ СЛУЧАЙНОЙ ВЕЛИЧИНЫ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686" y="1596022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Ряд </a:t>
            </a:r>
            <a:r>
              <a:rPr lang="ru-RU" sz="2400" dirty="0" smtClean="0">
                <a:latin typeface="+mn-lt"/>
              </a:rPr>
              <a:t>распределения </a:t>
            </a:r>
            <a:r>
              <a:rPr lang="ru-RU" sz="2400" dirty="0">
                <a:latin typeface="+mn-lt"/>
              </a:rPr>
              <a:t>– это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таблица</a:t>
            </a:r>
            <a:r>
              <a:rPr lang="ru-RU" sz="2400" dirty="0">
                <a:latin typeface="+mn-lt"/>
              </a:rPr>
              <a:t>, где перечислены возможные значения случайной величины </a:t>
            </a:r>
            <a:r>
              <a:rPr lang="ru-RU" sz="2400" dirty="0" smtClean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соответствующие им вероятности.  </a:t>
            </a:r>
          </a:p>
          <a:p>
            <a:pPr hangingPunct="0"/>
            <a:r>
              <a:rPr lang="ru-RU" sz="2400" dirty="0" smtClean="0">
                <a:latin typeface="+mn-lt"/>
              </a:rPr>
              <a:t>Эта  </a:t>
            </a:r>
            <a:r>
              <a:rPr lang="ru-RU" sz="2400" dirty="0">
                <a:latin typeface="+mn-lt"/>
              </a:rPr>
              <a:t>форма  закона  распределения </a:t>
            </a:r>
            <a:r>
              <a:rPr lang="ru-RU" sz="2400" dirty="0" smtClean="0">
                <a:latin typeface="+mn-lt"/>
              </a:rPr>
              <a:t>используется только  для </a:t>
            </a:r>
            <a:r>
              <a:rPr lang="ru-RU" sz="2400" b="1" i="1" dirty="0">
                <a:latin typeface="+mn-lt"/>
              </a:rPr>
              <a:t>дискретных </a:t>
            </a:r>
            <a:r>
              <a:rPr lang="ru-RU" sz="2400" b="1" i="1" dirty="0" smtClean="0">
                <a:latin typeface="+mn-lt"/>
              </a:rPr>
              <a:t>случайных  величин</a:t>
            </a:r>
            <a:endParaRPr lang="ru-RU" sz="2400" dirty="0"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271445"/>
                  </p:ext>
                </p:extLst>
              </p:nvPr>
            </p:nvGraphicFramePr>
            <p:xfrm>
              <a:off x="148687" y="3645024"/>
              <a:ext cx="8784975" cy="12370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6962"/>
                    <a:gridCol w="756803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</a:tblGrid>
                  <a:tr h="0"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X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5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6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7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8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9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11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61315"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P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>
                                        <a:effectLst/>
                                        <a:latin typeface="Cambria Math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271445"/>
                  </p:ext>
                </p:extLst>
              </p:nvPr>
            </p:nvGraphicFramePr>
            <p:xfrm>
              <a:off x="148687" y="3645024"/>
              <a:ext cx="8784975" cy="12370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6962"/>
                    <a:gridCol w="756803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  <a:gridCol w="758121"/>
                  </a:tblGrid>
                  <a:tr h="426720"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X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5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6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7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8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9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11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10324">
                    <a:tc>
                      <a:txBody>
                        <a:bodyPr/>
                        <a:lstStyle/>
                        <a:p>
                          <a:pPr indent="-97155" algn="ctr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/>
                            </a:rPr>
                            <a:t>P</a:t>
                          </a:r>
                          <a:endParaRPr lang="ru-RU" sz="2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8871" t="-66165" r="-1004032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7600" t="-66165" r="-896000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9677" t="-66165" r="-803226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6800" t="-66165" r="-696800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60484" t="-66165" r="-602419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60484" t="-66165" r="-502419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55200" t="-66165" r="-398400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61290" t="-66165" r="-301613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61290" t="-66165" r="-201613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53600" t="-66165" r="-100000" b="-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62097" t="-66165" r="-806" b="-30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148686" y="5013176"/>
            <a:ext cx="878497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Графическим изображением ряда распределения является полигон (многоугольник) распределения</a:t>
            </a:r>
            <a:endParaRPr lang="ru-RU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109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ПОЛИГОН РАСПРЕДЕЛЕНИЯ - ПРИМЕР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856895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Случайная </a:t>
            </a:r>
            <a:r>
              <a:rPr lang="ru-RU" sz="2400" dirty="0">
                <a:latin typeface="+mn-lt"/>
              </a:rPr>
              <a:t>величина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 – </a:t>
            </a:r>
            <a:r>
              <a:rPr lang="ru-RU" sz="2400" dirty="0">
                <a:latin typeface="+mn-lt"/>
              </a:rPr>
              <a:t>количество </a:t>
            </a:r>
            <a:r>
              <a:rPr lang="ru-RU" sz="2400" dirty="0" smtClean="0">
                <a:latin typeface="+mn-lt"/>
              </a:rPr>
              <a:t>очков, выпадающих при бросании двух кубиков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92506"/>
              </p:ext>
            </p:extLst>
          </p:nvPr>
        </p:nvGraphicFramePr>
        <p:xfrm>
          <a:off x="287523" y="1988840"/>
          <a:ext cx="8604955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2069"/>
                <a:gridCol w="726626"/>
                <a:gridCol w="726626"/>
                <a:gridCol w="726626"/>
                <a:gridCol w="726626"/>
                <a:gridCol w="726626"/>
                <a:gridCol w="726626"/>
                <a:gridCol w="726626"/>
                <a:gridCol w="726626"/>
                <a:gridCol w="726626"/>
                <a:gridCol w="726626"/>
                <a:gridCol w="726626"/>
              </a:tblGrid>
              <a:tr h="61206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f(x)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1/36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5/36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5/36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1/18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1/36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473352"/>
              </p:ext>
            </p:extLst>
          </p:nvPr>
        </p:nvGraphicFramePr>
        <p:xfrm>
          <a:off x="443541" y="2774032"/>
          <a:ext cx="8376931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93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ФУНКЦИЯ РАСПРЕДЕЛЕНИЯ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124744"/>
                <a:ext cx="8640960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>
                    <a:latin typeface="+mn-lt"/>
                  </a:rPr>
                  <a:t>Функция распределения  определяет вероятность того, что случайная величина </a:t>
                </a:r>
                <a:r>
                  <a:rPr lang="ru-RU" sz="2800" i="1" dirty="0">
                    <a:latin typeface="+mn-lt"/>
                  </a:rPr>
                  <a:t>Х</a:t>
                </a:r>
                <a:r>
                  <a:rPr lang="ru-RU" sz="2800" dirty="0">
                    <a:latin typeface="+mn-lt"/>
                  </a:rPr>
                  <a:t> принимает значения, </a:t>
                </a:r>
                <a:r>
                  <a:rPr lang="ru-RU" sz="2800" b="1" i="1" dirty="0">
                    <a:solidFill>
                      <a:srgbClr val="C00000"/>
                    </a:solidFill>
                    <a:latin typeface="+mn-lt"/>
                  </a:rPr>
                  <a:t>меньшие фиксированного действительного числа х</a:t>
                </a:r>
                <a:r>
                  <a:rPr lang="ru-RU" sz="2800" dirty="0">
                    <a:latin typeface="+mn-lt"/>
                  </a:rPr>
                  <a:t>, т.е.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𝑷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𝑿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64096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980" r="-702" b="-792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1520" y="307190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Ее еще называют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интегральной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функцией распределения.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4060322"/>
                <a:ext cx="8568952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– </a:t>
                </a:r>
                <a:r>
                  <a:rPr lang="ru-RU" sz="2400" dirty="0" smtClean="0">
                    <a:latin typeface="+mn-lt"/>
                  </a:rPr>
                  <a:t>ограниченная и неубывающая функция, т.е.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2400" b="1" dirty="0" smtClean="0">
                    <a:latin typeface="+mn-lt"/>
                  </a:rPr>
                  <a:t>, </a:t>
                </a:r>
                <a:r>
                  <a:rPr lang="ru-RU" sz="2400" dirty="0"/>
                  <a:t>при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rgbClr val="C00000"/>
                    </a:solidFill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0322"/>
                <a:ext cx="856895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50" t="-3521" b="-1408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2750" y="5080147"/>
                <a:ext cx="8568952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2. </a:t>
                </a:r>
                <a:r>
                  <a:rPr lang="ru-RU" sz="2400" dirty="0">
                    <a:latin typeface="+mn-lt"/>
                  </a:rPr>
                  <a:t>Вероятность того, что случайная величина в результате испытания примет </a:t>
                </a:r>
                <a:r>
                  <a:rPr lang="ru-RU" sz="2400" dirty="0" smtClean="0">
                    <a:latin typeface="+mn-lt"/>
                  </a:rPr>
                  <a:t>значение</a:t>
                </a:r>
                <a:r>
                  <a:rPr lang="ru-RU" sz="2400" dirty="0">
                    <a:latin typeface="+mn-lt"/>
                  </a:rPr>
                  <a:t>, лежащее в </a:t>
                </a:r>
                <a:r>
                  <a:rPr lang="ru-RU" sz="2400" dirty="0" smtClean="0">
                    <a:latin typeface="+mn-lt"/>
                  </a:rPr>
                  <a:t>интервале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равна: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0" y="5080147"/>
                <a:ext cx="856895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850" t="-2463" r="-1346" b="-88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9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СВОЙСТВА ФУНКЦИИ РАСПРЕДЕЛЕНИЯ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052736"/>
                <a:ext cx="8568952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1а.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– </a:t>
                </a:r>
                <a:r>
                  <a:rPr lang="ru-RU" sz="2400" dirty="0" smtClean="0">
                    <a:latin typeface="+mn-lt"/>
                  </a:rPr>
                  <a:t>ограниченная функция, т.е.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85689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850" t="-6173" b="-2469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666801"/>
                <a:ext cx="8568952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1б.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– </a:t>
                </a:r>
                <a:r>
                  <a:rPr lang="ru-RU" sz="2400" dirty="0" smtClean="0">
                    <a:latin typeface="+mn-lt"/>
                  </a:rPr>
                  <a:t>неубывающая функция, т.е.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при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66801"/>
                <a:ext cx="856895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50" t="-34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4758" y="2650198"/>
                <a:ext cx="8568952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2. </a:t>
                </a:r>
                <a:r>
                  <a:rPr lang="ru-RU" sz="2400" dirty="0">
                    <a:latin typeface="+mn-lt"/>
                  </a:rPr>
                  <a:t>Вероятность того, что случайная величина в результате испытания примет </a:t>
                </a:r>
                <a:r>
                  <a:rPr lang="ru-RU" sz="2400" dirty="0" smtClean="0">
                    <a:latin typeface="+mn-lt"/>
                  </a:rPr>
                  <a:t>значение</a:t>
                </a:r>
                <a:r>
                  <a:rPr lang="ru-RU" sz="2400" dirty="0">
                    <a:latin typeface="+mn-lt"/>
                  </a:rPr>
                  <a:t>, лежащее в </a:t>
                </a:r>
                <a:r>
                  <a:rPr lang="ru-RU" sz="2400" dirty="0" smtClean="0">
                    <a:latin typeface="+mn-lt"/>
                  </a:rPr>
                  <a:t>интервале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ru-RU" sz="2400" dirty="0" smtClean="0">
                    <a:latin typeface="+mn-lt"/>
                  </a:rPr>
                  <a:t>равна: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8" y="2650198"/>
                <a:ext cx="856895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21" t="-2463" r="-1275" b="-88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06" y="3933056"/>
            <a:ext cx="415182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4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ФУНКЦИЯ РАСПРЕДЕЛЕНИЯ: ПРИМЕР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942568"/>
                <a:ext cx="8784976" cy="261379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n-lt"/>
                  </a:rPr>
                  <a:t>Функция распределения непрерывной случайной величины задана выражением: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>
                  <a:latin typeface="+mn-lt"/>
                </a:endParaRPr>
              </a:p>
              <a:p>
                <a:r>
                  <a:rPr lang="ru-RU" sz="2000" dirty="0">
                    <a:latin typeface="+mn-lt"/>
                  </a:rPr>
                  <a:t>Найти коэффициент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>
                    <a:latin typeface="+mn-lt"/>
                  </a:rPr>
                  <a:t>и построить график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dirty="0">
                    <a:latin typeface="+mn-lt"/>
                  </a:rPr>
                  <a:t>. Определить вероятность того, что случайная величина в результате опыта примет значение на </a:t>
                </a:r>
                <a:r>
                  <a:rPr lang="ru-RU" sz="2000" dirty="0" smtClean="0">
                    <a:latin typeface="+mn-lt"/>
                  </a:rPr>
                  <a:t>интервале</a:t>
                </a:r>
                <a:r>
                  <a:rPr lang="en-US" sz="2000" dirty="0" smtClean="0">
                    <a:latin typeface="+mn-lt"/>
                  </a:rPr>
                  <a:t> [1;2)</a:t>
                </a:r>
                <a:r>
                  <a:rPr lang="ru-RU" sz="2000" dirty="0" smtClean="0">
                    <a:latin typeface="+mn-lt"/>
                  </a:rPr>
                  <a:t>.</a:t>
                </a:r>
                <a:endParaRPr lang="ru-RU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42568"/>
                <a:ext cx="8784976" cy="2613792"/>
              </a:xfrm>
              <a:prstGeom prst="rect">
                <a:avLst/>
              </a:prstGeom>
              <a:blipFill rotWithShape="1">
                <a:blip r:embed="rId2"/>
                <a:stretch>
                  <a:fillRect l="-623" t="-1163" b="-302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7352" y="3637835"/>
                <a:ext cx="3786576" cy="2817118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+mn-lt"/>
                  </a:rPr>
                  <a:t>Решение. При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ru-RU" sz="2000" dirty="0" smtClean="0">
                    <a:latin typeface="+mn-lt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ru-RU" sz="2000" dirty="0" smtClean="0">
                    <a:latin typeface="+mn-lt"/>
                  </a:rPr>
                  <a:t>, отсюда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sz="2000" b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 smtClean="0">
                  <a:latin typeface="+mn-lt"/>
                </a:endParaRPr>
              </a:p>
              <a:p>
                <a:r>
                  <a:rPr lang="ru-RU" sz="2000" dirty="0" smtClean="0">
                    <a:latin typeface="+mn-lt"/>
                  </a:rPr>
                  <a:t>Вероятность попадания в интервал </a:t>
                </a:r>
                <a:r>
                  <a:rPr lang="en-US" sz="2000" dirty="0"/>
                  <a:t>[1;2</a:t>
                </a:r>
                <a:r>
                  <a:rPr lang="en-US" sz="2000" dirty="0" smtClean="0"/>
                  <a:t>)</a:t>
                </a:r>
                <a:r>
                  <a:rPr lang="ru-RU" sz="2000" dirty="0" smtClean="0"/>
                  <a:t>:</a:t>
                </a:r>
                <a:endParaRPr lang="ru-RU" sz="20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2" y="3637835"/>
                <a:ext cx="3786576" cy="2817118"/>
              </a:xfrm>
              <a:prstGeom prst="rect">
                <a:avLst/>
              </a:prstGeom>
              <a:blipFill rotWithShape="1">
                <a:blip r:embed="rId3"/>
                <a:stretch>
                  <a:fillRect l="-1605" t="-4957" r="-142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37835"/>
            <a:ext cx="4968553" cy="22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ВСПОМИНАЙТЕ: ИНТЕГРАЛЫ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968534"/>
                <a:ext cx="8640960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>
                    <a:latin typeface="+mn-lt"/>
                  </a:rPr>
                  <a:t>первообразная для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+mn-lt"/>
                      </a:rPr>
                      <m:t>𝑓</m:t>
                    </m:r>
                    <m:r>
                      <a:rPr lang="ru-RU" sz="2800" i="1">
                        <a:latin typeface="+mn-lt"/>
                      </a:rPr>
                      <m:t>(</m:t>
                    </m:r>
                    <m:r>
                      <a:rPr lang="ru-RU" sz="2800" i="1">
                        <a:latin typeface="+mn-lt"/>
                      </a:rPr>
                      <m:t>𝑥</m:t>
                    </m:r>
                    <m:r>
                      <a:rPr lang="ru-RU" sz="2800" i="1">
                        <a:latin typeface="+mn-lt"/>
                      </a:rPr>
                      <m:t>)</m:t>
                    </m:r>
                  </m:oMath>
                </a14:m>
                <a:r>
                  <a:rPr lang="ru-RU" sz="2800" dirty="0">
                    <a:latin typeface="+mn-lt"/>
                  </a:rPr>
                  <a:t> – это такая функция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+mn-lt"/>
                      </a:rPr>
                      <m:t>𝐹</m:t>
                    </m:r>
                    <m:r>
                      <a:rPr lang="ru-RU" sz="2800" i="1">
                        <a:latin typeface="+mn-lt"/>
                      </a:rPr>
                      <m:t>(</m:t>
                    </m:r>
                    <m:r>
                      <a:rPr lang="ru-RU" sz="2800" i="1">
                        <a:latin typeface="+mn-lt"/>
                      </a:rPr>
                      <m:t>𝑥</m:t>
                    </m:r>
                    <m:r>
                      <a:rPr lang="ru-RU" sz="2800" i="1">
                        <a:latin typeface="+mn-lt"/>
                      </a:rPr>
                      <m:t>)</m:t>
                    </m:r>
                  </m:oMath>
                </a14:m>
                <a:r>
                  <a:rPr lang="ru-RU" sz="2800" dirty="0">
                    <a:latin typeface="+mn-lt"/>
                  </a:rPr>
                  <a:t>,  производная от которой равна данной функции.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68534"/>
                <a:ext cx="864096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94" t="-3704" r="-1615" b="-1543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4060" y="2132856"/>
                <a:ext cx="8638419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для функции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+mn-lt"/>
                      </a:rPr>
                      <m:t>𝑓</m:t>
                    </m:r>
                    <m:r>
                      <a:rPr lang="ru-RU" sz="2400" i="1">
                        <a:latin typeface="+mn-lt"/>
                      </a:rPr>
                      <m:t>(</m:t>
                    </m:r>
                    <m:r>
                      <a:rPr lang="ru-RU" sz="2400" i="1">
                        <a:latin typeface="+mn-lt"/>
                      </a:rPr>
                      <m:t>𝑥</m:t>
                    </m:r>
                    <m:r>
                      <a:rPr lang="ru-RU" sz="2400" i="1">
                        <a:latin typeface="+mn-lt"/>
                      </a:rPr>
                      <m:t>)=3</m:t>
                    </m:r>
                    <m:sSup>
                      <m:sSupPr>
                        <m:ctrlPr>
                          <a:rPr lang="ru-RU" sz="2400" i="1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+mn-lt"/>
                  </a:rPr>
                  <a:t> первообразной является 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+mn-lt"/>
                      </a:rPr>
                      <m:t>𝐹</m:t>
                    </m:r>
                    <m:r>
                      <a:rPr lang="ru-RU" sz="2400" i="1">
                        <a:latin typeface="+mn-lt"/>
                      </a:rPr>
                      <m:t>(</m:t>
                    </m:r>
                    <m:r>
                      <a:rPr lang="ru-RU" sz="2400" i="1">
                        <a:latin typeface="+mn-lt"/>
                      </a:rPr>
                      <m:t>𝑥</m:t>
                    </m:r>
                    <m:r>
                      <a:rPr lang="ru-RU" sz="2400" i="1">
                        <a:latin typeface="+mn-lt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+mn-lt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>
                    <a:latin typeface="+mn-lt"/>
                  </a:rPr>
                  <a:t>, 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+mn-lt"/>
                      </a:rPr>
                      <m:t>𝐹</m:t>
                    </m:r>
                    <m:r>
                      <a:rPr lang="ru-RU" sz="2400" i="1">
                        <a:latin typeface="+mn-lt"/>
                      </a:rPr>
                      <m:t>′(</m:t>
                    </m:r>
                    <m:r>
                      <a:rPr lang="ru-RU" sz="2400" i="1">
                        <a:latin typeface="+mn-lt"/>
                      </a:rPr>
                      <m:t>𝑥</m:t>
                    </m:r>
                    <m:r>
                      <a:rPr lang="ru-RU" sz="2400" i="1">
                        <a:latin typeface="+mn-lt"/>
                      </a:rPr>
                      <m:t>)=3</m:t>
                    </m:r>
                    <m:sSup>
                      <m:sSupPr>
                        <m:ctrlPr>
                          <a:rPr lang="ru-RU" sz="2400" i="1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+mn-lt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60" y="2132856"/>
                <a:ext cx="8638419" cy="847668"/>
              </a:xfrm>
              <a:prstGeom prst="rect">
                <a:avLst/>
              </a:prstGeom>
              <a:blipFill rotWithShape="1">
                <a:blip r:embed="rId3"/>
                <a:stretch>
                  <a:fillRect l="-1129" t="-5036" b="-15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54060" y="2980524"/>
                <a:ext cx="8640960" cy="25151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>
                    <a:latin typeface="+mn-lt"/>
                  </a:rPr>
                  <a:t>Неопределенным интегралом функции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+mn-lt"/>
                      </a:rPr>
                      <m:t>𝑓</m:t>
                    </m:r>
                    <m:r>
                      <a:rPr lang="ru-RU" sz="2800" i="1">
                        <a:latin typeface="+mn-lt"/>
                      </a:rPr>
                      <m:t>(</m:t>
                    </m:r>
                    <m:r>
                      <a:rPr lang="ru-RU" sz="2800" i="1">
                        <a:latin typeface="+mn-lt"/>
                      </a:rPr>
                      <m:t>𝑥</m:t>
                    </m:r>
                    <m:r>
                      <a:rPr lang="ru-RU" sz="2800" i="1">
                        <a:latin typeface="+mn-lt"/>
                      </a:rPr>
                      <m:t>)</m:t>
                    </m:r>
                  </m:oMath>
                </a14:m>
                <a:r>
                  <a:rPr lang="ru-RU" sz="2800" dirty="0">
                    <a:latin typeface="+mn-lt"/>
                  </a:rPr>
                  <a:t> называется совокупность всех ее первообразных вида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+mn-lt"/>
                      </a:rPr>
                      <m:t>𝐹</m:t>
                    </m:r>
                    <m:d>
                      <m:dPr>
                        <m:ctrlPr>
                          <a:rPr lang="ru-RU" sz="2800" i="1">
                            <a:latin typeface="+mn-lt"/>
                          </a:rPr>
                        </m:ctrlPr>
                      </m:dPr>
                      <m:e>
                        <m:r>
                          <a:rPr lang="ru-RU" sz="2800" i="1">
                            <a:latin typeface="+mn-lt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latin typeface="+mn-lt"/>
                      </a:rPr>
                      <m:t>+</m:t>
                    </m:r>
                    <m:r>
                      <a:rPr lang="ru-RU" sz="2800" i="1">
                        <a:latin typeface="+mn-lt"/>
                      </a:rPr>
                      <m:t>𝐶</m:t>
                    </m:r>
                  </m:oMath>
                </a14:m>
                <a:r>
                  <a:rPr lang="ru-RU" sz="2800" dirty="0">
                    <a:latin typeface="+mn-lt"/>
                  </a:rPr>
                  <a:t>:</a:t>
                </a: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800" i="1">
                              <a:latin typeface="+mn-lt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+mn-lt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800" i="1">
                                  <a:latin typeface="+mn-lt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+mn-lt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+mn-lt"/>
                            </a:rPr>
                            <m:t>𝑑𝑥</m:t>
                          </m:r>
                        </m:e>
                      </m:nary>
                      <m:r>
                        <a:rPr lang="ru-RU" sz="2800" i="1">
                          <a:latin typeface="+mn-lt"/>
                        </a:rPr>
                        <m:t>=</m:t>
                      </m:r>
                      <m:r>
                        <a:rPr lang="en-US" sz="2800" i="1">
                          <a:latin typeface="+mn-lt"/>
                        </a:rPr>
                        <m:t>𝐹</m:t>
                      </m:r>
                      <m:d>
                        <m:dPr>
                          <m:ctrlPr>
                            <a:rPr lang="ru-RU" sz="2800" i="1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+mn-lt"/>
                            </a:rPr>
                            <m:t>𝑥</m:t>
                          </m:r>
                        </m:e>
                      </m:d>
                      <m:r>
                        <a:rPr lang="ru-RU" sz="2800" i="1">
                          <a:latin typeface="+mn-lt"/>
                        </a:rPr>
                        <m:t>+</m:t>
                      </m:r>
                      <m:r>
                        <a:rPr lang="ru-RU" sz="2800" i="1">
                          <a:latin typeface="+mn-lt"/>
                        </a:rPr>
                        <m:t>𝐶</m:t>
                      </m:r>
                    </m:oMath>
                  </m:oMathPara>
                </a14:m>
                <a:endParaRPr lang="ru-RU" sz="2800" dirty="0">
                  <a:latin typeface="+mn-lt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60" y="2980524"/>
                <a:ext cx="8640960" cy="2515176"/>
              </a:xfrm>
              <a:prstGeom prst="rect">
                <a:avLst/>
              </a:prstGeom>
              <a:blipFill rotWithShape="1">
                <a:blip r:embed="rId4"/>
                <a:stretch>
                  <a:fillRect l="-1265" t="-143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09389" y="5661248"/>
                <a:ext cx="8643500" cy="1064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i="1" smtClean="0"/>
                          </m:ctrlPr>
                        </m:naryPr>
                        <m:sub/>
                        <m:sup/>
                        <m:e>
                          <m:r>
                            <a:rPr lang="en-US" sz="2400" i="1"/>
                            <m:t>𝑥𝑑𝑥</m:t>
                          </m:r>
                        </m:e>
                      </m:nary>
                      <m:r>
                        <a:rPr lang="en-US" sz="2400" i="1"/>
                        <m:t>=</m:t>
                      </m:r>
                      <m:f>
                        <m:fPr>
                          <m:ctrlPr>
                            <a:rPr lang="ru-RU" sz="2400" i="1"/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𝑥</m:t>
                              </m:r>
                            </m:e>
                            <m:sup>
                              <m:r>
                                <a:rPr lang="en-US" sz="2400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/>
                            <m:t>2</m:t>
                          </m:r>
                        </m:den>
                      </m:f>
                      <m:r>
                        <a:rPr lang="en-US" sz="2400" i="1"/>
                        <m:t>+</m:t>
                      </m:r>
                      <m:r>
                        <a:rPr lang="en-US" sz="2400" i="1"/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;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i="1"/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i="1"/>
                              </m:ctrlPr>
                            </m:sSupPr>
                            <m:e>
                              <m:r>
                                <a:rPr lang="en-US" sz="2400" i="1"/>
                                <m:t>𝑒</m:t>
                              </m:r>
                            </m:e>
                            <m:sup>
                              <m:r>
                                <a:rPr lang="en-US" sz="2400" i="1"/>
                                <m:t>𝑥</m:t>
                              </m:r>
                            </m:sup>
                          </m:sSup>
                          <m:r>
                            <a:rPr lang="en-US" sz="2400" i="1"/>
                            <m:t>𝑑𝑥</m:t>
                          </m:r>
                        </m:e>
                      </m:nary>
                      <m:r>
                        <a:rPr lang="en-US" sz="2400" i="1"/>
                        <m:t>=</m:t>
                      </m:r>
                      <m:sSup>
                        <m:sSupPr>
                          <m:ctrlPr>
                            <a:rPr lang="ru-RU" sz="2400" i="1"/>
                          </m:ctrlPr>
                        </m:sSupPr>
                        <m:e>
                          <m:r>
                            <a:rPr lang="en-US" sz="2400" i="1"/>
                            <m:t>𝑒</m:t>
                          </m:r>
                        </m:e>
                        <m:sup>
                          <m:r>
                            <a:rPr lang="en-US" sz="2400" i="1"/>
                            <m:t>𝑥</m:t>
                          </m:r>
                        </m:sup>
                      </m:sSup>
                      <m:r>
                        <a:rPr lang="en-US" sz="2400" i="1"/>
                        <m:t>+</m:t>
                      </m:r>
                      <m:r>
                        <a:rPr lang="en-US" sz="2400" i="1"/>
                        <m:t>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89" y="5661248"/>
                <a:ext cx="8643500" cy="1064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043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 учебного кур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2404</Words>
  <Application>Microsoft Office PowerPoint</Application>
  <PresentationFormat>Экран (4:3)</PresentationFormat>
  <Paragraphs>241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Презентация учебного курса</vt:lpstr>
      <vt:lpstr>Законы распределения случайных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Законы распределения дискретных случайных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Законы распределения непрерывных случайных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ФИЛЬМА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Вероятность</dc:title>
  <dc:creator>Nicola</dc:creator>
  <cp:lastModifiedBy>Nicola</cp:lastModifiedBy>
  <cp:revision>158</cp:revision>
  <cp:lastPrinted>2019-03-20T22:11:28Z</cp:lastPrinted>
  <dcterms:created xsi:type="dcterms:W3CDTF">2018-07-19T01:00:04Z</dcterms:created>
  <dcterms:modified xsi:type="dcterms:W3CDTF">2021-03-10T06:36:29Z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