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5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60" r:id="rId3"/>
    <p:sldId id="358" r:id="rId4"/>
    <p:sldId id="401" r:id="rId5"/>
    <p:sldId id="393" r:id="rId6"/>
    <p:sldId id="404" r:id="rId7"/>
    <p:sldId id="406" r:id="rId8"/>
    <p:sldId id="407" r:id="rId9"/>
    <p:sldId id="408" r:id="rId10"/>
    <p:sldId id="403" r:id="rId11"/>
    <p:sldId id="388" r:id="rId12"/>
    <p:sldId id="394" r:id="rId13"/>
    <p:sldId id="411" r:id="rId14"/>
    <p:sldId id="389" r:id="rId15"/>
    <p:sldId id="387" r:id="rId16"/>
    <p:sldId id="395" r:id="rId17"/>
    <p:sldId id="396" r:id="rId18"/>
    <p:sldId id="390" r:id="rId19"/>
    <p:sldId id="410" r:id="rId20"/>
    <p:sldId id="400" r:id="rId21"/>
    <p:sldId id="391" r:id="rId22"/>
    <p:sldId id="392" r:id="rId23"/>
    <p:sldId id="412" r:id="rId24"/>
    <p:sldId id="414" r:id="rId25"/>
    <p:sldId id="415" r:id="rId26"/>
    <p:sldId id="269" r:id="rId27"/>
    <p:sldId id="409" r:id="rId28"/>
  </p:sldIdLst>
  <p:sldSz cx="9144000" cy="6858000" type="screen4x3"/>
  <p:notesSz cx="6888163" cy="4657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FFCC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9953" autoAdjust="0"/>
    <p:restoredTop sz="86479" autoAdjust="0"/>
  </p:normalViewPr>
  <p:slideViewPr>
    <p:cSldViewPr>
      <p:cViewPr varScale="1">
        <p:scale>
          <a:sx n="66" d="100"/>
          <a:sy n="66" d="100"/>
        </p:scale>
        <p:origin x="-692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67" tIns="32983" rIns="65967" bIns="3298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293" y="0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67" tIns="32983" rIns="65967" bIns="3298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4424839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67" tIns="32983" rIns="65967" bIns="3298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Times New Roman" pitchFamily="18" charset="0"/>
              </a:defRPr>
            </a:lvl1pPr>
          </a:lstStyle>
          <a:p>
            <a:r>
              <a:rPr lang="ru-RU" smtClean="0"/>
              <a:t>42; СМО с неограниченной очередью</a:t>
            </a:r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293" y="4424839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67" tIns="32983" rIns="65967" bIns="3298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Times New Roman" pitchFamily="18" charset="0"/>
              </a:defRPr>
            </a:lvl1pPr>
          </a:lstStyle>
          <a:p>
            <a:fld id="{FF79F047-3D21-499C-9CAB-4531FF362A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2464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67" tIns="32983" rIns="65967" bIns="3298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293" y="0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67" tIns="32983" rIns="65967" bIns="3298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78063" y="349250"/>
            <a:ext cx="2332037" cy="1747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422" y="2212420"/>
            <a:ext cx="5051320" cy="209597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67" tIns="32983" rIns="65967" bIns="329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4424839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67" tIns="32983" rIns="65967" bIns="3298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Times New Roman" pitchFamily="18" charset="0"/>
              </a:defRPr>
            </a:lvl1pPr>
          </a:lstStyle>
          <a:p>
            <a:r>
              <a:rPr lang="ru-RU" smtClean="0"/>
              <a:t>42; СМО с неограниченной очередью</a:t>
            </a: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293" y="4424839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67" tIns="32983" rIns="65967" bIns="3298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Times New Roman" pitchFamily="18" charset="0"/>
              </a:defRPr>
            </a:lvl1pPr>
          </a:lstStyle>
          <a:p>
            <a:fld id="{58B87636-5941-4D76-A849-CCB8BC82FC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24241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87636-5941-4D76-A849-CCB8BC82FC4E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42; СМО с неограниченной очередью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84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D0EA0D0E-916C-4682-BAA0-3003DA85A0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47354-4C5B-498D-AFC3-C7BB661282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293FE-EB31-44E0-9572-9D37C0F696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B955B-4BAF-4CE6-87C7-27198C3A04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5D909-0C02-40DF-997D-103A6B5D4C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4932C-BDD1-4AA9-B5A9-C5C2D11002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BAC1C-508F-429B-91D0-E3D6A267EE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67BBA-E09E-428A-8356-63ED65E686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F5B71-6A33-40E7-A643-1F1589AADA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B60C6-D5E3-4700-8907-C9F90EAC69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5F06E-5132-4161-9037-B923C2E23D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Текст второго уровня</a:t>
            </a:r>
          </a:p>
          <a:p>
            <a:pPr lvl="2"/>
            <a:r>
              <a:rPr lang="ru-RU" smtClean="0"/>
              <a:t>Текст третьего уровня</a:t>
            </a:r>
          </a:p>
          <a:p>
            <a:pPr lvl="3"/>
            <a:r>
              <a:rPr lang="ru-RU" smtClean="0"/>
              <a:t> Текст четвертого уровня</a:t>
            </a:r>
          </a:p>
          <a:p>
            <a:pPr lvl="4"/>
            <a:r>
              <a:rPr lang="ru-RU" smtClean="0"/>
              <a:t>Текст пятого уровня</a:t>
            </a:r>
          </a:p>
          <a:p>
            <a:pPr lvl="1"/>
            <a:endParaRPr lang="ru-RU" smtClean="0"/>
          </a:p>
          <a:p>
            <a:pPr lvl="2"/>
            <a:endParaRPr lang="ru-RU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endParaRPr lang="ru-RU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endParaRPr lang="ru-RU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3A5AD166-8E05-447C-9B05-07F9369BA89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9.png"/><Relationship Id="rId26" Type="http://schemas.openxmlformats.org/officeDocument/2006/relationships/image" Target="../media/image48.png"/><Relationship Id="rId3" Type="http://schemas.openxmlformats.org/officeDocument/2006/relationships/image" Target="../media/image21.png"/><Relationship Id="rId21" Type="http://schemas.openxmlformats.org/officeDocument/2006/relationships/image" Target="../media/image43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7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6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5.png"/><Relationship Id="rId10" Type="http://schemas.openxmlformats.org/officeDocument/2006/relationships/image" Target="../media/image28.png"/><Relationship Id="rId19" Type="http://schemas.openxmlformats.org/officeDocument/2006/relationships/image" Target="../media/image41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1246691"/>
            <a:ext cx="7848600" cy="3416320"/>
          </a:xfrm>
        </p:spPr>
        <p:txBody>
          <a:bodyPr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Системы массового обслуживания с неограниченной очередью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797152"/>
            <a:ext cx="7632848" cy="1471172"/>
          </a:xfr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2800" dirty="0" smtClean="0"/>
              <a:t>1. </a:t>
            </a:r>
            <a:r>
              <a:rPr lang="ru-RU" sz="2800" dirty="0"/>
              <a:t>Основные показатели работы СМО с очередью.</a:t>
            </a:r>
            <a:endParaRPr lang="ru-RU" sz="2800" dirty="0" smtClean="0"/>
          </a:p>
          <a:p>
            <a:pPr algn="l">
              <a:lnSpc>
                <a:spcPct val="100000"/>
              </a:lnSpc>
            </a:pPr>
            <a:r>
              <a:rPr lang="ru-RU" sz="2800" dirty="0" smtClean="0"/>
              <a:t>2. СМО с неограниченной очередью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40466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+mj-lt"/>
              </a:rPr>
              <a:t>МДК.01.02 Математический аппарат для построения компьютерных сетей, занятие 40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51520" y="116632"/>
            <a:ext cx="880973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 smtClean="0">
                <a:latin typeface="+mn-lt"/>
              </a:rPr>
              <a:t>В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СМО с ожиданием</a:t>
            </a:r>
            <a:r>
              <a:rPr lang="ru-RU" sz="2400" dirty="0">
                <a:latin typeface="+mn-lt"/>
              </a:rPr>
              <a:t> заявка, пришедшая в момент, когда все каналы заняты, не уходит, а становится в очередь на обслуживание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27584"/>
            <a:ext cx="8496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Одноканальная СМО с неограниченной очередью</a:t>
            </a:r>
            <a:endParaRPr lang="ru-RU" sz="24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307" y="1889249"/>
            <a:ext cx="88097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+mn-lt"/>
              </a:rPr>
              <a:t>S</a:t>
            </a:r>
            <a:r>
              <a:rPr lang="ru-RU" sz="2400" i="1" baseline="-25000" dirty="0">
                <a:latin typeface="+mn-lt"/>
              </a:rPr>
              <a:t>0</a:t>
            </a:r>
            <a:r>
              <a:rPr lang="ru-RU" sz="2400" dirty="0">
                <a:latin typeface="+mn-lt"/>
              </a:rPr>
              <a:t> – канал свободен;  </a:t>
            </a:r>
            <a:r>
              <a:rPr lang="ru-RU" sz="2400" i="1" dirty="0">
                <a:latin typeface="+mn-lt"/>
              </a:rPr>
              <a:t>S</a:t>
            </a:r>
            <a:r>
              <a:rPr lang="ru-RU" sz="2400" i="1" baseline="-25000" dirty="0">
                <a:latin typeface="+mn-lt"/>
              </a:rPr>
              <a:t>1</a:t>
            </a:r>
            <a:r>
              <a:rPr lang="ru-RU" sz="2400" dirty="0">
                <a:latin typeface="+mn-lt"/>
              </a:rPr>
              <a:t> – канал занят (обслуживает заявку), очереди нет; </a:t>
            </a:r>
            <a:r>
              <a:rPr lang="ru-RU" sz="2400" i="1" dirty="0">
                <a:latin typeface="+mn-lt"/>
              </a:rPr>
              <a:t>S</a:t>
            </a:r>
            <a:r>
              <a:rPr lang="ru-RU" sz="2400" i="1" baseline="-25000" dirty="0">
                <a:latin typeface="+mn-lt"/>
              </a:rPr>
              <a:t>2</a:t>
            </a:r>
            <a:r>
              <a:rPr lang="ru-RU" sz="2400" dirty="0">
                <a:latin typeface="+mn-lt"/>
              </a:rPr>
              <a:t> – канал занят , одна заявка стоит в очереди, </a:t>
            </a:r>
            <a:r>
              <a:rPr lang="ru-RU" sz="2400" b="1" i="1" dirty="0" smtClean="0">
                <a:latin typeface="+mn-lt"/>
              </a:rPr>
              <a:t>S</a:t>
            </a:r>
            <a:r>
              <a:rPr lang="ru-RU" sz="2400" b="1" i="1" baseline="-25000" dirty="0" smtClean="0">
                <a:latin typeface="+mn-lt"/>
              </a:rPr>
              <a:t>3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– канал занят , </a:t>
            </a:r>
            <a:r>
              <a:rPr lang="ru-RU" sz="2400" b="1" dirty="0" smtClean="0">
                <a:latin typeface="+mn-lt"/>
              </a:rPr>
              <a:t>две заявки стоят </a:t>
            </a:r>
            <a:r>
              <a:rPr lang="ru-RU" sz="2400" b="1" dirty="0">
                <a:latin typeface="+mn-lt"/>
              </a:rPr>
              <a:t>в очереди</a:t>
            </a:r>
            <a:r>
              <a:rPr lang="ru-RU" sz="2400" dirty="0" smtClean="0">
                <a:latin typeface="+mn-lt"/>
              </a:rPr>
              <a:t>, </a:t>
            </a:r>
            <a:r>
              <a:rPr lang="ru-RU" sz="2400" i="1" dirty="0" smtClean="0">
                <a:latin typeface="+mn-lt"/>
              </a:rPr>
              <a:t>S</a:t>
            </a:r>
            <a:r>
              <a:rPr lang="ru-RU" sz="2400" i="1" baseline="-25000" dirty="0" smtClean="0">
                <a:latin typeface="+mn-lt"/>
              </a:rPr>
              <a:t>4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– канал занят , </a:t>
            </a:r>
            <a:r>
              <a:rPr lang="ru-RU" sz="2400" dirty="0" smtClean="0">
                <a:latin typeface="+mn-lt"/>
              </a:rPr>
              <a:t>три заявки стоят </a:t>
            </a:r>
            <a:r>
              <a:rPr lang="ru-RU" sz="2400" dirty="0">
                <a:latin typeface="+mn-lt"/>
              </a:rPr>
              <a:t>в очереди</a:t>
            </a:r>
            <a:r>
              <a:rPr lang="ru-RU" sz="2400" dirty="0" smtClean="0">
                <a:latin typeface="+mn-lt"/>
              </a:rPr>
              <a:t> …,  </a:t>
            </a:r>
            <a:r>
              <a:rPr lang="ru-RU" sz="2400" i="1" dirty="0">
                <a:latin typeface="+mn-lt"/>
              </a:rPr>
              <a:t>S</a:t>
            </a:r>
            <a:r>
              <a:rPr lang="en-US" sz="2400" i="1" baseline="-25000" dirty="0">
                <a:latin typeface="+mn-lt"/>
              </a:rPr>
              <a:t>k</a:t>
            </a:r>
            <a:r>
              <a:rPr lang="ru-RU" sz="2400" dirty="0">
                <a:latin typeface="+mn-lt"/>
              </a:rPr>
              <a:t>  – канал занят,  </a:t>
            </a:r>
            <a:r>
              <a:rPr lang="ru-RU" sz="2400" i="1" dirty="0">
                <a:latin typeface="+mn-lt"/>
              </a:rPr>
              <a:t>k</a:t>
            </a:r>
            <a:r>
              <a:rPr lang="ru-RU" sz="2400" dirty="0">
                <a:latin typeface="+mn-lt"/>
              </a:rPr>
              <a:t> – 1 заявок стоит в очереди и т.д..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54957" y="4183933"/>
            <a:ext cx="1428750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356860" y="4185521"/>
            <a:ext cx="1428750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720396" y="4207373"/>
            <a:ext cx="1428750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028293" y="3829225"/>
            <a:ext cx="709415" cy="709415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97427" y="3831914"/>
            <a:ext cx="839117" cy="8391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796271" y="3829226"/>
            <a:ext cx="709415" cy="70941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578488" y="3829225"/>
            <a:ext cx="709415" cy="70941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845287" y="3870114"/>
            <a:ext cx="709415" cy="70941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24" name="Рисунок 23"/>
          <p:cNvPicPr/>
          <p:nvPr/>
        </p:nvPicPr>
        <p:blipFill rotWithShape="1">
          <a:blip r:embed="rId2"/>
          <a:srcRect t="33696"/>
          <a:stretch/>
        </p:blipFill>
        <p:spPr bwMode="auto">
          <a:xfrm>
            <a:off x="505694" y="5013176"/>
            <a:ext cx="8301381" cy="1224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3762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ОДНОКАНАЛЬНЫЕ СМО С НЕОГРАНИЧЕННОЙ ОЧЕРЕДЬЮ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t="33696"/>
          <a:stretch/>
        </p:blipFill>
        <p:spPr bwMode="auto">
          <a:xfrm>
            <a:off x="323528" y="1596433"/>
            <a:ext cx="8476872" cy="12500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8834" y="3717032"/>
            <a:ext cx="8476872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Система  S  (СМО) имеет следующие состояния (нумеруем их по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числу </a:t>
            </a: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заявок </a:t>
            </a:r>
            <a:r>
              <a:rPr lang="en-US" sz="2400" b="1" i="1" dirty="0" smtClean="0">
                <a:solidFill>
                  <a:srgbClr val="C00000"/>
                </a:solidFill>
                <a:latin typeface="+mn-lt"/>
              </a:rPr>
              <a:t>k</a:t>
            </a:r>
            <a:r>
              <a:rPr lang="ru-RU" sz="2400" dirty="0" smtClean="0">
                <a:latin typeface="+mn-lt"/>
              </a:rPr>
              <a:t>, </a:t>
            </a:r>
            <a:r>
              <a:rPr lang="ru-RU" sz="2400" dirty="0">
                <a:latin typeface="+mn-lt"/>
              </a:rPr>
              <a:t>находящихся в системе):  </a:t>
            </a:r>
            <a:endParaRPr lang="en-US" sz="2400" dirty="0" smtClean="0">
              <a:latin typeface="+mn-lt"/>
            </a:endParaRPr>
          </a:p>
          <a:p>
            <a:r>
              <a:rPr lang="ru-RU" sz="2400" i="1" dirty="0" smtClean="0">
                <a:latin typeface="+mn-lt"/>
              </a:rPr>
              <a:t>S</a:t>
            </a:r>
            <a:r>
              <a:rPr lang="ru-RU" sz="2400" i="1" baseline="-25000" dirty="0" smtClean="0">
                <a:latin typeface="+mn-lt"/>
              </a:rPr>
              <a:t>0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– канал свободен;  </a:t>
            </a:r>
            <a:endParaRPr lang="ru-RU" sz="2400" dirty="0" smtClean="0">
              <a:latin typeface="+mn-lt"/>
            </a:endParaRPr>
          </a:p>
          <a:p>
            <a:r>
              <a:rPr lang="ru-RU" sz="2400" i="1" dirty="0" smtClean="0">
                <a:latin typeface="+mn-lt"/>
              </a:rPr>
              <a:t>S</a:t>
            </a:r>
            <a:r>
              <a:rPr lang="ru-RU" sz="2400" i="1" baseline="-25000" dirty="0" smtClean="0">
                <a:latin typeface="+mn-lt"/>
              </a:rPr>
              <a:t>1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– канал занят (обслуживает заявку), очереди нет; </a:t>
            </a:r>
            <a:endParaRPr lang="ru-RU" sz="2400" dirty="0" smtClean="0">
              <a:latin typeface="+mn-lt"/>
            </a:endParaRPr>
          </a:p>
          <a:p>
            <a:r>
              <a:rPr lang="ru-RU" sz="2400" i="1" dirty="0" smtClean="0">
                <a:latin typeface="+mn-lt"/>
              </a:rPr>
              <a:t>S</a:t>
            </a:r>
            <a:r>
              <a:rPr lang="ru-RU" sz="2400" i="1" baseline="-25000" dirty="0" smtClean="0">
                <a:latin typeface="+mn-lt"/>
              </a:rPr>
              <a:t>2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– канал занят , одна заявка стоит в очереди, …,  </a:t>
            </a:r>
            <a:endParaRPr lang="ru-RU" sz="2400" dirty="0" smtClean="0">
              <a:latin typeface="+mn-lt"/>
            </a:endParaRPr>
          </a:p>
          <a:p>
            <a:r>
              <a:rPr lang="ru-RU" sz="2400" i="1" dirty="0" smtClean="0">
                <a:latin typeface="+mn-lt"/>
              </a:rPr>
              <a:t>S</a:t>
            </a:r>
            <a:r>
              <a:rPr lang="en-US" sz="2400" i="1" baseline="-25000" dirty="0">
                <a:latin typeface="+mn-lt"/>
              </a:rPr>
              <a:t>k</a:t>
            </a:r>
            <a:r>
              <a:rPr lang="ru-RU" sz="2400" dirty="0">
                <a:latin typeface="+mn-lt"/>
              </a:rPr>
              <a:t>  – канал занят,  </a:t>
            </a:r>
            <a:r>
              <a:rPr lang="ru-RU" sz="2400" i="1" dirty="0">
                <a:latin typeface="+mn-lt"/>
              </a:rPr>
              <a:t>k</a:t>
            </a:r>
            <a:r>
              <a:rPr lang="ru-RU" sz="2400" dirty="0">
                <a:latin typeface="+mn-lt"/>
              </a:rPr>
              <a:t> – 1 заявок стоит в очереди </a:t>
            </a:r>
            <a:endParaRPr lang="ru-RU" sz="2400" dirty="0" smtClean="0">
              <a:latin typeface="+mn-lt"/>
            </a:endParaRPr>
          </a:p>
          <a:p>
            <a:r>
              <a:rPr lang="ru-RU" sz="2400" dirty="0" smtClean="0">
                <a:latin typeface="+mn-lt"/>
              </a:rPr>
              <a:t>и </a:t>
            </a:r>
            <a:r>
              <a:rPr lang="ru-RU" sz="2400" dirty="0">
                <a:latin typeface="+mn-lt"/>
              </a:rPr>
              <a:t>т.д..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8834" y="2846446"/>
            <a:ext cx="8470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на </a:t>
            </a:r>
            <a:r>
              <a:rPr lang="ru-RU" sz="2400" dirty="0" smtClean="0">
                <a:latin typeface="+mn-lt"/>
              </a:rPr>
              <a:t>очередь не </a:t>
            </a:r>
            <a:r>
              <a:rPr lang="ru-RU" sz="2400" dirty="0">
                <a:latin typeface="+mn-lt"/>
              </a:rPr>
              <a:t>наложены никакие ограничения (ни по длине очереди, ни по времени ожидания)</a:t>
            </a:r>
          </a:p>
        </p:txBody>
      </p:sp>
    </p:spTree>
    <p:extLst>
      <p:ext uri="{BB962C8B-B14F-4D97-AF65-F5344CB8AC3E}">
        <p14:creationId xmlns:p14="http://schemas.microsoft.com/office/powerpoint/2010/main" val="2391651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79512" y="260648"/>
                <a:ext cx="871296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hangingPunct="0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ru-RU" sz="2400" dirty="0" smtClean="0">
                    <a:solidFill>
                      <a:schemeClr val="tx1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Обозначим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ru-RU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den>
                    </m:f>
                    <m:r>
                      <a:rPr lang="ru-RU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и будем называть величину  ρ  </a:t>
                </a:r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приведенной </a:t>
                </a:r>
                <a:r>
                  <a:rPr lang="ru-RU" sz="2400" b="1" i="1" dirty="0"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интенсивностью </a:t>
                </a:r>
                <a:r>
                  <a:rPr lang="ru-RU" sz="2400" dirty="0">
                    <a:solidFill>
                      <a:schemeClr val="tx1"/>
                    </a:solidFill>
                    <a:effectLst/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потока заявок или интенсивностью нагрузки канала. 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0648"/>
                <a:ext cx="8712968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049" t="-47208" b="-131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179512" y="155679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Она выражает среднее число заявок, приходящих за среднее время обслуживания одной заявки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564904"/>
            <a:ext cx="8712968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Доказано, что если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ρ &lt; 1</a:t>
            </a:r>
            <a:r>
              <a:rPr lang="ru-RU" sz="2400" dirty="0">
                <a:latin typeface="+mn-lt"/>
              </a:rPr>
              <a:t>, т.е. среднее число приходящих заявок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меньше</a:t>
            </a:r>
            <a:r>
              <a:rPr lang="ru-RU" sz="2400" dirty="0">
                <a:latin typeface="+mn-lt"/>
              </a:rPr>
              <a:t> среднего числа обслуженных заявок в единицу времени, то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предельные вероятности существуют</a:t>
            </a:r>
            <a:r>
              <a:rPr lang="ru-RU" sz="2400" dirty="0">
                <a:latin typeface="+mn-lt"/>
              </a:rPr>
              <a:t>. </a:t>
            </a:r>
            <a:endParaRPr lang="ru-RU" sz="2400" dirty="0" smtClean="0">
              <a:latin typeface="+mn-lt"/>
            </a:endParaRPr>
          </a:p>
          <a:p>
            <a:pPr hangingPunct="0"/>
            <a:r>
              <a:rPr lang="ru-RU" sz="2400" dirty="0" smtClean="0">
                <a:latin typeface="+mn-lt"/>
              </a:rPr>
              <a:t>Если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ρ ≥ 1</a:t>
            </a:r>
            <a:r>
              <a:rPr lang="ru-RU" sz="2400" dirty="0">
                <a:latin typeface="+mn-lt"/>
              </a:rPr>
              <a:t>, то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очередь растет до бесконечности</a:t>
            </a:r>
            <a:r>
              <a:rPr lang="ru-RU" sz="2400" dirty="0">
                <a:latin typeface="+mn-lt"/>
              </a:rPr>
              <a:t>.</a:t>
            </a:r>
            <a:endParaRPr lang="ru-RU" sz="2400" dirty="0">
              <a:effectLst/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79512" y="4681011"/>
                <a:ext cx="8712968" cy="1137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den>
                              </m:f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ru-RU" sz="2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num>
                                        <m:den>
                                          <m: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ru-RU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ru-RU" sz="2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num>
                                        <m:den>
                                          <m: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+…</m:t>
                              </m:r>
                            </m:e>
                          </m:d>
                        </m:e>
                        <m:sup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81011"/>
                <a:ext cx="8712968" cy="11372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79512" y="5818310"/>
                <a:ext cx="8712968" cy="581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ru-RU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+…</m:t>
                              </m:r>
                            </m:e>
                          </m:d>
                        </m:e>
                        <m:sup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818310"/>
                <a:ext cx="8712968" cy="5813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365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85914" y="188640"/>
                <a:ext cx="8712968" cy="1137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den>
                              </m:f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ru-RU" sz="2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num>
                                        <m:den>
                                          <m: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ru-RU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ru-RU" sz="2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num>
                                        <m:den>
                                          <m: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+…</m:t>
                              </m:r>
                            </m:e>
                          </m:d>
                        </m:e>
                        <m:sup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14" y="188640"/>
                <a:ext cx="8712968" cy="11372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85914" y="1325939"/>
                <a:ext cx="8712968" cy="581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ru-RU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+…</m:t>
                              </m:r>
                            </m:e>
                          </m:d>
                        </m:e>
                        <m:sup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14" y="1325939"/>
                <a:ext cx="8712968" cy="5813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85914" y="2204863"/>
                <a:ext cx="8712968" cy="2892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>
                    <a:latin typeface="Times New Roman" panose="02020603050405020304" pitchFamily="18" charset="0"/>
                  </a:rPr>
                  <a:t>Сумма членов бесконечной геометрической прогрессии </a:t>
                </a:r>
                <a:endParaRPr lang="en-US" sz="2400" dirty="0" smtClean="0">
                  <a:latin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/>
                      </a:rPr>
                      <m:t>&lt;1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</a:rPr>
                  <a:t> равна: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ru-RU" sz="24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ru-RU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400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ru-RU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ru-RU" sz="2400" dirty="0" smtClean="0"/>
              </a:p>
              <a:p>
                <a:r>
                  <a:rPr lang="ru-RU" sz="2400" dirty="0" smtClean="0"/>
                  <a:t>Тогда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4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ru-RU" sz="2400" b="0" i="1" smtClean="0">
                          <a:latin typeface="Cambria Math"/>
                        </a:rPr>
                        <m:t>=</m:t>
                      </m:r>
                      <m:r>
                        <a:rPr lang="ru-RU" sz="2400" i="1">
                          <a:latin typeface="Cambria Math"/>
                        </a:rPr>
                        <m:t>1−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14" y="2204863"/>
                <a:ext cx="8712968" cy="2892267"/>
              </a:xfrm>
              <a:prstGeom prst="rect">
                <a:avLst/>
              </a:prstGeom>
              <a:blipFill rotWithShape="1">
                <a:blip r:embed="rId4"/>
                <a:stretch>
                  <a:fillRect l="-1049" t="-1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99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7504" y="764704"/>
                <a:ext cx="8784976" cy="584301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sz="2800" dirty="0" smtClean="0">
                    <a:latin typeface="+mn-lt"/>
                  </a:rPr>
                  <a:t>Предельная вероятность состояния </a:t>
                </a:r>
                <a:r>
                  <a:rPr lang="en-US" sz="2800" i="1" dirty="0">
                    <a:latin typeface="+mn-lt"/>
                  </a:rPr>
                  <a:t>S</a:t>
                </a:r>
                <a:r>
                  <a:rPr lang="ru-RU" sz="2800" i="1" baseline="-25000" dirty="0">
                    <a:latin typeface="+mn-lt"/>
                  </a:rPr>
                  <a:t>0</a:t>
                </a:r>
                <a:r>
                  <a:rPr lang="ru-RU" sz="2800" dirty="0">
                    <a:latin typeface="+mn-lt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sz="2800" i="1">
                          <a:latin typeface="Cambria Math"/>
                        </a:rPr>
                        <m:t>=1−</m:t>
                      </m:r>
                      <m:r>
                        <a:rPr lang="ru-RU" sz="2800" i="1">
                          <a:latin typeface="Cambria Math"/>
                        </a:rPr>
                        <m:t>𝜌</m:t>
                      </m:r>
                    </m:oMath>
                  </m:oMathPara>
                </a14:m>
                <a:endParaRPr lang="ru-RU" sz="2800" dirty="0">
                  <a:latin typeface="+mn-lt"/>
                </a:endParaRPr>
              </a:p>
              <a:p>
                <a:r>
                  <a:rPr lang="ru-RU" sz="2800" dirty="0">
                    <a:latin typeface="+mn-lt"/>
                  </a:rPr>
                  <a:t>Вероятности других состояний: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800" i="1">
                          <a:latin typeface="Cambria Math"/>
                        </a:rPr>
                        <m:t>=</m:t>
                      </m:r>
                      <m:r>
                        <a:rPr lang="ru-RU" sz="2800" i="1">
                          <a:latin typeface="Cambria Math"/>
                        </a:rPr>
                        <m:t>𝜌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800" i="1">
                              <a:latin typeface="Cambria Math"/>
                            </a:rPr>
                            <m:t>𝜌</m:t>
                          </m:r>
                        </m:e>
                        <m:sup>
                          <m:r>
                            <a:rPr lang="ru-RU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sz="2800" i="1">
                          <a:latin typeface="Cambria Math"/>
                        </a:rPr>
                        <m:t>;   ;  …    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ru-RU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800" i="1">
                              <a:latin typeface="Cambria Math"/>
                            </a:rPr>
                            <m:t>𝜌</m:t>
                          </m:r>
                        </m:e>
                        <m:sup>
                          <m:r>
                            <a:rPr lang="ru-RU" sz="2800" i="1">
                              <a:latin typeface="Cambria Math"/>
                            </a:rPr>
                            <m:t>𝑘</m:t>
                          </m:r>
                        </m:sup>
                      </m:sSup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2800" dirty="0">
                  <a:latin typeface="+mn-lt"/>
                </a:endParaRPr>
              </a:p>
              <a:p>
                <a:r>
                  <a:rPr lang="ru-RU" sz="2800" dirty="0">
                    <a:latin typeface="+mn-lt"/>
                  </a:rPr>
                  <a:t>Среднее число заявок под обслуживанием равно вероятности того, что канал занят</a:t>
                </a:r>
                <a:r>
                  <a:rPr lang="ru-RU" sz="2800" dirty="0" smtClean="0">
                    <a:latin typeface="+mn-lt"/>
                  </a:rPr>
                  <a:t>:</a:t>
                </a:r>
                <a:endParaRPr lang="en-US" sz="2800" dirty="0" smtClean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об</m:t>
                          </m:r>
                        </m:sub>
                      </m:sSub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зан</m:t>
                          </m:r>
                        </m:sub>
                      </m:sSub>
                      <m:r>
                        <a:rPr lang="ru-RU" sz="2800" i="1">
                          <a:latin typeface="Cambria Math"/>
                        </a:rPr>
                        <m:t>=</m:t>
                      </m:r>
                      <m:r>
                        <a:rPr lang="ru-RU" sz="2800" i="1">
                          <a:latin typeface="Cambria Math"/>
                        </a:rPr>
                        <m:t>𝜌</m:t>
                      </m:r>
                    </m:oMath>
                  </m:oMathPara>
                </a14:m>
                <a:endParaRPr lang="ru-RU" sz="2800" dirty="0">
                  <a:latin typeface="+mn-lt"/>
                </a:endParaRPr>
              </a:p>
              <a:p>
                <a:r>
                  <a:rPr lang="ru-RU" sz="2800" dirty="0">
                    <a:latin typeface="+mn-lt"/>
                  </a:rPr>
                  <a:t>Среднее число заявок в системе: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сист</m:t>
                          </m:r>
                        </m:sub>
                      </m:sSub>
                      <m:r>
                        <a:rPr lang="ru-RU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оч</m:t>
                          </m:r>
                        </m:sub>
                      </m:sSub>
                      <m:r>
                        <a:rPr lang="ru-RU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об</m:t>
                          </m:r>
                        </m:sub>
                      </m:sSub>
                      <m:r>
                        <a:rPr lang="ru-RU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𝜌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1−</m:t>
                          </m:r>
                          <m:r>
                            <a:rPr lang="en-US" sz="2800" i="1">
                              <a:latin typeface="Cambria Math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ru-RU" sz="2800" dirty="0">
                  <a:latin typeface="+mn-lt"/>
                </a:endParaRPr>
              </a:p>
              <a:p>
                <a:r>
                  <a:rPr lang="ru-RU" sz="2800" dirty="0">
                    <a:latin typeface="+mn-lt"/>
                  </a:rPr>
                  <a:t>Среднее число заявок в очереди: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оч</m:t>
                          </m:r>
                        </m:sub>
                      </m:sSub>
                      <m:r>
                        <a:rPr lang="ru-RU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сист</m:t>
                          </m:r>
                        </m:sub>
                      </m:sSub>
                      <m:r>
                        <a:rPr lang="ru-RU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об</m:t>
                          </m:r>
                        </m:sub>
                      </m:sSub>
                      <m:r>
                        <a:rPr lang="ru-RU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1−</m:t>
                          </m:r>
                          <m:r>
                            <a:rPr lang="en-US" sz="2800" i="1">
                              <a:latin typeface="Cambria Math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ru-RU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64704"/>
                <a:ext cx="8784976" cy="5843010"/>
              </a:xfrm>
              <a:prstGeom prst="rect">
                <a:avLst/>
              </a:prstGeom>
              <a:blipFill rotWithShape="1">
                <a:blip r:embed="rId2"/>
                <a:stretch>
                  <a:fillRect l="-1244" t="-622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791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51520" y="188640"/>
                <a:ext cx="8712968" cy="30534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hangingPunct="0"/>
                <a:r>
                  <a:rPr lang="ru-RU" sz="2800" dirty="0">
                    <a:latin typeface="+mn-lt"/>
                  </a:rPr>
                  <a:t>Доказано, что при </a:t>
                </a:r>
                <a:r>
                  <a:rPr lang="ru-RU" sz="2800" b="1" dirty="0">
                    <a:latin typeface="+mn-lt"/>
                  </a:rPr>
                  <a:t>любом</a:t>
                </a:r>
                <a:r>
                  <a:rPr lang="ru-RU" sz="2800" dirty="0">
                    <a:latin typeface="+mn-lt"/>
                  </a:rPr>
                  <a:t> характере </a:t>
                </a:r>
                <a:r>
                  <a:rPr lang="ru-RU" sz="2800" b="1" dirty="0">
                    <a:latin typeface="+mn-lt"/>
                  </a:rPr>
                  <a:t>потока заявок </a:t>
                </a:r>
                <a:r>
                  <a:rPr lang="ru-RU" sz="2800" dirty="0">
                    <a:latin typeface="+mn-lt"/>
                  </a:rPr>
                  <a:t>и </a:t>
                </a:r>
                <a:r>
                  <a:rPr lang="ru-RU" sz="2800" b="1" dirty="0">
                    <a:latin typeface="+mn-lt"/>
                  </a:rPr>
                  <a:t>любом</a:t>
                </a:r>
                <a:r>
                  <a:rPr lang="ru-RU" sz="2800" dirty="0">
                    <a:latin typeface="+mn-lt"/>
                  </a:rPr>
                  <a:t> распределении </a:t>
                </a:r>
                <a:r>
                  <a:rPr lang="ru-RU" sz="2800" b="1" dirty="0">
                    <a:latin typeface="+mn-lt"/>
                  </a:rPr>
                  <a:t>времени</a:t>
                </a:r>
                <a:r>
                  <a:rPr lang="ru-RU" sz="2800" dirty="0">
                    <a:latin typeface="+mn-lt"/>
                  </a:rPr>
                  <a:t> </a:t>
                </a:r>
                <a:r>
                  <a:rPr lang="ru-RU" sz="2800" b="1" dirty="0">
                    <a:latin typeface="+mn-lt"/>
                  </a:rPr>
                  <a:t>обслуживания</a:t>
                </a:r>
                <a:r>
                  <a:rPr lang="ru-RU" sz="2800" dirty="0">
                    <a:latin typeface="+mn-lt"/>
                  </a:rPr>
                  <a:t> среднее время пребывания заявки в системе (очереди) равно </a:t>
                </a:r>
                <a:endParaRPr lang="ru-RU" sz="2800" dirty="0">
                  <a:effectLst/>
                  <a:latin typeface="+mn-lt"/>
                </a:endParaRPr>
              </a:p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сист</m:t>
                          </m:r>
                        </m:sub>
                      </m:sSub>
                      <m:r>
                        <a:rPr lang="ru-RU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/>
                                </a:rPr>
                                <m:t>сист</m:t>
                              </m:r>
                            </m:sub>
                          </m:sSub>
                        </m:num>
                        <m:den>
                          <m:r>
                            <a:rPr lang="ru-RU" sz="2800" i="1">
                              <a:latin typeface="Cambria Math"/>
                            </a:rPr>
                            <m:t>𝜆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;   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оч</m:t>
                          </m:r>
                        </m:sub>
                      </m:sSub>
                      <m:r>
                        <a:rPr lang="ru-RU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/>
                                </a:rPr>
                                <m:t>оч</m:t>
                              </m:r>
                            </m:sub>
                          </m:sSub>
                        </m:num>
                        <m:den>
                          <m:r>
                            <a:rPr lang="ru-RU" sz="2800" i="1">
                              <a:latin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ru-RU" sz="2800" dirty="0">
                  <a:effectLst/>
                  <a:latin typeface="+mn-lt"/>
                </a:endParaRPr>
              </a:p>
              <a:p>
                <a:pPr hangingPunct="0"/>
                <a:r>
                  <a:rPr lang="ru-RU" sz="2800" dirty="0">
                    <a:latin typeface="+mn-lt"/>
                  </a:rPr>
                  <a:t>Эти формулы называются </a:t>
                </a:r>
                <a:r>
                  <a:rPr lang="ru-RU" sz="2800" b="1" i="1" dirty="0">
                    <a:solidFill>
                      <a:srgbClr val="C00000"/>
                    </a:solidFill>
                    <a:latin typeface="+mn-lt"/>
                  </a:rPr>
                  <a:t>формулами </a:t>
                </a:r>
                <a:r>
                  <a:rPr lang="ru-RU" sz="2800" b="1" i="1" dirty="0" err="1">
                    <a:solidFill>
                      <a:srgbClr val="C00000"/>
                    </a:solidFill>
                    <a:latin typeface="+mn-lt"/>
                  </a:rPr>
                  <a:t>Литтла</a:t>
                </a:r>
                <a:r>
                  <a:rPr lang="ru-RU" sz="2800" dirty="0">
                    <a:latin typeface="+mn-lt"/>
                  </a:rPr>
                  <a:t>.</a:t>
                </a:r>
                <a:endParaRPr lang="ru-RU" sz="28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8640"/>
                <a:ext cx="8712968" cy="3053400"/>
              </a:xfrm>
              <a:prstGeom prst="rect">
                <a:avLst/>
              </a:prstGeom>
              <a:blipFill rotWithShape="1">
                <a:blip r:embed="rId2"/>
                <a:stretch>
                  <a:fillRect l="-1184" t="-1183" r="-696" b="-4142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79512" y="3429000"/>
                <a:ext cx="8712968" cy="181588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hangingPunct="0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ru-RU" sz="2800" b="1" dirty="0">
                    <a:solidFill>
                      <a:srgbClr val="7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предельном, стационарном режиме среднее число заявок, прибывающих в систему, равно среднему числу заявок, покидающих ее: оба потока заявок имеют одну и ту же интенсивность </a:t>
                </a:r>
                <a14:m>
                  <m:oMath xmlns:m="http://schemas.openxmlformats.org/officeDocument/2006/math">
                    <m:r>
                      <a:rPr lang="ru-RU" sz="2800" b="1" i="1">
                        <a:solidFill>
                          <a:srgbClr val="7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𝝀</m:t>
                    </m:r>
                  </m:oMath>
                </a14:m>
                <a:endParaRPr lang="ru-RU" sz="2800" b="1" dirty="0">
                  <a:solidFill>
                    <a:srgbClr val="7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429000"/>
                <a:ext cx="8712968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184" t="-1980" b="-7591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79512" y="5431842"/>
                <a:ext cx="8712968" cy="89896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сист</m:t>
                          </m:r>
                        </m:sub>
                      </m:sSub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den>
                      </m:f>
                      <m:r>
                        <a:rPr lang="ru-RU" sz="2400" i="0">
                          <a:latin typeface="Cambria Math" panose="02040503050406030204" pitchFamily="18" charset="0"/>
                        </a:rPr>
                        <m:t>;  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оч</m:t>
                          </m:r>
                        </m:sub>
                      </m:sSub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431842"/>
                <a:ext cx="8712968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4727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3528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ПРИМЕР 1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968534"/>
            <a:ext cx="8640960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порту имеется один причал для разгрузки судов. Интенсивность потока судов равна 0,4 (судов в сутки). Среднее время разгрузки одного судна составляет 2 суток. Предполагается, что очередь может быть неограниченной длины. Найти показатели эффективности работы причала, а также вероятность того, что ожидают разгрузки не более чем 2 судна.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23526" y="3801527"/>
                <a:ext cx="864095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Имеем </a:t>
                </a:r>
                <a14:m>
                  <m:oMath xmlns:m="http://schemas.openxmlformats.org/officeDocument/2006/math"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𝝆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ru-RU" sz="2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𝝀</m:t>
                        </m:r>
                      </m:num>
                      <m:den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𝝁</m:t>
                        </m:r>
                      </m:den>
                    </m:f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𝝀</m:t>
                    </m:r>
                    <m:sSub>
                      <m:sSubPr>
                        <m:ctrlPr>
                          <a:rPr lang="ru-RU" sz="2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обс</m:t>
                        </m:r>
                      </m:sub>
                    </m:sSub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Так как </a:t>
                </a:r>
                <a14:m>
                  <m:oMath xmlns:m="http://schemas.openxmlformats.org/officeDocument/2006/math"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𝝆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𝟖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то очередь на разгрузку не может бесконечно возрастать и предельные вероятности существуют.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6" y="3801527"/>
                <a:ext cx="8640959" cy="1200329"/>
              </a:xfrm>
              <a:prstGeom prst="rect">
                <a:avLst/>
              </a:prstGeom>
              <a:blipFill>
                <a:blip r:embed="rId2"/>
                <a:stretch>
                  <a:fillRect l="-1058" t="-47716" b="-126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23527" y="5157192"/>
                <a:ext cx="864095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Вероятность того, что причал свободен: </a:t>
                </a:r>
                <a:endParaRPr lang="ru-RU" sz="2400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𝝆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𝟖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ru-RU" sz="2400" b="1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вероятность того, что он занят, </a:t>
                </a:r>
                <a:r>
                  <a:rPr lang="ru-RU" sz="2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</a:t>
                </a:r>
                <a:r>
                  <a:rPr lang="ru-RU" sz="2400" b="1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зан</a:t>
                </a: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ru-RU" sz="2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1 - 0,2 </a:t>
                </a:r>
                <a:r>
                  <a:rPr lang="ru-RU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0,8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5157192"/>
                <a:ext cx="8640959" cy="1200329"/>
              </a:xfrm>
              <a:prstGeom prst="rect">
                <a:avLst/>
              </a:prstGeom>
              <a:blipFill>
                <a:blip r:embed="rId3"/>
                <a:stretch>
                  <a:fillRect l="-1058" t="-4061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303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79512" y="260648"/>
                <a:ext cx="8784976" cy="6460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Вероятности того, что у причала находятся 1, 2, 3 судна (т.е. ожидают разгрузки 0, 1, 2 судна), равны</a:t>
                </a: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ru-RU" sz="24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 </m:t>
                      </m:r>
                      <m:sSub>
                        <m:sSubPr>
                          <m:ctrlPr>
                            <a:rPr lang="ru-RU" sz="24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ru-RU" sz="24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  ;  …    </m:t>
                      </m:r>
                      <m:sSub>
                        <m:sSubPr>
                          <m:ctrlPr>
                            <a:rPr lang="ru-RU" sz="24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  <m:sSub>
                        <m:sSubPr>
                          <m:ctrlPr>
                            <a:rPr lang="ru-RU" sz="24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𝟖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𝟏𝟔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ru-RU" sz="2400" b="1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𝟔𝟒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𝟏𝟐𝟖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 </m:t>
                      </m:r>
                    </m:oMath>
                  </m:oMathPara>
                </a14:m>
                <a:endParaRPr lang="ru-RU" sz="2400" b="1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𝟓𝟏𝟐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𝟏𝟎𝟐𝟒</m:t>
                      </m:r>
                    </m:oMath>
                  </m:oMathPara>
                </a14:m>
                <a:endParaRPr lang="ru-RU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Вероятность того, что ожидают разгрузку не более чем 2 судна, </a:t>
                </a:r>
                <a:r>
                  <a:rPr lang="ru-RU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равна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=0.16+0.128+0.1024=0.3904</m:t>
                    </m:r>
                  </m:oMath>
                </a14:m>
                <a:endParaRPr lang="ru-RU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Среднее число судов, ожидающих разгрузки,</a:t>
                </a: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оч</m:t>
                          </m:r>
                        </m:sub>
                      </m:sSub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b="1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𝝆</m:t>
                              </m:r>
                            </m:e>
                            <m:sup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𝝆</m:t>
                          </m:r>
                        </m:den>
                      </m:f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b="1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ru-RU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ru-RU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ru-RU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 среднее время ожидания разгрузки по формуле </a:t>
                </a:r>
                <a:r>
                  <a:rPr lang="ru-RU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Литтла</a:t>
                </a:r>
                <a:endParaRPr lang="ru-RU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ru-RU" sz="2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оч</m:t>
                          </m:r>
                        </m:sub>
                      </m:sSub>
                      <m:r>
                        <a:rPr lang="ru-RU" sz="24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ru-RU" sz="2400" i="1" smtClean="0"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оч</m:t>
                              </m:r>
                            </m:sub>
                          </m:sSub>
                        </m:num>
                        <m:den>
                          <m:r>
                            <a:rPr lang="ru-RU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ru-RU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3,2/0,4</m:t>
                      </m:r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=8</m:t>
                      </m:r>
                    </m:oMath>
                  </m:oMathPara>
                </a14:m>
                <a:endParaRPr lang="ru-RU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Среднее число судов, находящихся у причала, </a:t>
                </a: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сист</m:t>
                          </m:r>
                        </m:sub>
                      </m:sSub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0,8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1−0,8</m:t>
                          </m:r>
                        </m:den>
                      </m:f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=4 судна</m:t>
                      </m:r>
                    </m:oMath>
                  </m:oMathPara>
                </a14:m>
                <a:endParaRPr lang="ru-RU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 среднее время пребывания судна у причала </a:t>
                </a: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ru-RU" sz="2400" b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сист</m:t>
                          </m:r>
                        </m:sub>
                      </m:sSub>
                      <m:r>
                        <a:rPr lang="ru-RU" sz="24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ru-RU" sz="24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ru-RU" sz="2400" b="1" i="0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сист</m:t>
                              </m:r>
                            </m:sub>
                          </m:sSub>
                        </m:num>
                        <m:den>
                          <m:r>
                            <a:rPr lang="ru-RU" sz="2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𝝀</m:t>
                          </m:r>
                        </m:den>
                      </m:f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ru-RU" sz="2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𝟒</m:t>
                      </m:r>
                      <m:r>
                        <a:rPr lang="ru-RU" sz="2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/</m:t>
                      </m:r>
                      <m:r>
                        <a:rPr lang="ru-RU" sz="2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ru-RU" sz="2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ru-RU" sz="2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𝟒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𝟏𝟎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суток</m:t>
                      </m:r>
                    </m:oMath>
                  </m:oMathPara>
                </a14:m>
                <a:endParaRPr lang="ru-RU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0648"/>
                <a:ext cx="8784976" cy="6460295"/>
              </a:xfrm>
              <a:prstGeom prst="rect">
                <a:avLst/>
              </a:prstGeom>
              <a:blipFill>
                <a:blip r:embed="rId2"/>
                <a:stretch>
                  <a:fillRect l="-1040" t="-755" b="-1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642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МНОГОКАНАЛЬНЫЕ СМО С НЕОГРАНИЧЕННОЙ ОЧЕРЕДЬЮ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792125" y="1551549"/>
            <a:ext cx="7703765" cy="24395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1" y="3991756"/>
            <a:ext cx="8928992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Система  S  (СМО) имеет следующие состояния </a:t>
            </a:r>
            <a:r>
              <a:rPr lang="ru-RU" sz="2400" dirty="0" smtClean="0">
                <a:latin typeface="+mn-lt"/>
              </a:rPr>
              <a:t>:  </a:t>
            </a:r>
            <a:endParaRPr lang="ru-RU" sz="2400" dirty="0">
              <a:latin typeface="+mn-lt"/>
            </a:endParaRPr>
          </a:p>
          <a:p>
            <a:r>
              <a:rPr lang="ru-RU" sz="2400" dirty="0">
                <a:latin typeface="+mn-lt"/>
              </a:rPr>
              <a:t>S0 – нет заявок, все каналы  свободны;  </a:t>
            </a:r>
            <a:endParaRPr lang="ru-RU" sz="2400" dirty="0" smtClean="0">
              <a:latin typeface="+mn-lt"/>
            </a:endParaRPr>
          </a:p>
          <a:p>
            <a:r>
              <a:rPr lang="ru-RU" sz="2400" dirty="0" smtClean="0">
                <a:latin typeface="+mn-lt"/>
              </a:rPr>
              <a:t>S1 </a:t>
            </a:r>
            <a:r>
              <a:rPr lang="ru-RU" sz="2400" dirty="0">
                <a:latin typeface="+mn-lt"/>
              </a:rPr>
              <a:t>– один канал занят (обслуживает заявку), </a:t>
            </a:r>
            <a:r>
              <a:rPr lang="ru-RU" sz="2400" dirty="0" smtClean="0">
                <a:latin typeface="+mn-lt"/>
              </a:rPr>
              <a:t>ост. </a:t>
            </a:r>
            <a:r>
              <a:rPr lang="ru-RU" sz="2400" dirty="0">
                <a:latin typeface="+mn-lt"/>
              </a:rPr>
              <a:t>свободны; S2 – два канала заняты , остальные свободны, </a:t>
            </a:r>
            <a:endParaRPr lang="ru-RU" sz="2400" dirty="0" smtClean="0">
              <a:latin typeface="+mn-lt"/>
            </a:endParaRPr>
          </a:p>
          <a:p>
            <a:r>
              <a:rPr lang="ru-RU" sz="2400" dirty="0" smtClean="0">
                <a:latin typeface="+mn-lt"/>
              </a:rPr>
              <a:t>…,  </a:t>
            </a:r>
            <a:endParaRPr lang="en-US" sz="2400" dirty="0" smtClean="0">
              <a:latin typeface="+mn-lt"/>
            </a:endParaRPr>
          </a:p>
          <a:p>
            <a:r>
              <a:rPr lang="ru-RU" sz="2400" dirty="0" err="1" smtClean="0">
                <a:latin typeface="+mn-lt"/>
              </a:rPr>
              <a:t>Sn</a:t>
            </a:r>
            <a:r>
              <a:rPr lang="ru-RU" sz="2400" dirty="0" smtClean="0">
                <a:latin typeface="+mn-lt"/>
              </a:rPr>
              <a:t>  </a:t>
            </a:r>
            <a:r>
              <a:rPr lang="ru-RU" sz="2400" dirty="0">
                <a:latin typeface="+mn-lt"/>
              </a:rPr>
              <a:t>– все каналы заняты, очереди нет, …,  </a:t>
            </a:r>
            <a:endParaRPr lang="ru-RU" sz="2400" dirty="0" smtClean="0">
              <a:latin typeface="+mn-lt"/>
            </a:endParaRPr>
          </a:p>
          <a:p>
            <a:r>
              <a:rPr lang="ru-RU" sz="2400" dirty="0" smtClean="0">
                <a:latin typeface="+mn-lt"/>
              </a:rPr>
              <a:t>S</a:t>
            </a:r>
            <a:r>
              <a:rPr lang="en-US" sz="2400" dirty="0" smtClean="0">
                <a:latin typeface="+mn-lt"/>
              </a:rPr>
              <a:t>n</a:t>
            </a:r>
            <a:r>
              <a:rPr lang="ru-RU" sz="2400" dirty="0" smtClean="0">
                <a:latin typeface="+mn-lt"/>
              </a:rPr>
              <a:t>+</a:t>
            </a:r>
            <a:r>
              <a:rPr lang="en-US" sz="2400" dirty="0" smtClean="0">
                <a:latin typeface="+mn-lt"/>
              </a:rPr>
              <a:t>k</a:t>
            </a:r>
            <a:r>
              <a:rPr lang="ru-RU" sz="2400" dirty="0" smtClean="0">
                <a:latin typeface="+mn-lt"/>
              </a:rPr>
              <a:t>  </a:t>
            </a:r>
            <a:r>
              <a:rPr lang="ru-RU" sz="2400" dirty="0">
                <a:latin typeface="+mn-lt"/>
              </a:rPr>
              <a:t>- заняты все каналы,   </a:t>
            </a:r>
            <a:r>
              <a:rPr lang="en-US" sz="2400" dirty="0" smtClean="0">
                <a:latin typeface="+mn-lt"/>
              </a:rPr>
              <a:t>k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заявок стоит в очереди и т.д.. </a:t>
            </a:r>
          </a:p>
        </p:txBody>
      </p:sp>
    </p:spTree>
    <p:extLst>
      <p:ext uri="{BB962C8B-B14F-4D97-AF65-F5344CB8AC3E}">
        <p14:creationId xmlns:p14="http://schemas.microsoft.com/office/powerpoint/2010/main" val="3963342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 стрелкой 1"/>
          <p:cNvCxnSpPr/>
          <p:nvPr/>
        </p:nvCxnSpPr>
        <p:spPr>
          <a:xfrm>
            <a:off x="592168" y="1472990"/>
            <a:ext cx="1428750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/>
          <p:nvPr/>
        </p:nvCxnSpPr>
        <p:spPr>
          <a:xfrm>
            <a:off x="4494071" y="1474578"/>
            <a:ext cx="1428750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6857607" y="1496430"/>
            <a:ext cx="1428750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2165504" y="1118282"/>
            <a:ext cx="709415" cy="709415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22821" y="308210"/>
            <a:ext cx="850934" cy="7682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34638" y="1120971"/>
            <a:ext cx="839117" cy="8391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918076" y="2027452"/>
            <a:ext cx="860423" cy="860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411000" y="639974"/>
            <a:ext cx="500062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411000" y="2354475"/>
            <a:ext cx="500062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857607" y="639180"/>
            <a:ext cx="500063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857607" y="2353680"/>
            <a:ext cx="500063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6501214" y="1495636"/>
            <a:ext cx="1714500" cy="1587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2933482" y="1118283"/>
            <a:ext cx="709415" cy="709415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715699" y="1118282"/>
            <a:ext cx="709415" cy="709415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982497" y="2045706"/>
            <a:ext cx="709415" cy="709415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982498" y="1159171"/>
            <a:ext cx="709415" cy="70941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18" name="Овал 17"/>
          <p:cNvSpPr/>
          <p:nvPr/>
        </p:nvSpPr>
        <p:spPr>
          <a:xfrm>
            <a:off x="5982499" y="337606"/>
            <a:ext cx="709415" cy="70941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>
            <a:off x="4553750" y="1497225"/>
            <a:ext cx="1716088" cy="1587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23528" y="2917023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S2 – два канала заняты , остальные свободны</a:t>
            </a:r>
            <a:r>
              <a:rPr lang="ru-RU" sz="2400" dirty="0" smtClean="0">
                <a:latin typeface="+mn-lt"/>
              </a:rPr>
              <a:t>, заявок в очереди нет </a:t>
            </a:r>
            <a:endParaRPr lang="ru-RU" sz="2400" dirty="0">
              <a:latin typeface="+mn-lt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675611" y="4651548"/>
            <a:ext cx="1428750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577514" y="4653136"/>
            <a:ext cx="1428750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941050" y="4674988"/>
            <a:ext cx="1428750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2248947" y="4296840"/>
            <a:ext cx="709415" cy="709415"/>
          </a:xfrm>
          <a:prstGeom prst="ellipse">
            <a:avLst/>
          </a:prstGeom>
          <a:solidFill>
            <a:srgbClr val="FFCC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006264" y="3486768"/>
            <a:ext cx="850934" cy="7682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018081" y="4299529"/>
            <a:ext cx="839117" cy="8391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001519" y="5206010"/>
            <a:ext cx="860423" cy="860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494443" y="3818532"/>
            <a:ext cx="500062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494443" y="5533033"/>
            <a:ext cx="500062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941050" y="3817738"/>
            <a:ext cx="500063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941050" y="5532238"/>
            <a:ext cx="500063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6584657" y="4674194"/>
            <a:ext cx="1714500" cy="1587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3016925" y="4296841"/>
            <a:ext cx="709415" cy="709415"/>
          </a:xfrm>
          <a:prstGeom prst="ellipse">
            <a:avLst/>
          </a:prstGeom>
          <a:solidFill>
            <a:srgbClr val="FFCC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799142" y="4296840"/>
            <a:ext cx="709415" cy="709415"/>
          </a:xfrm>
          <a:prstGeom prst="ellipse">
            <a:avLst/>
          </a:prstGeom>
          <a:solidFill>
            <a:srgbClr val="FFCC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065940" y="5224264"/>
            <a:ext cx="709415" cy="709415"/>
          </a:xfrm>
          <a:prstGeom prst="ellipse">
            <a:avLst/>
          </a:prstGeom>
          <a:solidFill>
            <a:srgbClr val="FFCC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6065941" y="4337729"/>
            <a:ext cx="709415" cy="70941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37" name="Овал 36"/>
          <p:cNvSpPr/>
          <p:nvPr/>
        </p:nvSpPr>
        <p:spPr>
          <a:xfrm>
            <a:off x="6065942" y="3516164"/>
            <a:ext cx="709415" cy="70941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>
            <a:off x="4637193" y="4675783"/>
            <a:ext cx="1716088" cy="1587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323528" y="616530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S6 </a:t>
            </a:r>
            <a:r>
              <a:rPr lang="ru-RU" sz="2400" dirty="0">
                <a:latin typeface="+mn-lt"/>
              </a:rPr>
              <a:t>– </a:t>
            </a:r>
            <a:r>
              <a:rPr lang="ru-RU" sz="2400" dirty="0" smtClean="0">
                <a:latin typeface="+mn-lt"/>
              </a:rPr>
              <a:t>три канала заняты, заявок в очереди 3 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5626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ПОВТОРЕНИЕ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511" y="1027222"/>
            <a:ext cx="8784976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800" b="1" i="1" dirty="0">
                <a:solidFill>
                  <a:srgbClr val="C00000"/>
                </a:solidFill>
                <a:latin typeface="+mn-lt"/>
              </a:rPr>
              <a:t>Основными  элементами  СМО  являются:</a:t>
            </a:r>
          </a:p>
          <a:p>
            <a:pPr marL="457200" lvl="0" indent="-457200" hangingPunct="0">
              <a:buFont typeface="Wingdings" panose="05000000000000000000" pitchFamily="2" charset="2"/>
              <a:buChar char="q"/>
            </a:pPr>
            <a:r>
              <a:rPr lang="ru-RU" sz="2800" dirty="0">
                <a:latin typeface="+mn-lt"/>
              </a:rPr>
              <a:t>входной  поток  заявок, </a:t>
            </a:r>
          </a:p>
          <a:p>
            <a:pPr marL="457200" lvl="0" indent="-457200" hangingPunct="0">
              <a:buFont typeface="Wingdings" panose="05000000000000000000" pitchFamily="2" charset="2"/>
              <a:buChar char="q"/>
            </a:pPr>
            <a:r>
              <a:rPr lang="ru-RU" sz="2800" dirty="0">
                <a:latin typeface="+mn-lt"/>
              </a:rPr>
              <a:t>очередь на обслуживание, </a:t>
            </a:r>
          </a:p>
          <a:p>
            <a:pPr marL="457200" lvl="0" indent="-457200" hangingPunct="0">
              <a:buFont typeface="Wingdings" panose="05000000000000000000" pitchFamily="2" charset="2"/>
              <a:buChar char="q"/>
            </a:pPr>
            <a:r>
              <a:rPr lang="ru-RU" sz="2800" dirty="0" err="1">
                <a:latin typeface="+mn-lt"/>
              </a:rPr>
              <a:t>cистема</a:t>
            </a:r>
            <a:r>
              <a:rPr lang="ru-RU" sz="2800" dirty="0">
                <a:latin typeface="+mn-lt"/>
              </a:rPr>
              <a:t> (механизм) обслуживания;  </a:t>
            </a:r>
          </a:p>
          <a:p>
            <a:pPr marL="457200" lvl="0" indent="-457200" hangingPunct="0">
              <a:buFont typeface="Wingdings" panose="05000000000000000000" pitchFamily="2" charset="2"/>
              <a:buChar char="q"/>
            </a:pPr>
            <a:r>
              <a:rPr lang="ru-RU" sz="2800" dirty="0">
                <a:latin typeface="+mn-lt"/>
              </a:rPr>
              <a:t>выходящий поток заявок.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511" y="3429000"/>
            <a:ext cx="8809731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Основные этапы,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которые проходит каждая заявка: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+mn-lt"/>
              </a:rPr>
              <a:t>появление </a:t>
            </a:r>
            <a:r>
              <a:rPr lang="ru-RU" sz="2400" dirty="0">
                <a:latin typeface="+mn-lt"/>
              </a:rPr>
              <a:t>заявки на входе в систему;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+mn-lt"/>
              </a:rPr>
              <a:t>прохождение </a:t>
            </a:r>
            <a:r>
              <a:rPr lang="ru-RU" sz="2400" dirty="0">
                <a:latin typeface="+mn-lt"/>
              </a:rPr>
              <a:t>очереди;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+mn-lt"/>
              </a:rPr>
              <a:t>процесс </a:t>
            </a:r>
            <a:r>
              <a:rPr lang="ru-RU" sz="2400" dirty="0">
                <a:latin typeface="+mn-lt"/>
              </a:rPr>
              <a:t>обслуживания, </a:t>
            </a:r>
            <a:endParaRPr lang="ru-RU" sz="2400" dirty="0" smtClean="0">
              <a:latin typeface="+mn-lt"/>
            </a:endParaRPr>
          </a:p>
          <a:p>
            <a:r>
              <a:rPr lang="ru-RU" sz="2400" dirty="0" smtClean="0">
                <a:latin typeface="+mn-lt"/>
              </a:rPr>
              <a:t>После обслуживания заявка </a:t>
            </a:r>
            <a:r>
              <a:rPr lang="ru-RU" sz="2400" dirty="0">
                <a:latin typeface="+mn-lt"/>
              </a:rPr>
              <a:t>покидает систему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1755" y="5517232"/>
            <a:ext cx="880973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 smtClean="0">
                <a:latin typeface="+mn-lt"/>
              </a:rPr>
              <a:t>В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СМО с ожиданием</a:t>
            </a:r>
            <a:r>
              <a:rPr lang="ru-RU" sz="2400" dirty="0">
                <a:latin typeface="+mn-lt"/>
              </a:rPr>
              <a:t> заявка, пришедшая в момент, когда все каналы заняты, не уходит, а становится в очередь на обслуживание</a:t>
            </a:r>
          </a:p>
        </p:txBody>
      </p:sp>
    </p:spTree>
    <p:extLst>
      <p:ext uri="{BB962C8B-B14F-4D97-AF65-F5344CB8AC3E}">
        <p14:creationId xmlns:p14="http://schemas.microsoft.com/office/powerpoint/2010/main" val="45277901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48680"/>
            <a:ext cx="8928992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В отличие от  предыдущей СМО интенсивность потока </a:t>
            </a:r>
            <a:r>
              <a:rPr lang="ru-RU" sz="2400" dirty="0" smtClean="0">
                <a:latin typeface="+mn-lt"/>
              </a:rPr>
              <a:t>обслуживания </a:t>
            </a:r>
            <a:r>
              <a:rPr lang="ru-RU" sz="2400" dirty="0">
                <a:latin typeface="+mn-lt"/>
              </a:rPr>
              <a:t>(переводящего систему из одного состояния в другое справа налево) не остается постоянной, а по мере увеличения числа заявок в СМО от 0 до </a:t>
            </a:r>
            <a:r>
              <a:rPr lang="en-US" sz="2400" i="1" dirty="0">
                <a:latin typeface="+mn-lt"/>
              </a:rPr>
              <a:t>n</a:t>
            </a:r>
            <a:r>
              <a:rPr lang="ru-RU" sz="2400" dirty="0">
                <a:latin typeface="+mn-lt"/>
              </a:rPr>
              <a:t> увеличивается от μ до </a:t>
            </a:r>
            <a:r>
              <a:rPr lang="en-US" sz="2400" i="1" dirty="0">
                <a:latin typeface="+mn-lt"/>
              </a:rPr>
              <a:t>n</a:t>
            </a:r>
            <a:r>
              <a:rPr lang="ru-RU" sz="2400" dirty="0">
                <a:latin typeface="+mn-lt"/>
              </a:rPr>
              <a:t>μ.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При числе заявок большем</a:t>
            </a: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, чем </a:t>
            </a: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n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, интенсивность потока обслуживания остается равной </a:t>
            </a: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n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μ</a:t>
            </a:r>
            <a:r>
              <a:rPr lang="ru-RU" sz="2400" dirty="0">
                <a:latin typeface="+mn-lt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17604" y="3439478"/>
                <a:ext cx="867750" cy="867750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04" y="3439478"/>
                <a:ext cx="867750" cy="8677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/>
          <p:cNvCxnSpPr/>
          <p:nvPr/>
        </p:nvCxnSpPr>
        <p:spPr>
          <a:xfrm>
            <a:off x="1181115" y="3729025"/>
            <a:ext cx="80552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158544" y="4028173"/>
            <a:ext cx="7942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393037" y="3115879"/>
                <a:ext cx="5293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dirty="0" smtClean="0">
                          <a:latin typeface="Cambria Math"/>
                        </a:rPr>
                        <m:t>𝝀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037" y="3115879"/>
                <a:ext cx="52931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393037" y="4032469"/>
                <a:ext cx="55976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dirty="0" smtClean="0">
                          <a:latin typeface="Cambria Math"/>
                          <a:ea typeface="Cambria Math"/>
                        </a:rPr>
                        <m:t>𝝁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037" y="4032469"/>
                <a:ext cx="55976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986636" y="3457106"/>
                <a:ext cx="867750" cy="867750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636" y="3457106"/>
                <a:ext cx="867750" cy="8677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 стрелкой 14"/>
          <p:cNvCxnSpPr/>
          <p:nvPr/>
        </p:nvCxnSpPr>
        <p:spPr>
          <a:xfrm>
            <a:off x="2869374" y="3754709"/>
            <a:ext cx="80552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846803" y="4053857"/>
            <a:ext cx="7942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081296" y="3141563"/>
                <a:ext cx="5293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dirty="0" smtClean="0">
                          <a:latin typeface="Cambria Math"/>
                        </a:rPr>
                        <m:t>𝝀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296" y="3141563"/>
                <a:ext cx="529312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967483" y="4047783"/>
                <a:ext cx="67358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ru-RU" sz="3200" b="1" i="1" dirty="0" smtClean="0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483" y="4047783"/>
                <a:ext cx="673582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23636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674895" y="3482790"/>
                <a:ext cx="867750" cy="867750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895" y="3482790"/>
                <a:ext cx="867750" cy="86775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/>
          <p:cNvCxnSpPr/>
          <p:nvPr/>
        </p:nvCxnSpPr>
        <p:spPr>
          <a:xfrm>
            <a:off x="4558567" y="3754709"/>
            <a:ext cx="80552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535996" y="4053857"/>
            <a:ext cx="7942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770489" y="3141563"/>
                <a:ext cx="5293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dirty="0" smtClean="0">
                          <a:latin typeface="Cambria Math"/>
                        </a:rPr>
                        <m:t>𝝀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489" y="3141563"/>
                <a:ext cx="529312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4581501" y="4058153"/>
                <a:ext cx="78258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32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ru-RU" sz="3200" b="1" i="1" dirty="0" smtClean="0">
                          <a:latin typeface="Cambria Math"/>
                          <a:ea typeface="Cambria Math"/>
                        </a:rPr>
                        <m:t>𝝁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501" y="4058153"/>
                <a:ext cx="782587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364088" y="3482790"/>
                <a:ext cx="867750" cy="867750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482790"/>
                <a:ext cx="867750" cy="86775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 стрелкой 24"/>
          <p:cNvCxnSpPr/>
          <p:nvPr/>
        </p:nvCxnSpPr>
        <p:spPr>
          <a:xfrm>
            <a:off x="6214751" y="3754709"/>
            <a:ext cx="80552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6192180" y="4053857"/>
            <a:ext cx="7942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6426673" y="3141563"/>
                <a:ext cx="5293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dirty="0" smtClean="0">
                          <a:latin typeface="Cambria Math"/>
                        </a:rPr>
                        <m:t>𝝀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673" y="3141563"/>
                <a:ext cx="529312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6247445" y="4047783"/>
                <a:ext cx="7825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32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ru-RU" sz="3200" b="1" i="1" dirty="0" smtClean="0">
                          <a:latin typeface="Cambria Math"/>
                          <a:ea typeface="Cambria Math"/>
                        </a:rPr>
                        <m:t>𝝁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445" y="4047783"/>
                <a:ext cx="782586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 стрелкой 35"/>
          <p:cNvCxnSpPr/>
          <p:nvPr/>
        </p:nvCxnSpPr>
        <p:spPr>
          <a:xfrm>
            <a:off x="1181115" y="5193836"/>
            <a:ext cx="80552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1158544" y="5492984"/>
            <a:ext cx="7942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1393037" y="4580690"/>
                <a:ext cx="5293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dirty="0" smtClean="0">
                          <a:latin typeface="Cambria Math"/>
                        </a:rPr>
                        <m:t>𝝀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037" y="4580690"/>
                <a:ext cx="529312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1281627" y="5497280"/>
                <a:ext cx="78258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3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ru-RU" sz="3200" b="1" i="1" dirty="0">
                          <a:latin typeface="Cambria Math"/>
                          <a:ea typeface="Cambria Math"/>
                        </a:rPr>
                        <m:t>𝝁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627" y="5497280"/>
                <a:ext cx="782587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1986636" y="4921917"/>
                <a:ext cx="867750" cy="867750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636" y="4921917"/>
                <a:ext cx="867750" cy="86775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 стрелкой 40"/>
          <p:cNvCxnSpPr/>
          <p:nvPr/>
        </p:nvCxnSpPr>
        <p:spPr>
          <a:xfrm>
            <a:off x="2869374" y="5219520"/>
            <a:ext cx="80552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2846803" y="5518668"/>
            <a:ext cx="7942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3081296" y="4606374"/>
                <a:ext cx="5293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dirty="0" smtClean="0">
                          <a:latin typeface="Cambria Math"/>
                        </a:rPr>
                        <m:t>𝝀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296" y="4606374"/>
                <a:ext cx="529312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2967483" y="5512594"/>
                <a:ext cx="67358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ru-RU" sz="3200" b="1" i="1" dirty="0" smtClean="0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483" y="5512594"/>
                <a:ext cx="673582" cy="584775"/>
              </a:xfrm>
              <a:prstGeom prst="rect">
                <a:avLst/>
              </a:prstGeom>
              <a:blipFill rotWithShape="1">
                <a:blip r:embed="rId18"/>
                <a:stretch>
                  <a:fillRect l="-23636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3674895" y="4947601"/>
                <a:ext cx="867750" cy="867750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895" y="4947601"/>
                <a:ext cx="867750" cy="86775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Прямая со стрелкой 45"/>
          <p:cNvCxnSpPr/>
          <p:nvPr/>
        </p:nvCxnSpPr>
        <p:spPr>
          <a:xfrm>
            <a:off x="4558567" y="5219520"/>
            <a:ext cx="80552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4535996" y="5518668"/>
            <a:ext cx="7942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4770489" y="4606374"/>
                <a:ext cx="5293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dirty="0" smtClean="0">
                          <a:latin typeface="Cambria Math"/>
                        </a:rPr>
                        <m:t>𝝀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489" y="4606374"/>
                <a:ext cx="529312" cy="58477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4581501" y="5522964"/>
                <a:ext cx="78258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32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ru-RU" sz="3200" b="1" i="1" dirty="0" smtClean="0">
                          <a:latin typeface="Cambria Math"/>
                          <a:ea typeface="Cambria Math"/>
                        </a:rPr>
                        <m:t>𝝁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501" y="5522964"/>
                <a:ext cx="782587" cy="58477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5364088" y="4947601"/>
                <a:ext cx="867750" cy="867750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947601"/>
                <a:ext cx="867750" cy="86775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Прямая со стрелкой 50"/>
          <p:cNvCxnSpPr/>
          <p:nvPr/>
        </p:nvCxnSpPr>
        <p:spPr>
          <a:xfrm>
            <a:off x="6214751" y="5219520"/>
            <a:ext cx="80552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6192180" y="5518668"/>
            <a:ext cx="7942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6426673" y="4606374"/>
                <a:ext cx="5293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dirty="0" smtClean="0">
                          <a:latin typeface="Cambria Math"/>
                        </a:rPr>
                        <m:t>𝝀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673" y="4606374"/>
                <a:ext cx="529312" cy="58477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6247445" y="5512594"/>
                <a:ext cx="7825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32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ru-RU" sz="3200" b="1" i="1" dirty="0" smtClean="0">
                          <a:latin typeface="Cambria Math"/>
                          <a:ea typeface="Cambria Math"/>
                        </a:rPr>
                        <m:t>𝝁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445" y="5512594"/>
                <a:ext cx="782586" cy="58477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7020272" y="4947601"/>
                <a:ext cx="867750" cy="867750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947601"/>
                <a:ext cx="867750" cy="86775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Прямая со стрелкой 55"/>
          <p:cNvCxnSpPr/>
          <p:nvPr/>
        </p:nvCxnSpPr>
        <p:spPr>
          <a:xfrm>
            <a:off x="7923682" y="5225594"/>
            <a:ext cx="80552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7901111" y="5524742"/>
            <a:ext cx="7942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8135604" y="4612448"/>
                <a:ext cx="5293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dirty="0" smtClean="0">
                          <a:latin typeface="Cambria Math"/>
                        </a:rPr>
                        <m:t>𝝀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604" y="4612448"/>
                <a:ext cx="529312" cy="584775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7956376" y="5518668"/>
                <a:ext cx="7825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32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ru-RU" sz="3200" b="1" i="1" dirty="0" smtClean="0">
                          <a:latin typeface="Cambria Math"/>
                          <a:ea typeface="Cambria Math"/>
                        </a:rPr>
                        <m:t>𝝁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5518668"/>
                <a:ext cx="782586" cy="584775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193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42925" y="620688"/>
                <a:ext cx="8856984" cy="590277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>
                    <a:latin typeface="+mn-lt"/>
                  </a:rPr>
                  <a:t>Предельные вероятности состояний: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i="1">
                                      <a:latin typeface="Cambria Math"/>
                                    </a:rPr>
                                    <m:t>𝜌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latin typeface="Cambria Math"/>
                                    </a:rPr>
                                    <m:t>1!</m:t>
                                  </m:r>
                                </m:den>
                              </m:f>
                              <m:r>
                                <a:rPr lang="ru-RU" sz="24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2400" i="1">
                                      <a:latin typeface="Cambria Math"/>
                                    </a:rPr>
                                    <m:t>2!</m:t>
                                  </m:r>
                                </m:den>
                              </m:f>
                              <m:r>
                                <a:rPr lang="ru-RU" sz="2400" i="1">
                                  <a:latin typeface="Cambria Math"/>
                                </a:rPr>
                                <m:t>+…+</m:t>
                              </m:r>
                              <m:f>
                                <m:f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24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ru-RU" sz="24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24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!(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𝜌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2400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2400" dirty="0" smtClean="0">
                  <a:latin typeface="+mn-lt"/>
                </a:endParaRPr>
              </a:p>
              <a:p>
                <a:r>
                  <a:rPr lang="ru-RU" sz="2400" dirty="0" smtClean="0">
                    <a:latin typeface="+mn-lt"/>
                  </a:rPr>
                  <a:t>Вероятности состояний </a:t>
                </a:r>
                <a:r>
                  <a:rPr lang="en-US" sz="2400" dirty="0" smtClean="0">
                    <a:latin typeface="+mn-lt"/>
                  </a:rPr>
                  <a:t>S1 ... Sn</a:t>
                </a:r>
                <a:endParaRPr lang="ru-RU" sz="2400" dirty="0" smtClean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𝜌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1!</m:t>
                          </m:r>
                        </m:den>
                      </m:f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;…;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𝑘</m:t>
                          </m:r>
                          <m:r>
                            <a:rPr lang="ru-RU" sz="2400" i="1">
                              <a:latin typeface="Cambria Math"/>
                            </a:rPr>
                            <m:t>!</m:t>
                          </m:r>
                        </m:den>
                      </m:f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;…;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𝑛</m:t>
                          </m:r>
                          <m:r>
                            <a:rPr lang="ru-RU" sz="2400" i="1">
                              <a:latin typeface="Cambria Math"/>
                            </a:rPr>
                            <m:t>!</m:t>
                          </m:r>
                        </m:den>
                      </m:f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400" i="1" dirty="0" smtClean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𝑛</m:t>
                          </m:r>
                          <m:r>
                            <a:rPr lang="ru-RU" sz="2400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𝑛</m:t>
                          </m:r>
                          <m:r>
                            <a:rPr lang="ru-RU" sz="2400" i="1">
                              <a:latin typeface="Cambria Math"/>
                            </a:rPr>
                            <m:t>∙</m:t>
                          </m:r>
                          <m:r>
                            <a:rPr lang="ru-RU" sz="2400" i="1">
                              <a:latin typeface="Cambria Math"/>
                            </a:rPr>
                            <m:t>𝑛</m:t>
                          </m:r>
                          <m:r>
                            <a:rPr lang="ru-RU" sz="2400" i="1">
                              <a:latin typeface="Cambria Math"/>
                            </a:rPr>
                            <m:t>!</m:t>
                          </m:r>
                        </m:den>
                      </m:f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;</m:t>
                      </m:r>
                      <m:r>
                        <a:rPr lang="ru-RU" sz="2400" b="0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𝑛</m:t>
                          </m:r>
                          <m:r>
                            <a:rPr lang="ru-RU" sz="2400" i="1">
                              <a:latin typeface="Cambria Math"/>
                            </a:rPr>
                            <m:t>+</m:t>
                          </m:r>
                          <m:r>
                            <a:rPr lang="ru-RU" sz="24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  <m:r>
                            <a:rPr lang="ru-RU" sz="2400" i="1">
                              <a:latin typeface="Cambria Math"/>
                            </a:rPr>
                            <m:t>∙</m:t>
                          </m:r>
                          <m:r>
                            <a:rPr lang="ru-RU" sz="2400" i="1">
                              <a:latin typeface="Cambria Math"/>
                            </a:rPr>
                            <m:t>𝑛</m:t>
                          </m:r>
                          <m:r>
                            <a:rPr lang="ru-RU" sz="2400" i="1">
                              <a:latin typeface="Cambria Math"/>
                            </a:rPr>
                            <m:t>!</m:t>
                          </m:r>
                        </m:den>
                      </m:f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2400" dirty="0">
                  <a:latin typeface="+mn-lt"/>
                </a:endParaRPr>
              </a:p>
              <a:p>
                <a:r>
                  <a:rPr lang="ru-RU" sz="2400" dirty="0">
                    <a:latin typeface="+mn-lt"/>
                  </a:rPr>
                  <a:t>Вероятность того, что заявка окажется в очереди: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оч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𝑛</m:t>
                          </m:r>
                          <m:r>
                            <a:rPr lang="ru-RU" sz="2400" i="1">
                              <a:latin typeface="Cambria Math"/>
                            </a:rPr>
                            <m:t>!∙</m:t>
                          </m:r>
                          <m:d>
                            <m:dPr>
                              <m:ctrlPr>
                                <a:rPr lang="ru-RU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2400" dirty="0">
                  <a:latin typeface="+mn-lt"/>
                </a:endParaRPr>
              </a:p>
              <a:p>
                <a:r>
                  <a:rPr lang="ru-RU" sz="2400" dirty="0">
                    <a:latin typeface="+mn-lt"/>
                  </a:rPr>
                  <a:t>Для </a:t>
                </a:r>
                <a:r>
                  <a:rPr lang="en-US" sz="2400" i="1" dirty="0">
                    <a:latin typeface="+mn-lt"/>
                  </a:rPr>
                  <a:t>n</a:t>
                </a:r>
                <a:r>
                  <a:rPr lang="ru-RU" sz="2400" dirty="0">
                    <a:latin typeface="+mn-lt"/>
                  </a:rPr>
                  <a:t>-канальной СМО с неограниченной очередью </a:t>
                </a:r>
                <a:endParaRPr lang="en-US" sz="2400" dirty="0" smtClean="0">
                  <a:latin typeface="+mn-lt"/>
                </a:endParaRPr>
              </a:p>
              <a:p>
                <a:r>
                  <a:rPr lang="ru-RU" sz="2400" b="1" i="1" dirty="0" smtClean="0">
                    <a:solidFill>
                      <a:srgbClr val="C00000"/>
                    </a:solidFill>
                    <a:latin typeface="+mn-lt"/>
                  </a:rPr>
                  <a:t>среднее </a:t>
                </a:r>
                <a:r>
                  <a:rPr lang="ru-RU" sz="2400" b="1" i="1" dirty="0">
                    <a:solidFill>
                      <a:srgbClr val="C00000"/>
                    </a:solidFill>
                    <a:latin typeface="+mn-lt"/>
                  </a:rPr>
                  <a:t>число занятых каналов равно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</m:e>
                      </m:acc>
                      <m:r>
                        <a:rPr lang="ru-RU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𝜇</m:t>
                          </m:r>
                        </m:den>
                      </m:f>
                      <m:r>
                        <a:rPr lang="ru-RU" sz="2400" i="1">
                          <a:latin typeface="Cambria Math"/>
                        </a:rPr>
                        <m:t>=</m:t>
                      </m:r>
                      <m:r>
                        <a:rPr lang="ru-RU" sz="2400" i="1">
                          <a:latin typeface="Cambria Math"/>
                        </a:rPr>
                        <m:t>𝜌</m:t>
                      </m:r>
                    </m:oMath>
                  </m:oMathPara>
                </a14:m>
                <a:endParaRPr lang="ru-RU" sz="2400" dirty="0">
                  <a:latin typeface="+mn-lt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25" y="620688"/>
                <a:ext cx="8856984" cy="5902770"/>
              </a:xfrm>
              <a:prstGeom prst="rect">
                <a:avLst/>
              </a:prstGeom>
              <a:blipFill rotWithShape="1">
                <a:blip r:embed="rId2"/>
                <a:stretch>
                  <a:fillRect l="-822" t="-513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972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239663" y="548680"/>
                <a:ext cx="8712968" cy="231223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+mn-lt"/>
                  </a:rPr>
                  <a:t>Среднее число заявок в очереди: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оч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ru-RU" sz="2400" i="1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𝑛</m:t>
                          </m:r>
                          <m:r>
                            <a:rPr lang="ru-RU" sz="2400" i="1">
                              <a:latin typeface="Cambria Math"/>
                            </a:rPr>
                            <m:t>∙</m:t>
                          </m:r>
                          <m:r>
                            <a:rPr lang="ru-RU" sz="2400" i="1">
                              <a:latin typeface="Cambria Math"/>
                            </a:rPr>
                            <m:t>𝑛</m:t>
                          </m:r>
                          <m:r>
                            <a:rPr lang="ru-RU" sz="2400" i="1">
                              <a:latin typeface="Cambria Math"/>
                            </a:rPr>
                            <m:t>!∙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𝜌</m:t>
                                      </m:r>
                                    </m:num>
                                    <m:den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400" dirty="0">
                  <a:latin typeface="+mn-lt"/>
                </a:endParaRPr>
              </a:p>
              <a:p>
                <a:r>
                  <a:rPr lang="ru-RU" sz="2400" dirty="0">
                    <a:latin typeface="+mn-lt"/>
                  </a:rPr>
                  <a:t>Среднее число заявок в системе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сист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оч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+</m:t>
                      </m:r>
                      <m:r>
                        <a:rPr lang="ru-RU" sz="2400" i="1">
                          <a:latin typeface="Cambria Math"/>
                        </a:rPr>
                        <m:t>𝜌</m:t>
                      </m:r>
                    </m:oMath>
                  </m:oMathPara>
                </a14:m>
                <a:endParaRPr lang="ru-RU" sz="2400" dirty="0">
                  <a:latin typeface="+mn-lt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63" y="548680"/>
                <a:ext cx="8712968" cy="2312236"/>
              </a:xfrm>
              <a:prstGeom prst="rect">
                <a:avLst/>
              </a:prstGeom>
              <a:blipFill rotWithShape="1">
                <a:blip r:embed="rId2"/>
                <a:stretch>
                  <a:fillRect l="-836" t="-1299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256803" y="2883649"/>
            <a:ext cx="8712968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Среднее время пребывания заявки в очереди и среднее время пребывания заявки в системе, как и ранее, находятся по формулам </a:t>
            </a:r>
            <a:r>
              <a:rPr lang="ru-RU" sz="2400" dirty="0" err="1">
                <a:latin typeface="+mn-lt"/>
              </a:rPr>
              <a:t>Литтла</a:t>
            </a:r>
            <a:r>
              <a:rPr lang="ru-RU" sz="2400" dirty="0" smtClean="0">
                <a:latin typeface="+mn-lt"/>
              </a:rPr>
              <a:t>.</a:t>
            </a:r>
            <a:endParaRPr lang="ru-RU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6803" y="4365104"/>
                <a:ext cx="8712968" cy="23083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+mn-lt"/>
                  </a:rPr>
                  <a:t>Для СМО с неограниченной очередью при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𝜌</m:t>
                    </m:r>
                    <m:r>
                      <a:rPr lang="ru-RU" sz="2400" i="1">
                        <a:latin typeface="Cambria Math"/>
                      </a:rPr>
                      <m:t>&lt;1</m:t>
                    </m:r>
                  </m:oMath>
                </a14:m>
                <a:r>
                  <a:rPr lang="ru-RU" sz="2400" dirty="0">
                    <a:latin typeface="+mn-lt"/>
                  </a:rPr>
                  <a:t> любая заявка, пришедшая в систему, будет обслужена, т.е</a:t>
                </a:r>
                <a:r>
                  <a:rPr lang="ru-RU" sz="2400" dirty="0" smtClean="0">
                    <a:latin typeface="+mn-lt"/>
                  </a:rPr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ru-RU" sz="2400" dirty="0" smtClean="0">
                    <a:latin typeface="+mn-lt"/>
                  </a:rPr>
                  <a:t>вероятность </a:t>
                </a:r>
                <a:r>
                  <a:rPr lang="ru-RU" sz="2400" dirty="0">
                    <a:latin typeface="+mn-lt"/>
                  </a:rPr>
                  <a:t>отказа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отк</m:t>
                        </m:r>
                      </m:sub>
                    </m:sSub>
                    <m:r>
                      <a:rPr lang="ru-RU" sz="2400" i="1">
                        <a:latin typeface="Cambria Math"/>
                      </a:rPr>
                      <m:t>=0</m:t>
                    </m:r>
                  </m:oMath>
                </a14:m>
                <a:r>
                  <a:rPr lang="ru-RU" sz="2400" dirty="0">
                    <a:latin typeface="+mn-lt"/>
                  </a:rPr>
                  <a:t>, </a:t>
                </a:r>
                <a:endParaRPr lang="ru-RU" sz="2400" dirty="0" smtClean="0">
                  <a:latin typeface="+mn-lt"/>
                </a:endParaRP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ru-RU" sz="2400" dirty="0" smtClean="0">
                    <a:latin typeface="+mn-lt"/>
                  </a:rPr>
                  <a:t>относительная </a:t>
                </a:r>
                <a:r>
                  <a:rPr lang="ru-RU" sz="2400" dirty="0">
                    <a:latin typeface="+mn-lt"/>
                  </a:rPr>
                  <a:t>пропускная способность 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𝑄</m:t>
                    </m:r>
                    <m:r>
                      <a:rPr lang="ru-RU" sz="2400" i="1">
                        <a:latin typeface="Cambria Math"/>
                      </a:rPr>
                      <m:t>=1</m:t>
                    </m:r>
                  </m:oMath>
                </a14:m>
                <a:r>
                  <a:rPr lang="ru-RU" sz="2400" dirty="0">
                    <a:latin typeface="+mn-lt"/>
                  </a:rPr>
                  <a:t>, </a:t>
                </a:r>
                <a:endParaRPr lang="ru-RU" sz="2400" dirty="0" smtClean="0">
                  <a:latin typeface="+mn-lt"/>
                </a:endParaRP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ru-RU" sz="2400" dirty="0" smtClean="0">
                    <a:latin typeface="+mn-lt"/>
                  </a:rPr>
                  <a:t>абсолютная </a:t>
                </a:r>
                <a:r>
                  <a:rPr lang="ru-RU" sz="2400" dirty="0">
                    <a:latin typeface="+mn-lt"/>
                  </a:rPr>
                  <a:t>пропускная способность равна интенсивности входящего потока заявок, т.е.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𝐴</m:t>
                    </m:r>
                    <m:r>
                      <a:rPr lang="ru-RU" sz="2400" i="1">
                        <a:latin typeface="Cambria Math"/>
                      </a:rPr>
                      <m:t>=</m:t>
                    </m:r>
                    <m:r>
                      <a:rPr lang="ru-RU" sz="2400" i="1">
                        <a:latin typeface="Cambria Math"/>
                      </a:rPr>
                      <m:t>𝜆</m:t>
                    </m:r>
                  </m:oMath>
                </a14:m>
                <a:r>
                  <a:rPr lang="ru-RU" sz="24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03" y="4365104"/>
                <a:ext cx="8712968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836" t="-1299" b="-4156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265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3528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ПРИМЕР </a:t>
            </a:r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2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79512" y="968534"/>
                <a:ext cx="8784976" cy="41549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 магазине к узлу расчета поступает поток покупателей с интенсивностью 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λ = 81 </a:t>
                </a:r>
                <a:r>
                  <a:rPr lang="ru-RU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человек в час. Средняя продолжительность обслуживания одного покупателя кассиром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обс</m:t>
                        </m:r>
                      </m:sub>
                    </m:sSub>
                  </m:oMath>
                </a14:m>
                <a:r>
                  <a:rPr lang="ru-RU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2 мин. Определить: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а) минимальное количество кассиров </a:t>
                </a:r>
                <a:r>
                  <a:rPr lang="en-US" sz="2400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ru-RU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при котором очередь не будет расти до бесконечности, и соответствующие показатели СМО;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б) оптимальное количество кассиров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effectLst/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ru-RU" sz="2400" b="0" i="1" smtClean="0">
                            <a:effectLst/>
                            <a:latin typeface="Cambria Math"/>
                          </a:rPr>
                          <m:t>опт</m:t>
                        </m:r>
                      </m:sub>
                    </m:sSub>
                  </m:oMath>
                </a14:m>
                <a:r>
                  <a:rPr lang="ru-RU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, при котором величина затрат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b="0" i="1" smtClean="0">
                        <a:effectLst/>
                        <a:latin typeface="Cambria Math"/>
                        <a:ea typeface="Times New Roman" panose="02020603050405020304" pitchFamily="18" charset="0"/>
                      </a:rPr>
                      <m:t>=3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ru-RU" sz="24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о</m:t>
                        </m:r>
                        <m:r>
                          <a:rPr lang="ru-RU" sz="2400" b="0" i="1" smtClean="0">
                            <a:latin typeface="Cambria Math"/>
                            <a:ea typeface="Times New Roman" panose="02020603050405020304" pitchFamily="18" charset="0"/>
                          </a:rPr>
                          <m:t>ч</m:t>
                        </m:r>
                      </m:sub>
                    </m:sSub>
                    <m:r>
                      <a:rPr lang="ru-RU" sz="2400" b="0" i="1" smtClean="0">
                        <a:latin typeface="Cambria Math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ea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/>
                        <a:ea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lang="en-US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будет минимальна, и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соответствующие показатели СМО;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в) вероятность того, что в очереди будет не более 3 покупателей.</a:t>
                </a:r>
                <a:endParaRPr lang="ru-RU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68534"/>
                <a:ext cx="8784976" cy="4154984"/>
              </a:xfrm>
              <a:prstGeom prst="rect">
                <a:avLst/>
              </a:prstGeom>
              <a:blipFill rotWithShape="1">
                <a:blip r:embed="rId2"/>
                <a:stretch>
                  <a:fillRect l="-970" t="-1025" r="-1108" b="-2343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179512" y="5123518"/>
                <a:ext cx="875255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Имеем: </a:t>
                </a:r>
                <a14:m>
                  <m:oMath xmlns:m="http://schemas.openxmlformats.org/officeDocument/2006/math">
                    <m:r>
                      <a:rPr lang="ru-RU" sz="24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𝝀</m:t>
                    </m:r>
                  </m:oMath>
                </a14:m>
                <a:r>
                  <a:rPr lang="ru-RU" sz="2400" b="1" i="1" dirty="0" smtClean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= 81 (1/ч) = 81/60 = 1,35 (1/мин).</a:t>
                </a:r>
                <a:endParaRPr lang="ru-RU" sz="2400" b="1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effectLst/>
                        <a:latin typeface="Cambria Math"/>
                        <a:ea typeface="Times New Roman" panose="02020603050405020304" pitchFamily="18" charset="0"/>
                      </a:rPr>
                      <m:t> 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𝝆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ru-RU" sz="2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𝝀</m:t>
                        </m:r>
                      </m:num>
                      <m:den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𝝁</m:t>
                        </m:r>
                      </m:den>
                    </m:f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𝝀</m:t>
                    </m:r>
                    <m:sSub>
                      <m:sSubPr>
                        <m:ctrlPr>
                          <a:rPr lang="ru-RU" sz="2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обс</m:t>
                        </m:r>
                      </m:sub>
                    </m:sSub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ru-RU" sz="2400" b="1" i="1" smtClean="0">
                        <a:effectLst/>
                        <a:latin typeface="Cambria Math"/>
                        <a:ea typeface="Times New Roman" panose="02020603050405020304" pitchFamily="18" charset="0"/>
                      </a:rPr>
                      <m:t>𝟏</m:t>
                    </m:r>
                    <m:r>
                      <a:rPr lang="ru-RU" sz="2400" b="1" i="1" smtClean="0">
                        <a:effectLst/>
                        <a:latin typeface="Cambria Math"/>
                        <a:ea typeface="Times New Roman" panose="02020603050405020304" pitchFamily="18" charset="0"/>
                      </a:rPr>
                      <m:t>,</m:t>
                    </m:r>
                    <m:r>
                      <a:rPr lang="ru-RU" sz="2400" b="1" i="1" smtClean="0">
                        <a:effectLst/>
                        <a:latin typeface="Cambria Math"/>
                        <a:ea typeface="Times New Roman" panose="02020603050405020304" pitchFamily="18" charset="0"/>
                      </a:rPr>
                      <m:t>𝟑𝟓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ru-RU" sz="2400" b="1" i="1" smtClean="0">
                        <a:effectLst/>
                        <a:latin typeface="Cambria Math"/>
                        <a:ea typeface="Times New Roman" panose="02020603050405020304" pitchFamily="18" charset="0"/>
                      </a:rPr>
                      <m:t>𝟐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ru-RU" sz="2400" b="1" i="1" smtClean="0">
                        <a:effectLst/>
                        <a:latin typeface="Cambria Math"/>
                        <a:ea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ru-RU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Очередь не будет расти при </a:t>
                </a:r>
                <a:r>
                  <a:rPr lang="ru-RU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ru-RU" sz="2400" b="1" i="1" smtClean="0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𝝆</m:t>
                        </m:r>
                      </m:num>
                      <m:den>
                        <m:r>
                          <a:rPr lang="en-US" sz="2400" b="1" i="1" smtClean="0">
                            <a:effectLst/>
                            <a:latin typeface="Cambria Math"/>
                          </a:rPr>
                          <m:t>𝒏</m:t>
                        </m:r>
                      </m:den>
                    </m:f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ru-RU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ru-RU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Таким образом, минимальное количество кассиров равно 3, так как 2,7/3 </a:t>
                </a:r>
                <a:r>
                  <a:rPr lang="en-US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&lt; 1</a:t>
                </a:r>
                <a:r>
                  <a:rPr lang="ru-RU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ru-RU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123518"/>
                <a:ext cx="8752557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045" t="-13178" r="-1741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317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07504" y="188640"/>
                <a:ext cx="8824565" cy="6460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Найдем показатели работы СМО при </a:t>
                </a:r>
                <a:r>
                  <a:rPr lang="en-US" sz="2400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3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Вероятность того, что в узле расчета отсутствуют покупатели </a:t>
                </a:r>
                <a:r>
                  <a:rPr lang="ru-RU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ru-RU" sz="24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endParaRPr lang="ru-RU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ru-RU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ru-R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𝝆</m:t>
                                  </m:r>
                                </m:num>
                                <m:den>
                                  <m:r>
                                    <a:rPr lang="ru-RU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ru-RU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ru-R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𝝆</m:t>
                                      </m:r>
                                    </m:e>
                                    <m:sup>
                                      <m:r>
                                        <a:rPr lang="ru-RU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ru-RU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ru-R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+…+</m:t>
                              </m:r>
                              <m:f>
                                <m:fPr>
                                  <m:ctrlPr>
                                    <a:rPr lang="ru-RU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𝝆</m:t>
                                      </m:r>
                                    </m:e>
                                    <m:sup>
                                      <m:r>
                                        <a:rPr lang="ru-RU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𝒏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  <m:r>
                                    <a:rPr lang="ru-RU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ru-R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𝝆</m:t>
                                      </m:r>
                                    </m:e>
                                    <m:sup>
                                      <m:r>
                                        <a:rPr lang="ru-RU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𝒏</m:t>
                                      </m:r>
                                      <m:r>
                                        <a:rPr lang="ru-RU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ru-RU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  <m:r>
                                    <a:rPr lang="ru-RU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!(</m:t>
                                  </m:r>
                                  <m:r>
                                    <a:rPr lang="ru-RU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  <m:r>
                                    <a:rPr lang="ru-RU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ru-RU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𝝆</m:t>
                                  </m:r>
                                  <m:r>
                                    <a:rPr lang="ru-RU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b="0" i="1" smtClean="0">
                                      <a:latin typeface="Cambria Math"/>
                                    </a:rPr>
                                    <m:t>2,7</m:t>
                                  </m:r>
                                </m:num>
                                <m:den>
                                  <m:r>
                                    <a:rPr lang="ru-RU" sz="2400" i="1">
                                      <a:latin typeface="Cambria Math"/>
                                    </a:rPr>
                                    <m:t>1!</m:t>
                                  </m:r>
                                </m:den>
                              </m:f>
                              <m:r>
                                <a:rPr lang="ru-RU" sz="24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b="0" i="1" smtClean="0">
                                          <a:latin typeface="Cambria Math"/>
                                        </a:rPr>
                                        <m:t>2,7</m:t>
                                      </m:r>
                                    </m:e>
                                    <m:sup>
                                      <m:r>
                                        <a:rPr lang="ru-RU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2400" i="1">
                                      <a:latin typeface="Cambria Math"/>
                                    </a:rPr>
                                    <m:t>2!</m:t>
                                  </m:r>
                                </m:den>
                              </m:f>
                              <m:r>
                                <a:rPr lang="ru-RU" sz="24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b="0" i="1" smtClean="0">
                                          <a:latin typeface="Cambria Math"/>
                                        </a:rPr>
                                        <m:t>2,7</m:t>
                                      </m:r>
                                    </m:e>
                                    <m:sup>
                                      <m:r>
                                        <a:rPr lang="ru-RU" sz="24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2400" b="0" i="1" smtClean="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!</m:t>
                                  </m:r>
                                </m:den>
                              </m:f>
                              <m:r>
                                <a:rPr lang="ru-RU" sz="24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400" b="0" i="1" smtClean="0">
                                          <a:latin typeface="Cambria Math"/>
                                        </a:rPr>
                                        <m:t>2,7</m:t>
                                      </m:r>
                                    </m:e>
                                    <m:sup>
                                      <m:r>
                                        <a:rPr lang="ru-RU" sz="24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2400" b="0" i="1" smtClean="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!(</m:t>
                                  </m:r>
                                  <m:r>
                                    <a:rPr lang="ru-RU" sz="2400" b="0" i="1" smtClean="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ru-RU" sz="2400" b="0" i="1" smtClean="0">
                                      <a:latin typeface="Cambria Math"/>
                                    </a:rPr>
                                    <m:t>2,7</m:t>
                                  </m:r>
                                  <m:r>
                                    <a:rPr lang="ru-RU" sz="2400" i="1"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24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ru-RU" sz="2400" b="0" i="1" smtClean="0">
                          <a:latin typeface="Cambria Math"/>
                        </a:rPr>
                        <m:t>=0,025</m:t>
                      </m:r>
                    </m:oMath>
                  </m:oMathPara>
                </a14:m>
                <a:endParaRPr lang="ru-RU" sz="2400" b="0" dirty="0" smtClean="0">
                  <a:latin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т.е. кассиры будут простаивать 2,5%  рабочего времени.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Вероятность того, что покупатель окажется в очереди</a:t>
                </a:r>
                <a:r>
                  <a:rPr lang="ru-RU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ru-RU" sz="2400" b="0" i="1" smtClean="0">
                            <a:latin typeface="Cambria Math"/>
                          </a:rPr>
                          <m:t>оч</m:t>
                        </m:r>
                      </m:sub>
                    </m:sSub>
                  </m:oMath>
                </a14:m>
                <a:endParaRPr lang="ru-RU" sz="2400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оч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𝝆</m:t>
                              </m:r>
                            </m:e>
                            <m:sup>
                              <m:r>
                                <a:rPr lang="ru-R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ru-R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!∙</m:t>
                          </m:r>
                          <m:d>
                            <m:dPr>
                              <m:ctrlPr>
                                <a:rPr lang="ru-R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𝝆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  <m:sub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ru-RU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оч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2.7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ru-RU" sz="2400" i="1">
                              <a:latin typeface="Cambria Math"/>
                            </a:rPr>
                            <m:t>!∙</m:t>
                          </m:r>
                          <m:d>
                            <m:dPr>
                              <m:ctrlPr>
                                <a:rPr lang="ru-RU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2.7</m:t>
                              </m:r>
                            </m:e>
                          </m:d>
                        </m:den>
                      </m:f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0,025=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0.735</m:t>
                      </m:r>
                    </m:oMath>
                  </m:oMathPara>
                </a14:m>
                <a:endParaRPr lang="ru-RU" sz="2400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Среднее число занятых кассиров </a:t>
                </a:r>
                <a:r>
                  <a:rPr lang="ru-RU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(среднее число занятых каналов)</a:t>
                </a: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𝒌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𝝆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ru-RU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sz="24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𝟕</m:t>
                      </m:r>
                    </m:oMath>
                  </m:oMathPara>
                </a14:m>
                <a:endParaRPr lang="ru-RU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8640"/>
                <a:ext cx="8824565" cy="6460808"/>
              </a:xfrm>
              <a:prstGeom prst="rect">
                <a:avLst/>
              </a:prstGeom>
              <a:blipFill rotWithShape="1">
                <a:blip r:embed="rId2"/>
                <a:stretch>
                  <a:fillRect l="-1106" t="-755" r="-622" b="-4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968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07504" y="188640"/>
                <a:ext cx="8824565" cy="6036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Среднее число покупателей в очереди:</a:t>
                </a:r>
                <a:endParaRPr lang="ru-RU" sz="2400" b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оч</m:t>
                          </m:r>
                        </m:sub>
                      </m:sSub>
                      <m:r>
                        <a:rPr lang="ru-RU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𝝆</m:t>
                              </m:r>
                            </m:e>
                            <m:sup>
                              <m:r>
                                <a:rPr lang="ru-R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ru-R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ru-R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∙</m:t>
                          </m:r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!∙</m:t>
                          </m:r>
                          <m:sSup>
                            <m:sSupPr>
                              <m:ctrlPr>
                                <a:rPr lang="ru-R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ru-RU" sz="2400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𝝆</m:t>
                                      </m:r>
                                    </m:num>
                                    <m:den>
                                      <m:r>
                                        <a:rPr lang="ru-RU" sz="2400" b="1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4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ru-RU" sz="2400" i="1">
                              <a:latin typeface="Cambria Math"/>
                            </a:rPr>
                            <m:t>оч</m:t>
                          </m:r>
                        </m:sub>
                      </m:sSub>
                      <m:r>
                        <a:rPr lang="ru-RU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b="0" i="1" smtClean="0">
                                  <a:latin typeface="Cambria Math"/>
                                </a:rPr>
                                <m:t>2,7</m:t>
                              </m:r>
                            </m:e>
                            <m:sup>
                              <m:r>
                                <a:rPr lang="ru-RU" sz="24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ru-RU" sz="24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ru-RU" sz="2400" b="0" i="1" smtClean="0">
                              <a:latin typeface="Cambria Math"/>
                            </a:rPr>
                            <m:t>0,025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ru-RU" sz="2400" i="1">
                              <a:latin typeface="Cambria Math"/>
                            </a:rPr>
                            <m:t>∙</m:t>
                          </m:r>
                          <m:r>
                            <a:rPr lang="ru-RU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ru-RU" sz="2400" i="1">
                              <a:latin typeface="Cambria Math"/>
                            </a:rPr>
                            <m:t>!∙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ru-RU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400" b="0" i="1" smtClean="0">
                                          <a:latin typeface="Cambria Math"/>
                                        </a:rPr>
                                        <m:t>2,7</m:t>
                                      </m:r>
                                    </m:num>
                                    <m:den>
                                      <m:r>
                                        <a:rPr lang="ru-RU" sz="24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ru-RU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53,14</m:t>
                          </m:r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∙0,025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∙6∙</m:t>
                          </m:r>
                          <m:sSup>
                            <m:sSupPr>
                              <m:ctrlPr>
                                <a:rPr lang="ru-RU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b="0" i="1" smtClean="0">
                                  <a:latin typeface="Cambria Math"/>
                                  <a:ea typeface="Cambria Math"/>
                                </a:rPr>
                                <m:t>0,1</m:t>
                              </m:r>
                            </m:e>
                            <m:sup>
                              <m:r>
                                <a:rPr lang="ru-RU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400" b="0" i="1" smtClean="0">
                          <a:latin typeface="Cambria Math"/>
                        </a:rPr>
                        <m:t>=7,35</m:t>
                      </m:r>
                    </m:oMath>
                  </m:oMathPara>
                </a14:m>
                <a:endParaRPr lang="ru-RU" sz="2400" b="0" dirty="0" smtClean="0">
                  <a:latin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Среднее время ожидания в очереди </a:t>
                </a:r>
                <a:r>
                  <a:rPr lang="ru-RU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 формуле </a:t>
                </a:r>
                <a:r>
                  <a:rPr lang="ru-RU" sz="24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Литтла</a:t>
                </a:r>
                <a:r>
                  <a:rPr lang="ru-RU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оч</m:t>
                          </m:r>
                        </m:sub>
                      </m:sSub>
                      <m:r>
                        <a:rPr lang="ru-RU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ru-R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оч</m:t>
                              </m:r>
                            </m:sub>
                          </m:sSub>
                        </m:num>
                        <m:den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𝝀</m:t>
                          </m:r>
                        </m:den>
                      </m:f>
                      <m:r>
                        <a:rPr lang="ru-RU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7,35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1,35</m:t>
                          </m:r>
                        </m:den>
                      </m:f>
                      <m:r>
                        <a:rPr lang="ru-RU" sz="2400" b="0" i="1" smtClean="0">
                          <a:latin typeface="Cambria Math"/>
                        </a:rPr>
                        <m:t>=5,4 мин</m:t>
                      </m:r>
                    </m:oMath>
                  </m:oMathPara>
                </a14:m>
                <a:endParaRPr lang="ru-RU" sz="2400" b="0" dirty="0" smtClean="0">
                  <a:latin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240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Среднее число покупателей в узле расчета </a:t>
                </a:r>
                <a:r>
                  <a:rPr lang="ru-RU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(в системе):</a:t>
                </a: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сист</m:t>
                          </m:r>
                        </m:sub>
                      </m:sSub>
                      <m:r>
                        <a:rPr lang="ru-RU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оч</m:t>
                          </m:r>
                        </m:sub>
                      </m:sSub>
                      <m:r>
                        <a:rPr lang="ru-RU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r>
                        <a:rPr lang="ru-RU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𝝆</m:t>
                      </m:r>
                      <m:r>
                        <a:rPr lang="ru-RU" sz="2400" b="0" i="1" smtClean="0">
                          <a:latin typeface="Cambria Math"/>
                        </a:rPr>
                        <m:t>=7,35+2,7=10,05</m:t>
                      </m:r>
                    </m:oMath>
                  </m:oMathPara>
                </a14:m>
                <a:endParaRPr lang="ru-RU" sz="2400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Среднее время нахождения покупателей в узле расчета (в системе) по формуле </a:t>
                </a:r>
                <a:r>
                  <a:rPr lang="ru-RU" sz="24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Литтла</a:t>
                </a:r>
                <a:r>
                  <a:rPr lang="ru-RU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сист</m:t>
                          </m:r>
                        </m:sub>
                      </m:sSub>
                      <m:r>
                        <a:rPr lang="ru-RU" sz="2400" b="1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ru-RU" sz="24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сист</m:t>
                              </m:r>
                            </m:sub>
                          </m:sSub>
                        </m:num>
                        <m:den>
                          <m:r>
                            <a:rPr lang="ru-RU" sz="24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𝝀</m:t>
                          </m:r>
                        </m:den>
                      </m:f>
                      <m:r>
                        <a:rPr lang="ru-RU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10,05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</a:rPr>
                            <m:t>1,35</m:t>
                          </m:r>
                        </m:den>
                      </m:f>
                      <m:r>
                        <a:rPr lang="ru-RU" sz="2400" i="1">
                          <a:latin typeface="Cambria Math"/>
                        </a:rPr>
                        <m:t>=</m:t>
                      </m:r>
                      <m:r>
                        <a:rPr lang="ru-RU" sz="2400" b="0" i="1" smtClean="0">
                          <a:latin typeface="Cambria Math"/>
                        </a:rPr>
                        <m:t>7</m:t>
                      </m:r>
                      <m:r>
                        <a:rPr lang="ru-RU" sz="2400" i="1">
                          <a:latin typeface="Cambria Math"/>
                        </a:rPr>
                        <m:t>,4 мин</m:t>
                      </m:r>
                    </m:oMath>
                  </m:oMathPara>
                </a14:m>
                <a:endParaRPr lang="ru-RU" sz="2400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8640"/>
                <a:ext cx="8824565" cy="6036524"/>
              </a:xfrm>
              <a:prstGeom prst="rect">
                <a:avLst/>
              </a:prstGeom>
              <a:blipFill rotWithShape="1">
                <a:blip r:embed="rId2"/>
                <a:stretch>
                  <a:fillRect l="-1106" t="-8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75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700" y="1710779"/>
            <a:ext cx="7848600" cy="769441"/>
          </a:xfrm>
        </p:spPr>
        <p:txBody>
          <a:bodyPr>
            <a:spAutoFit/>
          </a:bodyPr>
          <a:lstStyle/>
          <a:p>
            <a:r>
              <a:rPr lang="ru-RU" dirty="0" smtClean="0"/>
              <a:t>КОНЕЦ ФИЛЬМА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795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>
            <a:off x="569782" y="3688452"/>
            <a:ext cx="1428750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4471685" y="3690040"/>
            <a:ext cx="1428750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6835221" y="3711892"/>
            <a:ext cx="1428750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2143118" y="3333744"/>
            <a:ext cx="709415" cy="70941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00435" y="2523672"/>
            <a:ext cx="850934" cy="7682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912252" y="3336433"/>
            <a:ext cx="839117" cy="8391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95690" y="4242914"/>
            <a:ext cx="860423" cy="860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388614" y="2855436"/>
            <a:ext cx="500062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388614" y="4569937"/>
            <a:ext cx="500062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835221" y="2854642"/>
            <a:ext cx="500063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835221" y="4569142"/>
            <a:ext cx="500063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478828" y="3711098"/>
            <a:ext cx="1714500" cy="1587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2911096" y="3333745"/>
            <a:ext cx="709415" cy="70941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693313" y="3333744"/>
            <a:ext cx="709415" cy="70941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960111" y="4261168"/>
            <a:ext cx="709415" cy="70941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5960112" y="3374633"/>
            <a:ext cx="709415" cy="70941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19" name="Овал 18"/>
          <p:cNvSpPr/>
          <p:nvPr/>
        </p:nvSpPr>
        <p:spPr>
          <a:xfrm>
            <a:off x="5960113" y="2553068"/>
            <a:ext cx="709415" cy="70941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4531364" y="3712687"/>
            <a:ext cx="1716088" cy="1587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74647" y="522920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S</a:t>
            </a:r>
            <a:r>
              <a:rPr lang="ru-RU" i="1" baseline="-25000" dirty="0"/>
              <a:t>0</a:t>
            </a:r>
            <a:r>
              <a:rPr lang="ru-RU" dirty="0"/>
              <a:t> – нет заявок, все каналы  свободны;  </a:t>
            </a:r>
            <a:r>
              <a:rPr lang="ru-RU" i="1" dirty="0"/>
              <a:t>S</a:t>
            </a:r>
            <a:r>
              <a:rPr lang="ru-RU" i="1" baseline="-25000" dirty="0"/>
              <a:t>1</a:t>
            </a:r>
            <a:r>
              <a:rPr lang="ru-RU" dirty="0"/>
              <a:t> – один канал занят (обслуживает заявку), остальные свободны; </a:t>
            </a:r>
            <a:r>
              <a:rPr lang="ru-RU" i="1" dirty="0"/>
              <a:t>S</a:t>
            </a:r>
            <a:r>
              <a:rPr lang="ru-RU" i="1" baseline="-25000" dirty="0"/>
              <a:t>2</a:t>
            </a:r>
            <a:r>
              <a:rPr lang="ru-RU" dirty="0"/>
              <a:t> – два канала заняты , остальные свободны, …,  </a:t>
            </a:r>
            <a:r>
              <a:rPr lang="ru-RU" i="1" dirty="0"/>
              <a:t>S</a:t>
            </a:r>
            <a:r>
              <a:rPr lang="en-US" i="1" baseline="-25000" dirty="0"/>
              <a:t>n</a:t>
            </a:r>
            <a:r>
              <a:rPr lang="ru-RU" dirty="0"/>
              <a:t>  – все каналы заняты, очереди нет, …,  </a:t>
            </a:r>
            <a:r>
              <a:rPr lang="ru-RU" i="1" dirty="0"/>
              <a:t>S</a:t>
            </a:r>
            <a:r>
              <a:rPr lang="ru-RU" i="1" baseline="-25000" dirty="0"/>
              <a:t>+</a:t>
            </a:r>
            <a:r>
              <a:rPr lang="en-US" i="1" baseline="-25000" dirty="0"/>
              <a:t>r</a:t>
            </a:r>
            <a:r>
              <a:rPr lang="ru-RU" baseline="-25000" dirty="0"/>
              <a:t>  </a:t>
            </a:r>
            <a:r>
              <a:rPr lang="ru-RU" dirty="0"/>
              <a:t>- заняты все каналы,   </a:t>
            </a:r>
            <a:r>
              <a:rPr lang="en-US" i="1" dirty="0"/>
              <a:t>r</a:t>
            </a:r>
            <a:r>
              <a:rPr lang="ru-RU" dirty="0"/>
              <a:t> заявок стоит в очереди и т.д.. </a:t>
            </a:r>
          </a:p>
        </p:txBody>
      </p:sp>
    </p:spTree>
    <p:extLst>
      <p:ext uri="{BB962C8B-B14F-4D97-AF65-F5344CB8AC3E}">
        <p14:creationId xmlns:p14="http://schemas.microsoft.com/office/powerpoint/2010/main" val="950441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 стрелкой 1"/>
          <p:cNvCxnSpPr/>
          <p:nvPr/>
        </p:nvCxnSpPr>
        <p:spPr>
          <a:xfrm>
            <a:off x="467544" y="3188865"/>
            <a:ext cx="1428750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/>
          <p:nvPr/>
        </p:nvCxnSpPr>
        <p:spPr>
          <a:xfrm>
            <a:off x="4369447" y="3190453"/>
            <a:ext cx="1428750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6732983" y="3212305"/>
            <a:ext cx="1428750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2040880" y="2834157"/>
            <a:ext cx="709415" cy="70941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98197" y="2024085"/>
            <a:ext cx="850934" cy="7682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810014" y="2836846"/>
            <a:ext cx="839117" cy="8391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93452" y="3743327"/>
            <a:ext cx="860423" cy="860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286376" y="2355849"/>
            <a:ext cx="500062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286376" y="4070350"/>
            <a:ext cx="500062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732983" y="2355055"/>
            <a:ext cx="500063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732983" y="4069555"/>
            <a:ext cx="500063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4429126" y="3213100"/>
            <a:ext cx="1716088" cy="1587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6376590" y="3211511"/>
            <a:ext cx="1714500" cy="1587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авая фигурная скобка 19"/>
          <p:cNvSpPr/>
          <p:nvPr/>
        </p:nvSpPr>
        <p:spPr>
          <a:xfrm rot="5400000">
            <a:off x="2984972" y="2627784"/>
            <a:ext cx="357188" cy="224537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808858" y="2834158"/>
            <a:ext cx="709415" cy="70941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591075" y="2834157"/>
            <a:ext cx="709415" cy="70941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кругленная прямоугольная выноска 38"/>
          <p:cNvSpPr/>
          <p:nvPr/>
        </p:nvSpPr>
        <p:spPr>
          <a:xfrm>
            <a:off x="395535" y="620688"/>
            <a:ext cx="3904955" cy="1787499"/>
          </a:xfrm>
          <a:prstGeom prst="wedgeRoundRectCallout">
            <a:avLst>
              <a:gd name="adj1" fmla="val -24686"/>
              <a:gd name="adj2" fmla="val 8522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Входящий поток 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заявок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последовательность заявок, поступающих на пункт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обслуживания</a:t>
            </a:r>
            <a:endParaRPr lang="ru-RU" sz="2400" dirty="0"/>
          </a:p>
        </p:txBody>
      </p:sp>
      <p:sp>
        <p:nvSpPr>
          <p:cNvPr id="40" name="Скругленная прямоугольная выноска 39"/>
          <p:cNvSpPr/>
          <p:nvPr/>
        </p:nvSpPr>
        <p:spPr>
          <a:xfrm>
            <a:off x="395534" y="4987306"/>
            <a:ext cx="3904955" cy="1492522"/>
          </a:xfrm>
          <a:prstGeom prst="wedgeRoundRectCallout">
            <a:avLst>
              <a:gd name="adj1" fmla="val 21624"/>
              <a:gd name="adj2" fmla="val -11256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Очередь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– множество заявок, ожидающих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обслуживания</a:t>
            </a:r>
            <a:endParaRPr lang="ru-RU" sz="2400" dirty="0"/>
          </a:p>
        </p:txBody>
      </p:sp>
      <p:sp>
        <p:nvSpPr>
          <p:cNvPr id="41" name="Овал 40"/>
          <p:cNvSpPr/>
          <p:nvPr/>
        </p:nvSpPr>
        <p:spPr>
          <a:xfrm>
            <a:off x="5857873" y="3761581"/>
            <a:ext cx="709415" cy="70941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5857874" y="2875046"/>
            <a:ext cx="709415" cy="70941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43" name="Овал 42"/>
          <p:cNvSpPr/>
          <p:nvPr/>
        </p:nvSpPr>
        <p:spPr>
          <a:xfrm>
            <a:off x="5857875" y="2053481"/>
            <a:ext cx="709415" cy="70941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4" name="Скругленная прямоугольная выноска 43"/>
          <p:cNvSpPr/>
          <p:nvPr/>
        </p:nvSpPr>
        <p:spPr>
          <a:xfrm>
            <a:off x="4716016" y="4941168"/>
            <a:ext cx="4210276" cy="1538660"/>
          </a:xfrm>
          <a:prstGeom prst="wedgeRoundRectCallout">
            <a:avLst>
              <a:gd name="adj1" fmla="val -16589"/>
              <a:gd name="adj2" fmla="val -6737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Каналы обслуживания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– совокупность устройств, выполняющих операции по обслуживанию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заявок</a:t>
            </a:r>
            <a:endParaRPr lang="ru-RU" sz="2400" dirty="0"/>
          </a:p>
        </p:txBody>
      </p:sp>
      <p:sp>
        <p:nvSpPr>
          <p:cNvPr id="45" name="Скругленная прямоугольная выноска 44"/>
          <p:cNvSpPr/>
          <p:nvPr/>
        </p:nvSpPr>
        <p:spPr>
          <a:xfrm>
            <a:off x="4860032" y="620688"/>
            <a:ext cx="4061392" cy="1296145"/>
          </a:xfrm>
          <a:prstGeom prst="wedgeRoundRectCallout">
            <a:avLst>
              <a:gd name="adj1" fmla="val 21337"/>
              <a:gd name="adj2" fmla="val 13877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Выходящий поток 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заявок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поток заявок, покидающих обслуживающую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систему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554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3308" y="188640"/>
            <a:ext cx="8809731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 smtClean="0">
                <a:latin typeface="+mn-lt"/>
              </a:rPr>
              <a:t>В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СМО с отказами</a:t>
            </a:r>
            <a:r>
              <a:rPr lang="ru-RU" sz="24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заявка, поступившая в момент, когда все каналы заняты, получает отказ и покидает СМО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307224" y="2279340"/>
                <a:ext cx="867750" cy="867750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24" y="2279340"/>
                <a:ext cx="867750" cy="8677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 стрелкой 29"/>
          <p:cNvCxnSpPr/>
          <p:nvPr/>
        </p:nvCxnSpPr>
        <p:spPr>
          <a:xfrm>
            <a:off x="1170735" y="2568887"/>
            <a:ext cx="80552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1148164" y="2868035"/>
            <a:ext cx="7942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1382657" y="1955741"/>
                <a:ext cx="5293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dirty="0" smtClean="0">
                          <a:latin typeface="Cambria Math"/>
                        </a:rPr>
                        <m:t>𝝀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657" y="1955741"/>
                <a:ext cx="52931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1382657" y="2872331"/>
                <a:ext cx="55976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dirty="0" smtClean="0">
                          <a:latin typeface="Cambria Math"/>
                          <a:ea typeface="Cambria Math"/>
                        </a:rPr>
                        <m:t>𝝁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657" y="2872331"/>
                <a:ext cx="559769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1976256" y="2296968"/>
                <a:ext cx="867750" cy="867750"/>
              </a:xfrm>
              <a:prstGeom prst="rect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256" y="2296968"/>
                <a:ext cx="867750" cy="8677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3902937" y="2178512"/>
                <a:ext cx="4573623" cy="110466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32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𝜇</m:t>
                          </m:r>
                        </m:num>
                        <m:den>
                          <m:r>
                            <a:rPr lang="ru-RU" sz="3200" i="1">
                              <a:latin typeface="Cambria Math"/>
                            </a:rPr>
                            <m:t>𝜆</m:t>
                          </m:r>
                          <m:r>
                            <a:rPr lang="ru-RU" sz="3200" i="1">
                              <a:latin typeface="Cambria Math"/>
                            </a:rPr>
                            <m:t>+</m:t>
                          </m:r>
                          <m:r>
                            <a:rPr lang="ru-RU" sz="3200" i="1">
                              <a:latin typeface="Cambria Math"/>
                            </a:rPr>
                            <m:t>𝜇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;   </m:t>
                      </m:r>
                      <m:sSub>
                        <m:sSubPr>
                          <m:ctrlPr>
                            <a:rPr lang="ru-RU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3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200" i="1"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a:rPr lang="ru-RU" sz="3200" i="1">
                              <a:latin typeface="Cambria Math"/>
                            </a:rPr>
                            <m:t>𝜆</m:t>
                          </m:r>
                          <m:r>
                            <a:rPr lang="ru-RU" sz="3200" i="1">
                              <a:latin typeface="Cambria Math"/>
                            </a:rPr>
                            <m:t>+</m:t>
                          </m:r>
                          <m:r>
                            <a:rPr lang="ru-RU" sz="3200" i="1">
                              <a:latin typeface="Cambria Math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937" y="2178512"/>
                <a:ext cx="4573623" cy="11046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Прямая со стрелкой 53"/>
          <p:cNvCxnSpPr/>
          <p:nvPr/>
        </p:nvCxnSpPr>
        <p:spPr>
          <a:xfrm>
            <a:off x="218056" y="3974725"/>
            <a:ext cx="540714" cy="79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1533696" y="3974725"/>
            <a:ext cx="714375" cy="795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3099005" y="3975520"/>
            <a:ext cx="714375" cy="1744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2259888" y="3600061"/>
            <a:ext cx="839117" cy="8391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775586" y="3609446"/>
            <a:ext cx="709415" cy="709415"/>
          </a:xfrm>
          <a:prstGeom prst="ellipse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2307748" y="3638261"/>
            <a:ext cx="709415" cy="7094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4046953" y="3577687"/>
                <a:ext cx="48694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latin typeface="+mn-lt"/>
                  </a:rPr>
                  <a:t> – канал </a:t>
                </a:r>
                <a:r>
                  <a:rPr lang="ru-RU" sz="2400" dirty="0" smtClean="0">
                    <a:latin typeface="+mn-lt"/>
                  </a:rPr>
                  <a:t>свободен, заявок нет</a:t>
                </a:r>
                <a:endParaRPr lang="ru-RU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953" y="3577687"/>
                <a:ext cx="4869414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375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4046954" y="4589890"/>
                <a:ext cx="486941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dirty="0">
                    <a:latin typeface="+mn-lt"/>
                  </a:rPr>
                  <a:t> – канал </a:t>
                </a:r>
                <a:r>
                  <a:rPr lang="ru-RU" sz="2400" dirty="0" smtClean="0">
                    <a:latin typeface="+mn-lt"/>
                  </a:rPr>
                  <a:t>занят, заявки отклоняются</a:t>
                </a:r>
                <a:endParaRPr lang="ru-RU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954" y="4589890"/>
                <a:ext cx="4869414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2003" t="-5882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Прямая со стрелкой 61"/>
          <p:cNvCxnSpPr/>
          <p:nvPr/>
        </p:nvCxnSpPr>
        <p:spPr>
          <a:xfrm>
            <a:off x="1130293" y="5388912"/>
            <a:ext cx="0" cy="57972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3082189" y="5016756"/>
            <a:ext cx="714375" cy="1744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2243072" y="4641297"/>
            <a:ext cx="839117" cy="8391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58770" y="4650682"/>
            <a:ext cx="709415" cy="709415"/>
          </a:xfrm>
          <a:prstGeom prst="ellipse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2290932" y="4679497"/>
            <a:ext cx="709415" cy="709415"/>
          </a:xfrm>
          <a:prstGeom prst="ellipse">
            <a:avLst/>
          </a:prstGeom>
          <a:solidFill>
            <a:srgbClr val="FFCCCC"/>
          </a:solidFill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178104" y="5004594"/>
            <a:ext cx="540714" cy="794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1890883" y="1196752"/>
            <a:ext cx="4869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Одноканальная СМО с отказами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7199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процесса гибели и размножения предельные вероятности равны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19" y="1268760"/>
            <a:ext cx="8514067" cy="1008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19" y="2909274"/>
                <a:ext cx="8640961" cy="1144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8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2800" i="0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2800" i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2800" i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2800" i="0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2800" i="0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2800" i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f>
                                <m:f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ru-RU" sz="2800" i="0">
                                          <a:latin typeface="Cambria Math" panose="02040503050406030204" pitchFamily="18" charset="0"/>
                                        </a:rPr>
                                        <m:t>−1,</m:t>
                                      </m:r>
                                      <m: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2800" i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2800" i="0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ru-RU" sz="280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ru-RU" sz="2800" i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2800" i="0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2800" i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2909274"/>
                <a:ext cx="8640961" cy="11446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51518" y="4293096"/>
                <a:ext cx="8514067" cy="1016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800" i="0">
                          <a:latin typeface="Cambria Math" panose="02040503050406030204" pitchFamily="18" charset="0"/>
                        </a:rPr>
                        <m:t>;  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800" i="0">
                          <a:latin typeface="Cambria Math" panose="02040503050406030204" pitchFamily="18" charset="0"/>
                        </a:rPr>
                        <m:t>;  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ru-RU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28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8" y="4293096"/>
                <a:ext cx="8514067" cy="10163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652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308" y="188640"/>
            <a:ext cx="8809731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 smtClean="0">
                <a:latin typeface="+mn-lt"/>
              </a:rPr>
              <a:t>В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СМО с отказами</a:t>
            </a:r>
            <a:r>
              <a:rPr lang="ru-RU" sz="24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заявка, поступившая в момент, когда все каналы заняты, получает отказ и покидает СМО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90883" y="1196752"/>
            <a:ext cx="4869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Многоканальная СМО с отказами</a:t>
            </a:r>
            <a:endParaRPr lang="ru-RU" sz="2400" dirty="0">
              <a:latin typeface="+mn-lt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280936" y="3419608"/>
            <a:ext cx="714375" cy="6403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1725190" y="3419608"/>
            <a:ext cx="714375" cy="1903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907289" y="3460499"/>
            <a:ext cx="1428750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995311" y="3071303"/>
            <a:ext cx="709415" cy="709415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72503" y="2272279"/>
            <a:ext cx="850934" cy="7682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84320" y="3085040"/>
            <a:ext cx="839117" cy="8391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67758" y="3991521"/>
            <a:ext cx="860423" cy="860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460682" y="2604043"/>
            <a:ext cx="500062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460682" y="4318544"/>
            <a:ext cx="500062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907289" y="2603249"/>
            <a:ext cx="500063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907289" y="4317749"/>
            <a:ext cx="500063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550896" y="3459705"/>
            <a:ext cx="1714500" cy="1587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3032179" y="4009775"/>
            <a:ext cx="709415" cy="709415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3032180" y="3123240"/>
            <a:ext cx="709415" cy="709415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20" name="Овал 19"/>
          <p:cNvSpPr/>
          <p:nvPr/>
        </p:nvSpPr>
        <p:spPr>
          <a:xfrm>
            <a:off x="3032181" y="2301675"/>
            <a:ext cx="709415" cy="709415"/>
          </a:xfrm>
          <a:prstGeom prst="ellipse">
            <a:avLst/>
          </a:prstGeom>
          <a:solidFill>
            <a:srgbClr val="FFCC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1603432" y="3461294"/>
            <a:ext cx="1716088" cy="1587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53307" y="1658417"/>
            <a:ext cx="8809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+mn-lt"/>
              </a:rPr>
              <a:t>S</a:t>
            </a:r>
            <a:r>
              <a:rPr lang="ru-RU" sz="2400" i="1" baseline="-25000" dirty="0" smtClean="0">
                <a:latin typeface="+mn-lt"/>
              </a:rPr>
              <a:t>0</a:t>
            </a:r>
            <a:r>
              <a:rPr lang="ru-RU" sz="2400" dirty="0" smtClean="0">
                <a:latin typeface="+mn-lt"/>
              </a:rPr>
              <a:t> – все каналы свободны; </a:t>
            </a:r>
            <a:r>
              <a:rPr lang="ru-RU" sz="2400" i="1" dirty="0" smtClean="0">
                <a:latin typeface="+mn-lt"/>
              </a:rPr>
              <a:t>S</a:t>
            </a:r>
            <a:r>
              <a:rPr lang="ru-RU" sz="2400" i="1" baseline="-25000" dirty="0" smtClean="0">
                <a:latin typeface="+mn-lt"/>
              </a:rPr>
              <a:t>1</a:t>
            </a:r>
            <a:r>
              <a:rPr lang="ru-RU" sz="2400" dirty="0" smtClean="0">
                <a:latin typeface="+mn-lt"/>
              </a:rPr>
              <a:t>,</a:t>
            </a:r>
            <a:r>
              <a:rPr lang="ru-RU" sz="2400" i="1" dirty="0">
                <a:latin typeface="+mn-lt"/>
              </a:rPr>
              <a:t> </a:t>
            </a:r>
            <a:r>
              <a:rPr lang="ru-RU" sz="2400" i="1" dirty="0" smtClean="0">
                <a:latin typeface="+mn-lt"/>
              </a:rPr>
              <a:t>S</a:t>
            </a:r>
            <a:r>
              <a:rPr lang="ru-RU" sz="2400" i="1" baseline="-25000" dirty="0" smtClean="0">
                <a:latin typeface="+mn-lt"/>
              </a:rPr>
              <a:t>2</a:t>
            </a:r>
            <a:r>
              <a:rPr lang="ru-RU" sz="2400" dirty="0" smtClean="0">
                <a:latin typeface="+mn-lt"/>
              </a:rPr>
              <a:t>, </a:t>
            </a:r>
            <a:r>
              <a:rPr lang="ru-RU" sz="2400" i="1" dirty="0" smtClean="0">
                <a:latin typeface="+mn-lt"/>
              </a:rPr>
              <a:t>S</a:t>
            </a:r>
            <a:r>
              <a:rPr lang="ru-RU" sz="2400" i="1" baseline="-25000" dirty="0" smtClean="0">
                <a:latin typeface="+mn-lt"/>
              </a:rPr>
              <a:t>3 </a:t>
            </a:r>
            <a:r>
              <a:rPr lang="ru-RU" sz="2400" dirty="0" smtClean="0">
                <a:latin typeface="+mn-lt"/>
              </a:rPr>
              <a:t>– занято 1, 2, 3 канала </a:t>
            </a:r>
            <a:endParaRPr lang="ru-RU" sz="2400" dirty="0">
              <a:latin typeface="+mn-lt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4032223" y="5180842"/>
            <a:ext cx="714375" cy="6403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107414" y="5564041"/>
            <a:ext cx="0" cy="561675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7312296" y="5221733"/>
            <a:ext cx="1428750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4746598" y="4832537"/>
            <a:ext cx="709415" cy="70941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377510" y="4033513"/>
            <a:ext cx="850934" cy="7682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389327" y="4846274"/>
            <a:ext cx="839117" cy="8391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372765" y="5752755"/>
            <a:ext cx="860423" cy="860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5865689" y="4365277"/>
            <a:ext cx="500062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5865689" y="6079778"/>
            <a:ext cx="500062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7312296" y="4364483"/>
            <a:ext cx="500063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7312296" y="6078983"/>
            <a:ext cx="500063" cy="158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6955903" y="5220939"/>
            <a:ext cx="1714500" cy="1587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6437186" y="5771009"/>
            <a:ext cx="709415" cy="709415"/>
          </a:xfrm>
          <a:prstGeom prst="ellipse">
            <a:avLst/>
          </a:prstGeom>
          <a:solidFill>
            <a:srgbClr val="FFCC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54" name="Овал 53"/>
          <p:cNvSpPr/>
          <p:nvPr/>
        </p:nvSpPr>
        <p:spPr>
          <a:xfrm>
            <a:off x="6437187" y="4884474"/>
            <a:ext cx="709415" cy="709415"/>
          </a:xfrm>
          <a:prstGeom prst="ellipse">
            <a:avLst/>
          </a:prstGeom>
          <a:solidFill>
            <a:srgbClr val="FFCC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55" name="Овал 54"/>
          <p:cNvSpPr/>
          <p:nvPr/>
        </p:nvSpPr>
        <p:spPr>
          <a:xfrm>
            <a:off x="6437188" y="4062909"/>
            <a:ext cx="709415" cy="709415"/>
          </a:xfrm>
          <a:prstGeom prst="ellipse">
            <a:avLst/>
          </a:prstGeom>
          <a:solidFill>
            <a:srgbClr val="FFCC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5400000">
            <a:off x="5008439" y="5222528"/>
            <a:ext cx="1716088" cy="1587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633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7504" y="620688"/>
                <a:ext cx="8806963" cy="16478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6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sz="36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36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3600" i="1"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ru-RU" sz="3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3600" i="1">
                                      <a:latin typeface="Cambria Math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ru-RU" sz="3600" i="1">
                                      <a:latin typeface="Cambria Math"/>
                                    </a:rPr>
                                    <m:t>𝜇</m:t>
                                  </m:r>
                                </m:den>
                              </m:f>
                              <m:r>
                                <a:rPr lang="ru-RU" sz="36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3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3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3600" i="1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ru-RU" sz="3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3600" i="1">
                                      <a:latin typeface="Cambria Math"/>
                                    </a:rPr>
                                    <m:t>2!</m:t>
                                  </m:r>
                                  <m:sSup>
                                    <m:sSupPr>
                                      <m:ctrlPr>
                                        <a:rPr lang="ru-RU" sz="3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36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ru-RU" sz="3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ru-RU" sz="36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3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3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3600" i="1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ru-RU" sz="3600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3600" i="1">
                                      <a:latin typeface="Cambria Math"/>
                                    </a:rPr>
                                    <m:t>3!</m:t>
                                  </m:r>
                                  <m:sSup>
                                    <m:sSupPr>
                                      <m:ctrlPr>
                                        <a:rPr lang="ru-RU" sz="3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36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ru-RU" sz="3600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ru-RU" sz="3600" i="1">
                                  <a:latin typeface="Cambria Math"/>
                                </a:rPr>
                                <m:t>+…+</m:t>
                              </m:r>
                              <m:f>
                                <m:fPr>
                                  <m:ctrlPr>
                                    <a:rPr lang="ru-RU" sz="3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3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3600" i="1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ru-RU" sz="36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36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ru-RU" sz="3600" i="1">
                                      <a:latin typeface="Cambria Math"/>
                                    </a:rPr>
                                    <m:t>!</m:t>
                                  </m:r>
                                  <m:sSup>
                                    <m:sSupPr>
                                      <m:ctrlPr>
                                        <a:rPr lang="ru-RU" sz="3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36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ru-RU" sz="36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3600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20688"/>
                <a:ext cx="8806963" cy="164782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9512" y="2420888"/>
                <a:ext cx="8784976" cy="242124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hangingPunct="0"/>
                <a:r>
                  <a:rPr lang="ru-RU" sz="2400" dirty="0" smtClean="0">
                    <a:latin typeface="+mn-lt"/>
                  </a:rPr>
                  <a:t>Предельные вероятности состояний:</a:t>
                </a:r>
                <a:endParaRPr lang="ru-RU" sz="2400" dirty="0">
                  <a:latin typeface="+mn-lt"/>
                </a:endParaRPr>
              </a:p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1+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𝜌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800" i="1">
                                          <a:latin typeface="Cambria Math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ru-RU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2800" i="1">
                                      <a:latin typeface="Cambria Math"/>
                                    </a:rPr>
                                    <m:t>2!</m:t>
                                  </m:r>
                                </m:den>
                              </m:f>
                              <m:r>
                                <a:rPr lang="ru-RU" sz="28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800" i="1">
                                          <a:latin typeface="Cambria Math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ru-RU" sz="2800" i="1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2800" i="1">
                                      <a:latin typeface="Cambria Math"/>
                                    </a:rPr>
                                    <m:t>3!</m:t>
                                  </m:r>
                                </m:den>
                              </m:f>
                              <m:r>
                                <a:rPr lang="ru-RU" sz="2800" i="1">
                                  <a:latin typeface="Cambria Math"/>
                                </a:rPr>
                                <m:t>+…+</m:t>
                              </m:r>
                              <m:f>
                                <m:f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800" i="1">
                                          <a:latin typeface="Cambria Math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ru-RU" sz="28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ru-RU" sz="28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ru-RU" sz="2800" i="1">
                                      <a:latin typeface="Cambria Math"/>
                                    </a:rPr>
                                    <m:t>!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2800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2800" dirty="0" smtClean="0"/>
              </a:p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800" i="1">
                          <a:latin typeface="Cambria Math"/>
                        </a:rPr>
                        <m:t>=</m:t>
                      </m:r>
                      <m:r>
                        <a:rPr lang="ru-RU" sz="2800" i="1">
                          <a:latin typeface="Cambria Math"/>
                        </a:rPr>
                        <m:t>𝜌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800" i="1">
                              <a:latin typeface="Cambria Math"/>
                            </a:rPr>
                            <m:t>2!</m:t>
                          </m:r>
                        </m:den>
                      </m:f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sz="2800" i="1">
                          <a:latin typeface="Cambria Math"/>
                        </a:rPr>
                        <m:t>;   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ru-RU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ru-RU" sz="2800" i="1">
                              <a:latin typeface="Cambria Math"/>
                            </a:rPr>
                            <m:t>3!</m:t>
                          </m:r>
                        </m:den>
                      </m:f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sz="2800" i="1">
                          <a:latin typeface="Cambria Math"/>
                        </a:rPr>
                        <m:t>;  …    </m:t>
                      </m:r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ru-RU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ru-RU" sz="2800" i="1">
                              <a:latin typeface="Cambria Math"/>
                            </a:rPr>
                            <m:t>𝑛</m:t>
                          </m:r>
                          <m:r>
                            <a:rPr lang="ru-RU" sz="2800" i="1">
                              <a:latin typeface="Cambria Math"/>
                            </a:rPr>
                            <m:t>!</m:t>
                          </m:r>
                        </m:den>
                      </m:f>
                      <m:sSub>
                        <m:sSubPr>
                          <m:ctrlPr>
                            <a:rPr lang="ru-RU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420888"/>
                <a:ext cx="8784976" cy="2421240"/>
              </a:xfrm>
              <a:prstGeom prst="rect">
                <a:avLst/>
              </a:prstGeom>
              <a:blipFill rotWithShape="1">
                <a:blip r:embed="rId3"/>
                <a:stretch>
                  <a:fillRect l="-829" t="-1241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13370" y="5013176"/>
                <a:ext cx="8751118" cy="152028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lvl="0" hangingPunct="0"/>
                <a:r>
                  <a:rPr lang="ru-RU" sz="2400" dirty="0" smtClean="0">
                    <a:latin typeface="+mn-lt"/>
                  </a:rPr>
                  <a:t>Вероятность отказа:</a:t>
                </a:r>
                <a:endParaRPr lang="en-US" sz="2400" dirty="0" smtClean="0">
                  <a:latin typeface="+mn-lt"/>
                </a:endParaRPr>
              </a:p>
              <a:p>
                <a:pPr lvl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6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ru-RU" sz="3600" i="1">
                              <a:latin typeface="Cambria Math"/>
                            </a:rPr>
                            <m:t>отк</m:t>
                          </m:r>
                        </m:sub>
                      </m:sSub>
                      <m:r>
                        <a:rPr lang="ru-RU" sz="3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36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ru-RU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6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3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600" i="1">
                                  <a:latin typeface="Cambria Math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ru-RU" sz="36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ru-RU" sz="3600" i="1">
                              <a:latin typeface="Cambria Math"/>
                            </a:rPr>
                            <m:t>𝑛</m:t>
                          </m:r>
                          <m:r>
                            <a:rPr lang="ru-RU" sz="3600" i="1">
                              <a:latin typeface="Cambria Math"/>
                            </a:rPr>
                            <m:t>!</m:t>
                          </m:r>
                        </m:den>
                      </m:f>
                      <m:sSub>
                        <m:sSubPr>
                          <m:ctrlPr>
                            <a:rPr lang="ru-RU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ru-RU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6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70" y="5013176"/>
                <a:ext cx="8751118" cy="1520288"/>
              </a:xfrm>
              <a:prstGeom prst="rect">
                <a:avLst/>
              </a:prstGeom>
              <a:blipFill rotWithShape="1">
                <a:blip r:embed="rId4"/>
                <a:stretch>
                  <a:fillRect l="-832" t="-1953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260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ПОКАЗАТЕЛИ РАБОТЫ СМО С ОЧЕРЕДЬЮ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9512" y="1707776"/>
                <a:ext cx="8784976" cy="156966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lvl="0" hangingPunct="0"/>
                <a:r>
                  <a:rPr lang="ru-RU" sz="2400" dirty="0" smtClean="0">
                    <a:solidFill>
                      <a:prstClr val="black"/>
                    </a:solidFill>
                    <a:latin typeface="+mn-lt"/>
                  </a:rPr>
                  <a:t>Для любой СМО должны быть заданы:</a:t>
                </a:r>
              </a:p>
              <a:p>
                <a:pPr hangingPunct="0"/>
                <a:r>
                  <a:rPr lang="ru-RU" sz="2400" dirty="0">
                    <a:latin typeface="+mn-lt"/>
                  </a:rPr>
                  <a:t>интенсивность потока входящих заявок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𝜆</m:t>
                    </m:r>
                  </m:oMath>
                </a14:m>
                <a:r>
                  <a:rPr lang="ru-RU" sz="2400" dirty="0">
                    <a:latin typeface="+mn-lt"/>
                  </a:rPr>
                  <a:t>,</a:t>
                </a:r>
              </a:p>
              <a:p>
                <a:pPr lvl="0" hangingPunct="0"/>
                <a:r>
                  <a:rPr lang="ru-RU" sz="2400" dirty="0">
                    <a:latin typeface="+mn-lt"/>
                  </a:rPr>
                  <a:t>интенсивность </a:t>
                </a:r>
                <a:r>
                  <a:rPr lang="ru-RU" sz="2400" dirty="0" smtClean="0">
                    <a:latin typeface="+mn-lt"/>
                  </a:rPr>
                  <a:t>обслуживания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𝜇</m:t>
                    </m:r>
                  </m:oMath>
                </a14:m>
                <a:r>
                  <a:rPr lang="ru-RU" sz="2400" dirty="0">
                    <a:latin typeface="+mn-lt"/>
                  </a:rPr>
                  <a:t> либо среднее время обслуживания </a:t>
                </a:r>
                <a:r>
                  <a:rPr lang="ru-RU" sz="2400" dirty="0" smtClean="0">
                    <a:latin typeface="+mn-lt"/>
                  </a:rPr>
                  <a:t>заявки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обс</m:t>
                        </m:r>
                      </m:sub>
                    </m:sSub>
                  </m:oMath>
                </a14:m>
                <a:endParaRPr lang="ru-RU" sz="2400" b="1" dirty="0">
                  <a:solidFill>
                    <a:prstClr val="black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707776"/>
                <a:ext cx="8784976" cy="1569660"/>
              </a:xfrm>
              <a:prstGeom prst="rect">
                <a:avLst/>
              </a:prstGeom>
              <a:blipFill>
                <a:blip r:embed="rId2"/>
                <a:stretch>
                  <a:fillRect l="-829" t="-1894" b="-6439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54627" y="3401125"/>
            <a:ext cx="878497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hangingPunct="0"/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А</a:t>
            </a:r>
            <a:r>
              <a:rPr lang="ru-RU" sz="2400" dirty="0" smtClean="0">
                <a:latin typeface="+mn-lt"/>
              </a:rPr>
              <a:t> - Абсолютной  </a:t>
            </a:r>
            <a:r>
              <a:rPr lang="ru-RU" sz="2400" dirty="0">
                <a:latin typeface="+mn-lt"/>
              </a:rPr>
              <a:t>пропускной  способностью  СМО  называется  среднее число заявок, которое может обслужить система за единицу времени</a:t>
            </a:r>
            <a:endParaRPr lang="ru-RU" sz="2400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506" y="4725144"/>
            <a:ext cx="8784976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en-US" sz="2400" b="1" i="1" dirty="0" smtClean="0">
                <a:solidFill>
                  <a:srgbClr val="C00000"/>
                </a:solidFill>
                <a:latin typeface="+mn-lt"/>
              </a:rPr>
              <a:t>Q</a:t>
            </a:r>
            <a:r>
              <a:rPr lang="en-US" sz="2400" dirty="0" smtClean="0">
                <a:latin typeface="+mn-lt"/>
              </a:rPr>
              <a:t> - </a:t>
            </a:r>
            <a:r>
              <a:rPr lang="ru-RU" sz="2400" dirty="0" smtClean="0">
                <a:latin typeface="+mn-lt"/>
              </a:rPr>
              <a:t>Относительная пропускная способность </a:t>
            </a:r>
            <a:r>
              <a:rPr lang="ru-RU" sz="2400" dirty="0">
                <a:latin typeface="+mn-lt"/>
              </a:rPr>
              <a:t>СМО </a:t>
            </a:r>
            <a:r>
              <a:rPr lang="ru-RU" sz="2400" dirty="0" smtClean="0">
                <a:latin typeface="+mn-lt"/>
              </a:rPr>
              <a:t>- </a:t>
            </a:r>
            <a:r>
              <a:rPr lang="ru-RU" sz="2400" dirty="0">
                <a:latin typeface="+mn-lt"/>
              </a:rPr>
              <a:t>средняя  доля </a:t>
            </a:r>
            <a:r>
              <a:rPr lang="ru-RU" sz="2400" dirty="0" smtClean="0">
                <a:latin typeface="+mn-lt"/>
              </a:rPr>
              <a:t>поступивших заявок, </a:t>
            </a:r>
            <a:r>
              <a:rPr lang="ru-RU" sz="2400" dirty="0">
                <a:latin typeface="+mn-lt"/>
              </a:rPr>
              <a:t>обслуживаемая  системой,  т.е.  отношение среднего </a:t>
            </a:r>
            <a:r>
              <a:rPr lang="ru-RU" sz="2400" dirty="0" smtClean="0">
                <a:latin typeface="+mn-lt"/>
              </a:rPr>
              <a:t>обслуживаемых за</a:t>
            </a:r>
            <a:r>
              <a:rPr lang="en-US" sz="2400" dirty="0" smtClean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единицу времени заявок </a:t>
            </a:r>
            <a:r>
              <a:rPr lang="ru-RU" sz="2400" dirty="0">
                <a:latin typeface="+mn-lt"/>
              </a:rPr>
              <a:t>к среднему числу заявок</a:t>
            </a:r>
            <a:r>
              <a:rPr lang="ru-RU" sz="2400" dirty="0" smtClean="0">
                <a:latin typeface="+mn-lt"/>
              </a:rPr>
              <a:t>, поступивших </a:t>
            </a:r>
            <a:r>
              <a:rPr lang="ru-RU" sz="2400" dirty="0">
                <a:latin typeface="+mn-lt"/>
              </a:rPr>
              <a:t>за это </a:t>
            </a:r>
            <a:r>
              <a:rPr lang="ru-RU" sz="2400" dirty="0" smtClean="0">
                <a:latin typeface="+mn-lt"/>
              </a:rPr>
              <a:t>время в систему. 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3819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3600" b="1" kern="0" dirty="0" smtClean="0">
                <a:solidFill>
                  <a:srgbClr val="000000"/>
                </a:solidFill>
                <a:latin typeface="Calibri"/>
              </a:rPr>
              <a:t>ПОКАЗАТЕЛИ РАБОТЫ СМО С ОЧЕРЕДЬЮ</a:t>
            </a:r>
            <a:endParaRPr lang="ru-RU" sz="3600" b="1" kern="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7504" y="957268"/>
                <a:ext cx="8712968" cy="1463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latin typeface="+mn-lt"/>
                  </a:rPr>
                  <a:t>Интенсивность выходящего потока обслуженных заявок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𝜇</m:t>
                    </m:r>
                  </m:oMath>
                </a14:m>
                <a:r>
                  <a:rPr lang="ru-RU" sz="2000" dirty="0">
                    <a:latin typeface="+mn-lt"/>
                  </a:rPr>
                  <a:t> и среднее время обслуживания одной заявки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2000" i="1">
                            <a:latin typeface="Cambria Math"/>
                          </a:rPr>
                          <m:t>𝜏</m:t>
                        </m:r>
                      </m:e>
                    </m:acc>
                  </m:oMath>
                </a14:m>
                <a:r>
                  <a:rPr lang="ru-RU" sz="2000" dirty="0">
                    <a:latin typeface="+mn-lt"/>
                  </a:rPr>
                  <a:t> связаны между собой: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обс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;  </m:t>
                      </m:r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обс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ru-RU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957268"/>
                <a:ext cx="8712968" cy="1463991"/>
              </a:xfrm>
              <a:prstGeom prst="rect">
                <a:avLst/>
              </a:prstGeom>
              <a:blipFill>
                <a:blip r:embed="rId2"/>
                <a:stretch>
                  <a:fillRect l="-770" t="-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9568963"/>
                  </p:ext>
                </p:extLst>
              </p:nvPr>
            </p:nvGraphicFramePr>
            <p:xfrm>
              <a:off x="205433" y="2492896"/>
              <a:ext cx="8784976" cy="396041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910183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7874793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indent="-97155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отк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400" marR="68400" marT="54000" marB="5400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97155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Вероятность отказа – вероятность того, что заявка покинет СМО необслуженной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400" marR="68400" marT="54000" marB="5400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12608">
                    <a:tc>
                      <a:txBody>
                        <a:bodyPr/>
                        <a:lstStyle/>
                        <a:p>
                          <a:pPr indent="-97155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ru-RU" sz="2400" smtClean="0">
                                        <a:effectLst/>
                                        <a:latin typeface="Cambria Math"/>
                                      </a:rPr>
                                      <m:t>сист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400" marR="68400" marT="54000" marB="5400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97155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Среднее число заявок в системе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400" marR="68400" marT="54000" marB="5400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486920">
                    <a:tc>
                      <a:txBody>
                        <a:bodyPr/>
                        <a:lstStyle/>
                        <a:p>
                          <a:pPr indent="-97155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оч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400" marR="68400" marT="54000" marB="5400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97155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Среднее число заявок в очереди (длина очереди)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400" marR="68400" marT="54000" marB="5400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481176">
                    <a:tc>
                      <a:txBody>
                        <a:bodyPr/>
                        <a:lstStyle/>
                        <a:p>
                          <a:pPr indent="-97155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ru-RU" sz="2400" smtClean="0">
                                        <a:effectLst/>
                                        <a:latin typeface="Cambria Math"/>
                                      </a:rPr>
                                      <m:t>сист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400" marR="68400" marT="54000" marB="5400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97155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Среднее время пребывания заявок в системе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400" marR="68400" marT="54000" marB="5400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-97155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оч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400" marR="68400" marT="54000" marB="5400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97155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Среднее время пребывания заявок в очереди (длина очереди)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400" marR="68400" marT="54000" marB="5400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-97155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ru-RU" sz="2400">
                                        <a:effectLst/>
                                        <a:latin typeface="Cambria Math"/>
                                      </a:rPr>
                                      <m:t>зан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40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400" marR="68400" marT="54000" marB="5400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-97155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Вероятность того, что канал занят (степень загрузки канала)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400" marR="68400" marT="54000" marB="5400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2351900"/>
                  </p:ext>
                </p:extLst>
              </p:nvPr>
            </p:nvGraphicFramePr>
            <p:xfrm>
              <a:off x="205433" y="2492896"/>
              <a:ext cx="8784976" cy="3960416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91018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787479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</a:tblGrid>
                  <a:tr h="8395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400" marR="68400" marT="54000" marB="54000">
                        <a:blipFill rotWithShape="1">
                          <a:blip r:embed="rId3"/>
                          <a:stretch>
                            <a:fillRect l="-671" t="-5072" r="-867114" b="-3855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-97155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Вероятность отказа – вероятность того, что заявка покинет СМО необслуженной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400" marR="68400" marT="54000" marB="5400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473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400" marR="68400" marT="54000" marB="54000">
                        <a:blipFill rotWithShape="1">
                          <a:blip r:embed="rId3"/>
                          <a:stretch>
                            <a:fillRect l="-671" t="-185897" r="-867114" b="-5820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-97155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Среднее число заявок в системе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400" marR="68400" marT="54000" marB="5400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4869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400" marR="68400" marT="54000" marB="54000">
                        <a:blipFill rotWithShape="1">
                          <a:blip r:embed="rId3"/>
                          <a:stretch>
                            <a:fillRect l="-671" t="-282278" r="-867114" b="-474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-97155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Среднее число заявок в очереди (длина очереди)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400" marR="68400" marT="54000" marB="5400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48117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400" marR="68400" marT="54000" marB="54000">
                        <a:blipFill rotWithShape="1">
                          <a:blip r:embed="rId3"/>
                          <a:stretch>
                            <a:fillRect l="-671" t="-382278" r="-867114" b="-374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-97155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Среднее время пребывания заявок в системе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400" marR="68400" marT="54000" marB="5400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8395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400" marR="68400" marT="54000" marB="54000">
                        <a:blipFill rotWithShape="1">
                          <a:blip r:embed="rId3"/>
                          <a:stretch>
                            <a:fillRect l="-671" t="-276087" r="-867114" b="-114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-97155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Среднее время пребывания заявок в очереди (длина очереди)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400" marR="68400" marT="54000" marB="5400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  <a:tr h="8395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400" marR="68400" marT="54000" marB="54000">
                        <a:blipFill rotWithShape="1">
                          <a:blip r:embed="rId3"/>
                          <a:stretch>
                            <a:fillRect l="-671" t="-376087" r="-867114" b="-14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-97155">
                            <a:spcAft>
                              <a:spcPts val="0"/>
                            </a:spcAft>
                          </a:pPr>
                          <a:r>
                            <a:rPr lang="ru-RU" sz="2400" dirty="0">
                              <a:effectLst/>
                            </a:rPr>
                            <a:t>Вероятность того, что канал занят (степень загрузки канала)</a:t>
                          </a:r>
                          <a:endParaRPr lang="ru-RU" sz="2400" dirty="0">
                            <a:effectLst/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400" marR="68400" marT="54000" marB="5400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5936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учебного курс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s_ppttraining_tp06256168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_ppttraining_tp0625616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training_tp0625616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3822</TotalTime>
  <Words>2992</Words>
  <Application>Microsoft Office PowerPoint</Application>
  <PresentationFormat>Экран (4:3)</PresentationFormat>
  <Paragraphs>226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Презентация учебного курса</vt:lpstr>
      <vt:lpstr>Системы массового обслуживания с неограниченной очередью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 ФИЛЬМА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Случайные события. Вероятность</dc:title>
  <dc:creator>Nicola</dc:creator>
  <cp:lastModifiedBy>Nicola</cp:lastModifiedBy>
  <cp:revision>227</cp:revision>
  <cp:lastPrinted>2019-09-17T21:20:31Z</cp:lastPrinted>
  <dcterms:created xsi:type="dcterms:W3CDTF">2018-07-19T01:00:04Z</dcterms:created>
  <dcterms:modified xsi:type="dcterms:W3CDTF">2021-04-28T21:11:59Z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