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80" r:id="rId3"/>
    <p:sldId id="381" r:id="rId4"/>
    <p:sldId id="382" r:id="rId5"/>
    <p:sldId id="383" r:id="rId6"/>
    <p:sldId id="354" r:id="rId7"/>
    <p:sldId id="355" r:id="rId8"/>
    <p:sldId id="356" r:id="rId9"/>
    <p:sldId id="373" r:id="rId10"/>
    <p:sldId id="357" r:id="rId11"/>
    <p:sldId id="358" r:id="rId12"/>
    <p:sldId id="378" r:id="rId13"/>
    <p:sldId id="377" r:id="rId14"/>
    <p:sldId id="359" r:id="rId15"/>
    <p:sldId id="360" r:id="rId16"/>
    <p:sldId id="379" r:id="rId17"/>
    <p:sldId id="375" r:id="rId18"/>
    <p:sldId id="387" r:id="rId19"/>
    <p:sldId id="376" r:id="rId20"/>
    <p:sldId id="361" r:id="rId21"/>
    <p:sldId id="388" r:id="rId22"/>
    <p:sldId id="389" r:id="rId23"/>
    <p:sldId id="362" r:id="rId24"/>
    <p:sldId id="363" r:id="rId25"/>
    <p:sldId id="364" r:id="rId26"/>
    <p:sldId id="365" r:id="rId27"/>
    <p:sldId id="368" r:id="rId28"/>
    <p:sldId id="366" r:id="rId29"/>
    <p:sldId id="367" r:id="rId30"/>
    <p:sldId id="299" r:id="rId31"/>
    <p:sldId id="369" r:id="rId32"/>
    <p:sldId id="370" r:id="rId33"/>
    <p:sldId id="371" r:id="rId34"/>
    <p:sldId id="372" r:id="rId35"/>
  </p:sldIdLst>
  <p:sldSz cx="9144000" cy="6858000" type="screen4x3"/>
  <p:notesSz cx="6888163" cy="4657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4F7F8"/>
    <a:srgbClr val="CCFFFF"/>
    <a:srgbClr val="FFFFFF"/>
    <a:srgbClr val="BEBEF0"/>
    <a:srgbClr val="ABABEB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953" autoAdjust="0"/>
    <p:restoredTop sz="86479" autoAdjust="0"/>
  </p:normalViewPr>
  <p:slideViewPr>
    <p:cSldViewPr>
      <p:cViewPr varScale="1">
        <p:scale>
          <a:sx n="64" d="100"/>
          <a:sy n="64" d="100"/>
        </p:scale>
        <p:origin x="-6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r>
              <a:rPr lang="ru-RU" smtClean="0"/>
              <a:t>47: Основные понятия сетевого планирования</a:t>
            </a: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fld id="{FF79F047-3D21-499C-9CAB-4531FF362A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464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8063" y="349250"/>
            <a:ext cx="2332037" cy="1747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2212420"/>
            <a:ext cx="5051320" cy="20959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r>
              <a:rPr lang="ru-RU" smtClean="0"/>
              <a:t>47: Основные понятия сетевого планирования</a:t>
            </a: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fld id="{58B87636-5941-4D76-A849-CCB8BC82FC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424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47: Основные понятия сетевого планирования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B87636-5941-4D76-A849-CCB8BC82FC4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1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D0EA0D0E-916C-4682-BAA0-3003DA85A0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47354-4C5B-498D-AFC3-C7BB66128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93FE-EB31-44E0-9572-9D37C0F696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B955B-4BAF-4CE6-87C7-27198C3A0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5D909-0C02-40DF-997D-103A6B5D4C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4932C-BDD1-4AA9-B5A9-C5C2D1100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AC1C-508F-429B-91D0-E3D6A267EE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67BBA-E09E-428A-8356-63ED65E68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F5B71-6A33-40E7-A643-1F1589AAD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B60C6-D5E3-4700-8907-C9F90EAC69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5F06E-5132-4161-9037-B923C2E23D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3A5AD166-8E05-447C-9B05-07F9369BA89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708" y="1088257"/>
            <a:ext cx="7848600" cy="2585323"/>
          </a:xfrm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Основные понятия сетевого планирования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856984" cy="2505301"/>
          </a:xfr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 smtClean="0"/>
              <a:t>1. </a:t>
            </a:r>
            <a:r>
              <a:rPr lang="ru-RU" sz="2800" dirty="0"/>
              <a:t>Понятие сетевого планирования</a:t>
            </a:r>
            <a:endParaRPr lang="ru-RU" sz="2800" dirty="0" smtClean="0"/>
          </a:p>
          <a:p>
            <a:pPr algn="l">
              <a:lnSpc>
                <a:spcPct val="100000"/>
              </a:lnSpc>
            </a:pPr>
            <a:r>
              <a:rPr lang="ru-RU" sz="2800" dirty="0" smtClean="0"/>
              <a:t>2. </a:t>
            </a:r>
            <a:r>
              <a:rPr lang="ru-RU" sz="2800" dirty="0"/>
              <a:t>Сетевая модель и ее основные элементы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pPr algn="l">
              <a:lnSpc>
                <a:spcPct val="100000"/>
              </a:lnSpc>
            </a:pPr>
            <a:r>
              <a:rPr lang="ru-RU" sz="2800" dirty="0" smtClean="0"/>
              <a:t>3. </a:t>
            </a:r>
            <a:r>
              <a:rPr lang="ru-RU" sz="2800" dirty="0"/>
              <a:t>Порядок и правила построения сетевых графиков</a:t>
            </a:r>
            <a:r>
              <a:rPr lang="ru-RU" sz="2800" dirty="0" smtClean="0"/>
              <a:t>.</a:t>
            </a:r>
          </a:p>
          <a:p>
            <a:pPr algn="l">
              <a:lnSpc>
                <a:spcPct val="100000"/>
              </a:lnSpc>
            </a:pPr>
            <a:r>
              <a:rPr lang="ru-RU" sz="2800" dirty="0" smtClean="0"/>
              <a:t>4. </a:t>
            </a:r>
            <a:r>
              <a:rPr lang="ru-RU" sz="2800" dirty="0" err="1"/>
              <a:t>Временны́е</a:t>
            </a:r>
            <a:r>
              <a:rPr lang="ru-RU" sz="2800" dirty="0"/>
              <a:t>  характеристики работ и событий</a:t>
            </a:r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+mj-lt"/>
              </a:rPr>
              <a:t>МДК.01.02 Математический аппарат для построения компьютерных сетей, занятие 45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973" y="188640"/>
            <a:ext cx="873921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*Путь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в сетевом графике представляет собой последовательность смежных дуг, связывающую </a:t>
            </a:r>
            <a:r>
              <a:rPr lang="ru-RU" sz="2400" dirty="0" smtClean="0">
                <a:latin typeface="+mn-lt"/>
              </a:rPr>
              <a:t>источник (начальное событие) </a:t>
            </a:r>
            <a:r>
              <a:rPr lang="ru-RU" sz="2400" dirty="0">
                <a:latin typeface="+mn-lt"/>
              </a:rPr>
              <a:t>со стоком </a:t>
            </a:r>
            <a:r>
              <a:rPr lang="ru-RU" sz="2400" dirty="0" smtClean="0">
                <a:latin typeface="+mn-lt"/>
              </a:rPr>
              <a:t>(конечным событием)</a:t>
            </a:r>
            <a:endParaRPr lang="ru-RU" sz="2400" dirty="0">
              <a:effectLst/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973" y="1484784"/>
            <a:ext cx="8739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Длина пути равна сумме длительностей входящих в него работ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971" y="2315781"/>
            <a:ext cx="8739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Критическим</a:t>
            </a:r>
            <a:r>
              <a:rPr lang="ru-RU" sz="2400" dirty="0">
                <a:latin typeface="+mn-lt"/>
              </a:rPr>
              <a:t> называют путь, имеющий максимальную длину (таких </a:t>
            </a:r>
            <a:r>
              <a:rPr lang="ru-RU" sz="2400" dirty="0" smtClean="0">
                <a:latin typeface="+mn-lt"/>
              </a:rPr>
              <a:t>путей </a:t>
            </a:r>
            <a:r>
              <a:rPr lang="ru-RU" sz="2400" dirty="0">
                <a:latin typeface="+mn-lt"/>
              </a:rPr>
              <a:t>может быть несколько). </a:t>
            </a:r>
            <a:endParaRPr lang="ru-RU" sz="2400" dirty="0"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975" y="3284984"/>
            <a:ext cx="874621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>
                <a:latin typeface="+mn-lt"/>
              </a:rPr>
              <a:t>Задача сетевого планирования</a:t>
            </a:r>
            <a:r>
              <a:rPr lang="ru-RU" sz="2400" dirty="0">
                <a:latin typeface="+mn-lt"/>
              </a:rPr>
              <a:t> и управления состоит в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построении сетевого графика и определении критического пути</a:t>
            </a:r>
            <a:endParaRPr lang="ru-RU" sz="2400" b="1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58411"/>
            <a:ext cx="4974310" cy="25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0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ПОСТРОЕНИЕ СЕТЕВЫХ ГРАФИКОВ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721" y="2204864"/>
            <a:ext cx="8730767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1. В сетевой модели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не должно быть «тупиковых» событий </a:t>
            </a:r>
            <a:r>
              <a:rPr lang="ru-RU" sz="2400" dirty="0">
                <a:latin typeface="+mn-lt"/>
              </a:rPr>
              <a:t>– т.е. событий, из которых не выходит ни одна работа, за исключением завершающего события.</a:t>
            </a:r>
          </a:p>
          <a:p>
            <a:r>
              <a:rPr lang="ru-RU" sz="2400" dirty="0">
                <a:latin typeface="+mn-lt"/>
              </a:rPr>
              <a:t>2. В сетевом графике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не должно быть «хвостовых» событий </a:t>
            </a:r>
            <a:r>
              <a:rPr lang="ru-RU" sz="2400" dirty="0">
                <a:latin typeface="+mn-lt"/>
              </a:rPr>
              <a:t>– т.е. событий, которым не предшествует хотя бы одна работа, за исключением исходного.</a:t>
            </a:r>
          </a:p>
          <a:p>
            <a:r>
              <a:rPr lang="ru-RU" sz="2400" dirty="0">
                <a:latin typeface="+mn-lt"/>
              </a:rPr>
              <a:t>3. В сети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не должно быть </a:t>
            </a:r>
            <a:r>
              <a:rPr lang="ru-RU" sz="2400" dirty="0">
                <a:latin typeface="+mn-lt"/>
              </a:rPr>
              <a:t>замкнутых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контуров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или </a:t>
            </a:r>
            <a:r>
              <a:rPr lang="ru-RU" sz="2400" dirty="0" smtClean="0">
                <a:latin typeface="+mn-lt"/>
              </a:rPr>
              <a:t>петель.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4. Любые два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события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должны быть непосредственно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связаны не более чем одной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работой</a:t>
            </a:r>
            <a:r>
              <a:rPr lang="ru-RU" sz="2400" dirty="0" smtClean="0">
                <a:latin typeface="+mn-lt"/>
              </a:rPr>
              <a:t>. </a:t>
            </a:r>
          </a:p>
          <a:p>
            <a:r>
              <a:rPr lang="ru-RU" sz="2400" dirty="0" smtClean="0">
                <a:latin typeface="+mn-lt"/>
              </a:rPr>
              <a:t>5</a:t>
            </a:r>
            <a:r>
              <a:rPr lang="ru-RU" sz="2400" dirty="0">
                <a:latin typeface="+mn-lt"/>
              </a:rPr>
              <a:t>. В сети должно быть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одно исходное </a:t>
            </a:r>
            <a:r>
              <a:rPr lang="ru-RU" sz="2400" dirty="0">
                <a:latin typeface="+mn-lt"/>
              </a:rPr>
              <a:t>и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одно завершающее </a:t>
            </a:r>
            <a:r>
              <a:rPr lang="ru-RU" sz="2400" dirty="0">
                <a:latin typeface="+mn-lt"/>
              </a:rPr>
              <a:t>событие.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720" y="963493"/>
            <a:ext cx="8730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Вначале планируемый процесс разбивается на отдельные работы, составляется перечень работ и событий, продумываются их логические связи и порядок выполнения. При этом оценивается длительность каждой работы.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23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*ПРИМЕР ПОСТАНОВКИ ЗАДАЧИ СЕТЕВОГО ПЛАНИРОВАНИЯ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46126"/>
              </p:ext>
            </p:extLst>
          </p:nvPr>
        </p:nvGraphicFramePr>
        <p:xfrm>
          <a:off x="323528" y="1584087"/>
          <a:ext cx="8640960" cy="4754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31612">
                  <a:extLst>
                    <a:ext uri="{9D8B030D-6E8A-4147-A177-3AD203B41FA5}">
                      <a16:colId xmlns="" xmlns:a16="http://schemas.microsoft.com/office/drawing/2014/main" val="2903388074"/>
                    </a:ext>
                  </a:extLst>
                </a:gridCol>
                <a:gridCol w="3311513">
                  <a:extLst>
                    <a:ext uri="{9D8B030D-6E8A-4147-A177-3AD203B41FA5}">
                      <a16:colId xmlns="" xmlns:a16="http://schemas.microsoft.com/office/drawing/2014/main" val="1073377908"/>
                    </a:ext>
                  </a:extLst>
                </a:gridCol>
                <a:gridCol w="3397835">
                  <a:extLst>
                    <a:ext uri="{9D8B030D-6E8A-4147-A177-3AD203B41FA5}">
                      <a16:colId xmlns="" xmlns:a16="http://schemas.microsoft.com/office/drawing/2014/main" val="14911058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Номер работы, </a:t>
                      </a:r>
                      <a:r>
                        <a:rPr lang="en-US" sz="2400" dirty="0">
                          <a:effectLst/>
                        </a:rPr>
                        <a:t>N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Каким работам предшествует</a:t>
                      </a:r>
                      <a:r>
                        <a:rPr lang="en-US" sz="2400">
                          <a:effectLst/>
                        </a:rPr>
                        <a:t>, W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Продолжительность</a:t>
                      </a:r>
                      <a:r>
                        <a:rPr lang="en-US" sz="2400">
                          <a:effectLst/>
                        </a:rPr>
                        <a:t>, L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175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23695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7,8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42828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10,11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9771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3,6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37087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10,11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9880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5735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40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15029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0939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–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6437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9491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–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30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0217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5958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14517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2050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34" y="3645024"/>
            <a:ext cx="6154956" cy="310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29874"/>
              </p:ext>
            </p:extLst>
          </p:nvPr>
        </p:nvGraphicFramePr>
        <p:xfrm>
          <a:off x="179513" y="116632"/>
          <a:ext cx="3600399" cy="4267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20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№ </a:t>
                      </a:r>
                      <a:r>
                        <a:rPr lang="ru-RU" sz="2000" dirty="0" err="1" smtClean="0">
                          <a:effectLst/>
                        </a:rPr>
                        <a:t>ра</a:t>
                      </a:r>
                      <a:r>
                        <a:rPr lang="ru-RU" sz="2000" dirty="0" smtClean="0">
                          <a:effectLst/>
                        </a:rPr>
                        <a:t>-боты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Каким работам </a:t>
                      </a:r>
                      <a:r>
                        <a:rPr lang="ru-RU" sz="2000" dirty="0" smtClean="0">
                          <a:effectLst/>
                        </a:rPr>
                        <a:t>предшествует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Продол</a:t>
                      </a:r>
                      <a:r>
                        <a:rPr lang="ru-RU" sz="2000" dirty="0" smtClean="0">
                          <a:effectLst/>
                        </a:rPr>
                        <a:t>-житель-</a:t>
                      </a:r>
                      <a:r>
                        <a:rPr lang="ru-RU" sz="2000" dirty="0" err="1" smtClean="0">
                          <a:effectLst/>
                        </a:rPr>
                        <a:t>ность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7,8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10,11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3,6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10,11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40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3,6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–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–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40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УПОРЯДОЧИВАНИЕ СЕТЕВЫХ ГРАФИКОВ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13136"/>
            <a:ext cx="5943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61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30" y="116632"/>
            <a:ext cx="5688632" cy="301528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38" y="3118954"/>
            <a:ext cx="5705524" cy="36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913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93710"/>
              </p:ext>
            </p:extLst>
          </p:nvPr>
        </p:nvGraphicFramePr>
        <p:xfrm>
          <a:off x="179512" y="116632"/>
          <a:ext cx="8784977" cy="329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374318">
                  <a:extLst>
                    <a:ext uri="{9D8B030D-6E8A-4147-A177-3AD203B41FA5}">
                      <a16:colId xmlns="" xmlns:a16="http://schemas.microsoft.com/office/drawing/2014/main" val="2903388074"/>
                    </a:ext>
                  </a:extLst>
                </a:gridCol>
                <a:gridCol w="3680193">
                  <a:extLst>
                    <a:ext uri="{9D8B030D-6E8A-4147-A177-3AD203B41FA5}">
                      <a16:colId xmlns="" xmlns:a16="http://schemas.microsoft.com/office/drawing/2014/main" val="1073377908"/>
                    </a:ext>
                  </a:extLst>
                </a:gridCol>
                <a:gridCol w="2730466">
                  <a:extLst>
                    <a:ext uri="{9D8B030D-6E8A-4147-A177-3AD203B41FA5}">
                      <a16:colId xmlns="" xmlns:a16="http://schemas.microsoft.com/office/drawing/2014/main" val="14911058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Номер </a:t>
                      </a:r>
                      <a:r>
                        <a:rPr lang="ru-RU" sz="1800" dirty="0">
                          <a:effectLst/>
                        </a:rPr>
                        <a:t>работы, </a:t>
                      </a:r>
                      <a:r>
                        <a:rPr lang="en-US" sz="1800" dirty="0">
                          <a:effectLst/>
                        </a:rPr>
                        <a:t>N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Каким работам предшествует</a:t>
                      </a:r>
                      <a:r>
                        <a:rPr lang="en-US" sz="1800">
                          <a:effectLst/>
                        </a:rPr>
                        <a:t>, W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Продолжительность</a:t>
                      </a:r>
                      <a:r>
                        <a:rPr lang="en-US" sz="1800" dirty="0">
                          <a:effectLst/>
                        </a:rPr>
                        <a:t>, L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175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23695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42828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10,11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9771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37087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10,11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9880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5735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15029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0939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6437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9491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0217664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344168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Вершины-события нумеруем, исходной вершине присваиваем номер 0. Пара (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обозначает дугу, начинающуюся в вершине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заканчивающуюся в вершине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причем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 сетевой модели начинают с выявления исходных и завершающих работ модели. В данной задаче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9 и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завершающими (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предшествуют никаким работам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таблице приведены прочерки). В списках колонки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отсутствуют  номера работ 1,2 и 4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следовательно, эти работы являются исходными. С учетом этого строим сетевой граф.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800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7" y="116632"/>
            <a:ext cx="5113474" cy="26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46" y="2927008"/>
            <a:ext cx="7345722" cy="37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3970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5146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79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Создание компьютерных сетей с «нуля» и «под ключ» – сложный </a:t>
            </a:r>
            <a:r>
              <a:rPr lang="ru-RU" sz="2400" dirty="0" smtClean="0">
                <a:latin typeface="+mn-lt"/>
              </a:rPr>
              <a:t>процесс</a:t>
            </a:r>
            <a:r>
              <a:rPr lang="ru-RU" sz="2400" dirty="0">
                <a:latin typeface="+mn-lt"/>
              </a:rPr>
              <a:t>, эффективная реализация которого зависит от многих факторов. </a:t>
            </a:r>
            <a:r>
              <a:rPr lang="ru-RU" sz="2400" dirty="0" smtClean="0">
                <a:latin typeface="+mn-lt"/>
              </a:rPr>
              <a:t>Планирование </a:t>
            </a:r>
            <a:r>
              <a:rPr lang="ru-RU" sz="2400" dirty="0">
                <a:latin typeface="+mn-lt"/>
              </a:rPr>
              <a:t>такого и подобных процессов привело к созданию принципиально новых методов сетевого планирования и управления путем применения </a:t>
            </a:r>
            <a:r>
              <a:rPr lang="ru-RU" sz="2400" b="1" i="1" dirty="0">
                <a:latin typeface="+mn-lt"/>
              </a:rPr>
              <a:t>сетевых графиков</a:t>
            </a:r>
            <a:r>
              <a:rPr lang="ru-RU" sz="2400" dirty="0" smtClean="0">
                <a:latin typeface="+mn-lt"/>
              </a:rPr>
              <a:t>.</a:t>
            </a:r>
          </a:p>
          <a:p>
            <a:r>
              <a:rPr lang="ru-RU" sz="2400" dirty="0">
                <a:latin typeface="+mn-lt"/>
              </a:rPr>
              <a:t>Первые системы, использующие сетевые графики, были применены в США в конце 50-х годов. Это были системы: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057" y="3284984"/>
            <a:ext cx="842493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Системы, использующие сетевые графики: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dirty="0" smtClean="0">
                <a:solidFill>
                  <a:srgbClr val="C00000"/>
                </a:solidFill>
                <a:latin typeface="+mn-lt"/>
              </a:rPr>
              <a:t>CPM</a:t>
            </a:r>
            <a:r>
              <a:rPr lang="en-US" sz="2400" dirty="0" smtClean="0">
                <a:latin typeface="+mn-lt"/>
              </a:rPr>
              <a:t> (Critical Path Method) – </a:t>
            </a:r>
            <a:r>
              <a:rPr lang="ru-RU" sz="2400" b="1" dirty="0" smtClean="0">
                <a:latin typeface="+mn-lt"/>
              </a:rPr>
              <a:t>метод критического пути</a:t>
            </a:r>
            <a:r>
              <a:rPr lang="ru-RU" sz="2400" dirty="0" smtClean="0">
                <a:latin typeface="+mn-l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PERT</a:t>
            </a:r>
            <a:r>
              <a:rPr lang="en-US" sz="2400" dirty="0">
                <a:latin typeface="+mn-lt"/>
              </a:rPr>
              <a:t> (</a:t>
            </a:r>
            <a:r>
              <a:rPr lang="en-US" sz="2400" dirty="0" smtClean="0">
                <a:latin typeface="+mn-lt"/>
              </a:rPr>
              <a:t>Project </a:t>
            </a:r>
            <a:r>
              <a:rPr lang="en-US" sz="2400" dirty="0">
                <a:latin typeface="+mn-lt"/>
              </a:rPr>
              <a:t>Evaluation and Review </a:t>
            </a:r>
            <a:r>
              <a:rPr lang="en-US" sz="2400" dirty="0" smtClean="0">
                <a:latin typeface="+mn-lt"/>
              </a:rPr>
              <a:t>Technique) – </a:t>
            </a:r>
            <a:r>
              <a:rPr lang="ru-RU" sz="2400" b="1" dirty="0" smtClean="0">
                <a:latin typeface="+mn-lt"/>
              </a:rPr>
              <a:t>метод оценки и анализа проектов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5247671"/>
            <a:ext cx="8529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Система </a:t>
            </a:r>
            <a:r>
              <a:rPr lang="en-US" sz="2400" dirty="0">
                <a:latin typeface="+mn-lt"/>
              </a:rPr>
              <a:t>CPM </a:t>
            </a:r>
            <a:r>
              <a:rPr lang="ru-RU" sz="2400" dirty="0">
                <a:latin typeface="+mn-lt"/>
              </a:rPr>
              <a:t>впервые была применена при управлении строительными работами, система </a:t>
            </a:r>
            <a:r>
              <a:rPr lang="en-US" sz="2400" dirty="0">
                <a:latin typeface="+mn-lt"/>
              </a:rPr>
              <a:t>PERT</a:t>
            </a:r>
            <a:r>
              <a:rPr lang="ru-RU" sz="2400" dirty="0">
                <a:latin typeface="+mn-lt"/>
              </a:rPr>
              <a:t> – при разработке ракет системы </a:t>
            </a:r>
            <a:r>
              <a:rPr lang="en-US" sz="2400" dirty="0">
                <a:latin typeface="+mn-lt"/>
              </a:rPr>
              <a:t>Polaris</a:t>
            </a:r>
            <a:r>
              <a:rPr lang="ru-RU" sz="24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92325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*ВРЕМЕННЫ</a:t>
            </a:r>
            <a:r>
              <a:rPr lang="ru-RU" sz="4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́</a:t>
            </a:r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Е ХАРАКТЕРИСТИКИ РАБОТ И СОБЫТИЙ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639" y="1580178"/>
            <a:ext cx="875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Назовем </a:t>
            </a:r>
            <a:r>
              <a:rPr lang="ru-RU" sz="2000" dirty="0" smtClean="0">
                <a:latin typeface="+mn-lt"/>
              </a:rPr>
              <a:t>событием </a:t>
            </a:r>
            <a:r>
              <a:rPr lang="ru-RU" sz="2000" i="1" dirty="0">
                <a:latin typeface="+mn-lt"/>
              </a:rPr>
              <a:t>i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завершение  </a:t>
            </a:r>
            <a:r>
              <a:rPr lang="ru-RU" sz="2000" dirty="0">
                <a:latin typeface="+mn-lt"/>
              </a:rPr>
              <a:t>всех  работ,  входящих в </a:t>
            </a:r>
            <a:r>
              <a:rPr lang="ru-RU" sz="2000" dirty="0" smtClean="0">
                <a:latin typeface="+mn-lt"/>
              </a:rPr>
              <a:t>вершину </a:t>
            </a:r>
            <a:r>
              <a:rPr lang="ru-RU" sz="2000" i="1" dirty="0">
                <a:latin typeface="+mn-lt"/>
              </a:rPr>
              <a:t>i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(</a:t>
            </a:r>
            <a:r>
              <a:rPr lang="ru-RU" sz="2000" dirty="0">
                <a:latin typeface="+mn-lt"/>
              </a:rPr>
              <a:t>начало всех работ, выходящих из вершины  </a:t>
            </a:r>
            <a:r>
              <a:rPr lang="en-US" sz="2000" i="1" dirty="0" err="1">
                <a:latin typeface="+mn-lt"/>
              </a:rPr>
              <a:t>i</a:t>
            </a:r>
            <a:r>
              <a:rPr lang="ru-RU" sz="2000" dirty="0">
                <a:latin typeface="+mn-lt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6640" y="2316873"/>
                <a:ext cx="8798100" cy="86414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Ранний срок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начала работы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рн</m:t>
                        </m:r>
                      </m:sub>
                    </m:sSub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𝒊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𝒋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 smtClean="0">
                    <a:latin typeface="+mn-lt"/>
                  </a:rPr>
                  <a:t> - </a:t>
                </a:r>
                <a:r>
                  <a:rPr lang="ru-RU" sz="2400" dirty="0">
                    <a:latin typeface="+mn-lt"/>
                  </a:rPr>
                  <a:t>наименьшее возможное время, когда работа i </a:t>
                </a:r>
                <a:r>
                  <a:rPr lang="ru-RU" sz="2400" dirty="0" smtClean="0">
                    <a:latin typeface="+mn-lt"/>
                  </a:rPr>
                  <a:t>- </a:t>
                </a:r>
                <a:r>
                  <a:rPr lang="ru-RU" sz="2400" dirty="0">
                    <a:latin typeface="+mn-lt"/>
                  </a:rPr>
                  <a:t>j  может быть начата</a:t>
                </a:r>
                <a:endParaRPr lang="ru-RU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40" y="2316873"/>
                <a:ext cx="8798100" cy="864147"/>
              </a:xfrm>
              <a:prstGeom prst="rect">
                <a:avLst/>
              </a:prstGeom>
              <a:blipFill rotWithShape="1">
                <a:blip r:embed="rId2"/>
                <a:stretch>
                  <a:fillRect l="-897" t="-4054" b="-12162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6639" y="3209829"/>
                <a:ext cx="8798101" cy="160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+mn-lt"/>
                  </a:rPr>
                  <a:t>Если из вершины </a:t>
                </a:r>
                <a:r>
                  <a:rPr lang="en-US" sz="2400" i="1" dirty="0" err="1" smtClean="0">
                    <a:latin typeface="+mn-lt"/>
                  </a:rPr>
                  <a:t>i</a:t>
                </a:r>
                <a:r>
                  <a:rPr lang="ru-RU" sz="2400" dirty="0" smtClean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выходят несколько </a:t>
                </a:r>
                <a:r>
                  <a:rPr lang="ru-RU" sz="2400" dirty="0" smtClean="0">
                    <a:latin typeface="+mn-lt"/>
                  </a:rPr>
                  <a:t>работ, то </a:t>
                </a:r>
                <a:r>
                  <a:rPr lang="ru-RU" sz="2400" dirty="0">
                    <a:latin typeface="+mn-lt"/>
                  </a:rPr>
                  <a:t>ранние сроки начал этих работ </a:t>
                </a:r>
                <a:r>
                  <a:rPr lang="ru-RU" sz="2400" dirty="0" smtClean="0">
                    <a:latin typeface="+mn-lt"/>
                  </a:rPr>
                  <a:t>совпадают, </a:t>
                </a:r>
                <a:r>
                  <a:rPr lang="ru-RU" sz="2400" dirty="0">
                    <a:latin typeface="+mn-lt"/>
                  </a:rPr>
                  <a:t>и этот общий срок называют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ранним  сроком  наступления события  i</a:t>
                </a:r>
                <a:r>
                  <a:rPr lang="ru-RU" sz="2400" dirty="0">
                    <a:latin typeface="+mn-lt"/>
                  </a:rPr>
                  <a:t>  и обозначают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𝒊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ru-RU" sz="24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39" y="3209829"/>
                <a:ext cx="8798101" cy="1602811"/>
              </a:xfrm>
              <a:prstGeom prst="rect">
                <a:avLst/>
              </a:prstGeom>
              <a:blipFill rotWithShape="1">
                <a:blip r:embed="rId3"/>
                <a:stretch>
                  <a:fillRect l="-1109" t="-3053" b="-5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86640" y="4841449"/>
                <a:ext cx="8798100" cy="12666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400" dirty="0">
                    <a:latin typeface="+mn-lt"/>
                  </a:rPr>
                  <a:t>Если работа  i — </a:t>
                </a:r>
                <a:r>
                  <a:rPr lang="en-US" sz="2400" dirty="0">
                    <a:latin typeface="+mn-lt"/>
                  </a:rPr>
                  <a:t>j</a:t>
                </a:r>
                <a:r>
                  <a:rPr lang="ru-RU" sz="2400" dirty="0">
                    <a:latin typeface="+mn-lt"/>
                  </a:rPr>
                  <a:t>  начата в момент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рн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 , то наименьшее возможное  время ее окончания называется </a:t>
                </a:r>
                <a:r>
                  <a:rPr lang="ru-RU" sz="2400" b="1" dirty="0">
                    <a:latin typeface="+mn-lt"/>
                  </a:rPr>
                  <a:t>ранним  сроком окончания работы </a:t>
                </a:r>
                <a:r>
                  <a:rPr lang="ru-RU" sz="2400" dirty="0">
                    <a:latin typeface="+mn-lt"/>
                  </a:rPr>
                  <a:t>и обозначается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ро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]</m:t>
                    </m:r>
                  </m:oMath>
                </a14:m>
                <a:endParaRPr lang="ru-RU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40" y="4841449"/>
                <a:ext cx="8798100" cy="1266629"/>
              </a:xfrm>
              <a:prstGeom prst="rect">
                <a:avLst/>
              </a:prstGeom>
              <a:blipFill rotWithShape="1">
                <a:blip r:embed="rId4"/>
                <a:stretch>
                  <a:fillRect l="-897" t="-2804" b="-514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88818" y="6136888"/>
                <a:ext cx="8798100" cy="56188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2800">
                              <a:latin typeface="Cambria Math"/>
                            </a:rPr>
                            <m:t>рн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ru-RU" sz="2800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ru-RU" sz="28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800">
                              <a:latin typeface="Cambria Math"/>
                            </a:rPr>
                            <m:t>р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800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2800">
                              <a:latin typeface="Cambria Math"/>
                            </a:rPr>
                            <m:t>ро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ru-RU" sz="2800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ru-RU" sz="28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800">
                              <a:latin typeface="Cambria Math"/>
                            </a:rPr>
                            <m:t>р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ru-RU" sz="2800">
                          <a:latin typeface="Cambria Math"/>
                        </a:rPr>
                        <m:t>+</m:t>
                      </m:r>
                      <m:r>
                        <a:rPr lang="ru-RU" sz="2800" i="1">
                          <a:latin typeface="Cambria Math"/>
                        </a:rPr>
                        <m:t>𝑡</m:t>
                      </m:r>
                      <m:r>
                        <a:rPr lang="ru-RU" sz="2800">
                          <a:latin typeface="Cambria Math"/>
                        </a:rPr>
                        <m:t>[</m:t>
                      </m:r>
                      <m:r>
                        <a:rPr lang="ru-RU" sz="2800" i="1">
                          <a:latin typeface="Cambria Math"/>
                        </a:rPr>
                        <m:t>𝑖</m:t>
                      </m:r>
                      <m:r>
                        <a:rPr lang="ru-RU" sz="2800">
                          <a:latin typeface="Cambria Math"/>
                        </a:rPr>
                        <m:t>,</m:t>
                      </m:r>
                      <m:r>
                        <a:rPr lang="ru-RU" sz="2800" i="1">
                          <a:latin typeface="Cambria Math"/>
                        </a:rPr>
                        <m:t>𝑗</m:t>
                      </m:r>
                      <m:r>
                        <a:rPr lang="ru-RU" sz="28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28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8" y="6136888"/>
                <a:ext cx="8798100" cy="561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3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9895" y="1268760"/>
                <a:ext cx="8798100" cy="27771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𝒕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𝒊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𝒋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 – </a:t>
                </a:r>
                <a:r>
                  <a:rPr lang="ru-RU" sz="2400" dirty="0" smtClean="0">
                    <a:latin typeface="+mn-lt"/>
                  </a:rPr>
                  <a:t>длительность работы, исходящей из события с номером </a:t>
                </a:r>
                <a:r>
                  <a:rPr lang="en-US" sz="2400" dirty="0" err="1" smtClean="0">
                    <a:latin typeface="+mn-lt"/>
                  </a:rPr>
                  <a:t>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в событие с номером </a:t>
                </a:r>
                <a:r>
                  <a:rPr lang="en-US" sz="2400" dirty="0" smtClean="0">
                    <a:latin typeface="+mn-lt"/>
                  </a:rPr>
                  <a:t>j</a:t>
                </a:r>
                <a:endParaRPr lang="ru-RU" sz="2400" dirty="0" smtClean="0">
                  <a:latin typeface="+mn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рн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sz="2400" b="1" i="1" dirty="0" smtClean="0">
                    <a:solidFill>
                      <a:srgbClr val="C00000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п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н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sz="2400" b="1" i="1" dirty="0" smtClean="0">
                    <a:solidFill>
                      <a:srgbClr val="C00000"/>
                    </a:solidFill>
                    <a:latin typeface="+mn-lt"/>
                  </a:rPr>
                  <a:t> - </a:t>
                </a:r>
                <a:r>
                  <a:rPr lang="ru-RU" sz="2400" dirty="0" smtClean="0">
                    <a:latin typeface="+mn-lt"/>
                  </a:rPr>
                  <a:t>срок раннего начала и позднего начала работы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ро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по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</a:rPr>
                  <a:t> - </a:t>
                </a:r>
                <a:r>
                  <a:rPr lang="ru-RU" sz="2400" dirty="0">
                    <a:latin typeface="+mn-lt"/>
                  </a:rPr>
                  <a:t>срок раннего </a:t>
                </a:r>
                <a:r>
                  <a:rPr lang="ru-RU" sz="2400" dirty="0" smtClean="0">
                    <a:latin typeface="+mn-lt"/>
                  </a:rPr>
                  <a:t>окончания и </a:t>
                </a:r>
                <a:r>
                  <a:rPr lang="ru-RU" sz="2400" dirty="0">
                    <a:latin typeface="+mn-lt"/>
                  </a:rPr>
                  <a:t>позднего </a:t>
                </a:r>
                <a:r>
                  <a:rPr lang="ru-RU" sz="2400" dirty="0" smtClean="0">
                    <a:latin typeface="+mn-lt"/>
                  </a:rPr>
                  <a:t>окончания работы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r>
                  <a:rPr lang="ru-RU" sz="2400" b="1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r>
                  <a:rPr lang="ru-RU" sz="2400" b="1" dirty="0" smtClean="0">
                    <a:solidFill>
                      <a:srgbClr val="C00000"/>
                    </a:solidFill>
                  </a:rPr>
                  <a:t> -  </a:t>
                </a:r>
                <a:r>
                  <a:rPr lang="ru-RU" sz="2400" dirty="0" smtClean="0">
                    <a:latin typeface="+mn-lt"/>
                  </a:rPr>
                  <a:t>ранний и поздний срок наступления события</a:t>
                </a:r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5" y="1268760"/>
                <a:ext cx="8798100" cy="2777107"/>
              </a:xfrm>
              <a:prstGeom prst="rect">
                <a:avLst/>
              </a:prstGeom>
              <a:blipFill rotWithShape="1">
                <a:blip r:embed="rId2"/>
                <a:stretch>
                  <a:fillRect l="-897" t="-1082" b="-2165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088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7848600" cy="769441"/>
          </a:xfrm>
        </p:spPr>
        <p:txBody>
          <a:bodyPr>
            <a:spAutoFit/>
          </a:bodyPr>
          <a:lstStyle/>
          <a:p>
            <a:r>
              <a:rPr lang="ru-RU" b="1" dirty="0" smtClean="0"/>
              <a:t>КОНЕЦ ФИЛЬМА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7267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9895" y="188640"/>
                <a:ext cx="8798100" cy="15696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*Поздний срок окончания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работы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по</m:t>
                        </m:r>
                      </m:sub>
                    </m:sSub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𝒊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𝒋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- наибольшее  </a:t>
                </a:r>
                <a:r>
                  <a:rPr lang="ru-RU" sz="2400" dirty="0">
                    <a:latin typeface="+mn-lt"/>
                  </a:rPr>
                  <a:t>допустимое время окончания работы  i </a:t>
                </a:r>
                <a:r>
                  <a:rPr lang="ru-RU" sz="2400" dirty="0" smtClean="0">
                    <a:latin typeface="+mn-lt"/>
                  </a:rPr>
                  <a:t>- </a:t>
                </a:r>
                <a:r>
                  <a:rPr lang="en-US" sz="2400" dirty="0">
                    <a:latin typeface="+mn-lt"/>
                  </a:rPr>
                  <a:t>j</a:t>
                </a:r>
                <a:r>
                  <a:rPr lang="ru-RU" sz="2400" dirty="0">
                    <a:latin typeface="+mn-lt"/>
                  </a:rPr>
                  <a:t>  (завершение работы  </a:t>
                </a:r>
                <a:r>
                  <a:rPr lang="en-US" sz="2400" dirty="0" err="1">
                    <a:latin typeface="+mn-lt"/>
                  </a:rPr>
                  <a:t>i</a:t>
                </a:r>
                <a:r>
                  <a:rPr lang="ru-RU" sz="2400" dirty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- </a:t>
                </a:r>
                <a:r>
                  <a:rPr lang="ru-RU" sz="2400" dirty="0">
                    <a:latin typeface="+mn-lt"/>
                  </a:rPr>
                  <a:t>j   в более поздний срок отодвигает срок реализации проекта в целом).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5" y="188640"/>
                <a:ext cx="87981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897" t="-1901" b="-6844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99893" y="1758300"/>
                <a:ext cx="879810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+mn-lt"/>
                  </a:rPr>
                  <a:t>Если  в  вершину  </a:t>
                </a:r>
                <a:r>
                  <a:rPr lang="ru-RU" sz="2400" i="1" dirty="0">
                    <a:latin typeface="+mn-lt"/>
                  </a:rPr>
                  <a:t>j</a:t>
                </a:r>
                <a:r>
                  <a:rPr lang="ru-RU" sz="2400" dirty="0">
                    <a:latin typeface="+mn-lt"/>
                  </a:rPr>
                  <a:t>   входят  несколько  работ,  то  поздние  сроки  их окончания  совпадают,  и  этот  общий  срок  называется 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поздним  сроком наступления события 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+mn-lt"/>
                  </a:rPr>
                  <a:t>j</a:t>
                </a:r>
                <a:r>
                  <a:rPr lang="ru-RU" sz="2400" dirty="0">
                    <a:latin typeface="+mn-lt"/>
                  </a:rPr>
                  <a:t>  и обозначается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𝒋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  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3" y="1758300"/>
                <a:ext cx="8798101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3101" r="-1733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9893" y="3327960"/>
                <a:ext cx="8798100" cy="12003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400" dirty="0" smtClean="0">
                    <a:latin typeface="+mn-lt"/>
                  </a:rPr>
                  <a:t>Если работа </a:t>
                </a:r>
                <a:r>
                  <a:rPr lang="en-US" sz="2400" dirty="0" err="1" smtClean="0">
                    <a:latin typeface="+mn-lt"/>
                  </a:rPr>
                  <a:t>i</a:t>
                </a:r>
                <a:r>
                  <a:rPr lang="ru-RU" sz="2400" dirty="0" smtClean="0">
                    <a:latin typeface="+mn-lt"/>
                  </a:rPr>
                  <a:t> - </a:t>
                </a:r>
                <a:r>
                  <a:rPr lang="en-US" sz="2400" dirty="0">
                    <a:latin typeface="+mn-lt"/>
                  </a:rPr>
                  <a:t>j</a:t>
                </a:r>
                <a:r>
                  <a:rPr lang="ru-RU" sz="2400" dirty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окончена </a:t>
                </a:r>
                <a:r>
                  <a:rPr lang="ru-RU" sz="2400" dirty="0">
                    <a:latin typeface="+mn-lt"/>
                  </a:rPr>
                  <a:t>в </a:t>
                </a:r>
                <a:r>
                  <a:rPr lang="ru-RU" sz="2400" dirty="0" smtClean="0">
                    <a:latin typeface="+mn-lt"/>
                  </a:rPr>
                  <a:t>момент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по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, то 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наибольшее допустимое время 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начала работы называется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поздним сроком начала 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работы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пн</m:t>
                        </m:r>
                      </m:sub>
                    </m:sSub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𝒊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𝒋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.</a:t>
                </a:r>
                <a:endParaRPr lang="ru-RU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3" y="3327960"/>
                <a:ext cx="87981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897" t="-2463" b="-886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88818" y="4653136"/>
                <a:ext cx="8798100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по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ru-RU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ru-RU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пн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ru-RU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ru-RU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ru-RU" sz="2800" i="1">
                          <a:latin typeface="Cambria Math"/>
                        </a:rPr>
                        <m:t>−</m:t>
                      </m:r>
                      <m:r>
                        <a:rPr lang="ru-RU" sz="2800" i="1">
                          <a:latin typeface="Cambria Math"/>
                        </a:rPr>
                        <m:t>𝑡</m:t>
                      </m:r>
                      <m:r>
                        <a:rPr lang="ru-RU" sz="2800" i="1">
                          <a:latin typeface="Cambria Math"/>
                        </a:rPr>
                        <m:t>[</m:t>
                      </m:r>
                      <m:r>
                        <a:rPr lang="ru-RU" sz="2800" i="1">
                          <a:latin typeface="Cambria Math"/>
                        </a:rPr>
                        <m:t>𝑖</m:t>
                      </m:r>
                      <m:r>
                        <a:rPr lang="ru-RU" sz="2800" i="1">
                          <a:latin typeface="Cambria Math"/>
                        </a:rPr>
                        <m:t>,</m:t>
                      </m:r>
                      <m:r>
                        <a:rPr lang="ru-RU" sz="2800" i="1">
                          <a:latin typeface="Cambria Math"/>
                        </a:rPr>
                        <m:t>𝑗</m:t>
                      </m:r>
                      <m:r>
                        <a:rPr lang="ru-RU" sz="28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28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8" y="4653136"/>
                <a:ext cx="87981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99895" y="5335045"/>
                <a:ext cx="8798100" cy="1233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+mn-lt"/>
                  </a:rPr>
                  <a:t>Любая </a:t>
                </a:r>
                <a:r>
                  <a:rPr lang="ru-RU" sz="2400" dirty="0">
                    <a:latin typeface="+mn-lt"/>
                  </a:rPr>
                  <a:t>работа </a:t>
                </a:r>
                <a:r>
                  <a:rPr lang="ru-RU" sz="2400" dirty="0" smtClean="0">
                    <a:latin typeface="+mn-lt"/>
                  </a:rPr>
                  <a:t>i-j по </a:t>
                </a:r>
                <a:r>
                  <a:rPr lang="ru-RU" sz="2400" dirty="0">
                    <a:latin typeface="+mn-lt"/>
                  </a:rPr>
                  <a:t>определению </a:t>
                </a:r>
                <a:r>
                  <a:rPr lang="ru-RU" sz="2400" dirty="0" smtClean="0">
                    <a:latin typeface="+mn-lt"/>
                  </a:rPr>
                  <a:t>не </a:t>
                </a:r>
                <a:r>
                  <a:rPr lang="ru-RU" sz="2400" dirty="0">
                    <a:latin typeface="+mn-lt"/>
                  </a:rPr>
                  <a:t>может </a:t>
                </a:r>
                <a:r>
                  <a:rPr lang="ru-RU" sz="2400" dirty="0" smtClean="0">
                    <a:latin typeface="+mn-lt"/>
                  </a:rPr>
                  <a:t>быть начата  </a:t>
                </a:r>
                <a:r>
                  <a:rPr lang="ru-RU" sz="2400" dirty="0">
                    <a:latin typeface="+mn-lt"/>
                  </a:rPr>
                  <a:t>ранее момента времени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р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[</m:t>
                    </m:r>
                    <m:r>
                      <a:rPr lang="ru-RU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и </a:t>
                </a:r>
                <a:r>
                  <a:rPr lang="ru-RU" sz="2400" dirty="0">
                    <a:latin typeface="+mn-lt"/>
                  </a:rPr>
                  <a:t>закончена позднее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п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[</m:t>
                    </m:r>
                    <m:r>
                      <a:rPr lang="ru-RU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  .  По плану эта работа может быть выполнена за время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[</m:t>
                    </m:r>
                    <m:r>
                      <a:rPr lang="ru-RU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ru-RU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95" y="5335045"/>
                <a:ext cx="8798100" cy="1233479"/>
              </a:xfrm>
              <a:prstGeom prst="rect">
                <a:avLst/>
              </a:prstGeom>
              <a:blipFill rotWithShape="1">
                <a:blip r:embed="rId6"/>
                <a:stretch>
                  <a:fillRect l="-1109" t="-3941" r="-970" b="-9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822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*РЕЗЕРВЫ РАБОТ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66388" y="968534"/>
                <a:ext cx="8739216" cy="23414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Полный резерв времени работы </a:t>
                </a:r>
                <a:r>
                  <a:rPr lang="en-US" sz="2400" b="1" i="1" dirty="0" err="1">
                    <a:solidFill>
                      <a:srgbClr val="C00000"/>
                    </a:solidFill>
                    <a:latin typeface="+mn-lt"/>
                  </a:rPr>
                  <a:t>i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-</a:t>
                </a:r>
                <a:r>
                  <a:rPr lang="en-US" sz="2400" b="1" i="1" dirty="0">
                    <a:solidFill>
                      <a:srgbClr val="C00000"/>
                    </a:solidFill>
                    <a:latin typeface="+mn-lt"/>
                  </a:rPr>
                  <a:t>j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𝒊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𝒋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 smtClean="0">
                    <a:latin typeface="+mn-lt"/>
                  </a:rPr>
                  <a:t> - максимально  </a:t>
                </a:r>
                <a:r>
                  <a:rPr lang="ru-RU" sz="2400" dirty="0">
                    <a:latin typeface="+mn-lt"/>
                  </a:rPr>
                  <a:t>допустимое </a:t>
                </a:r>
                <a:r>
                  <a:rPr lang="ru-RU" sz="2400" dirty="0" smtClean="0">
                    <a:latin typeface="+mn-lt"/>
                  </a:rPr>
                  <a:t>время</a:t>
                </a:r>
                <a:r>
                  <a:rPr lang="ru-RU" sz="2400" dirty="0">
                    <a:latin typeface="+mn-lt"/>
                  </a:rPr>
                  <a:t>, </a:t>
                </a:r>
                <a:r>
                  <a:rPr lang="ru-RU" sz="2400" dirty="0" smtClean="0">
                    <a:latin typeface="+mn-lt"/>
                  </a:rPr>
                  <a:t>на </a:t>
                </a:r>
                <a:r>
                  <a:rPr lang="ru-RU" sz="2400" dirty="0">
                    <a:latin typeface="+mn-lt"/>
                  </a:rPr>
                  <a:t>которое </a:t>
                </a:r>
                <a:r>
                  <a:rPr lang="ru-RU" sz="2400" dirty="0" smtClean="0">
                    <a:latin typeface="+mn-lt"/>
                  </a:rPr>
                  <a:t>можно </a:t>
                </a:r>
                <a:r>
                  <a:rPr lang="ru-RU" sz="2400" dirty="0">
                    <a:latin typeface="+mn-lt"/>
                  </a:rPr>
                  <a:t>увеличить </a:t>
                </a:r>
                <a:r>
                  <a:rPr lang="ru-RU" sz="2400" dirty="0" smtClean="0">
                    <a:latin typeface="+mn-lt"/>
                  </a:rPr>
                  <a:t>продолжительность работы </a:t>
                </a:r>
                <a:r>
                  <a:rPr lang="en-US" sz="2400" dirty="0" err="1" smtClean="0">
                    <a:latin typeface="+mn-lt"/>
                  </a:rPr>
                  <a:t>i</a:t>
                </a:r>
                <a:r>
                  <a:rPr lang="ru-RU" sz="2400" dirty="0" smtClean="0">
                    <a:latin typeface="+mn-lt"/>
                  </a:rPr>
                  <a:t>-</a:t>
                </a:r>
                <a:r>
                  <a:rPr lang="en-US" sz="2400" dirty="0" smtClean="0">
                    <a:latin typeface="+mn-lt"/>
                  </a:rPr>
                  <a:t>j</a:t>
                </a:r>
                <a:r>
                  <a:rPr lang="ru-RU" sz="2400" dirty="0" smtClean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(по </a:t>
                </a:r>
                <a:r>
                  <a:rPr lang="ru-RU" sz="2400" dirty="0" smtClean="0">
                    <a:latin typeface="+mn-lt"/>
                  </a:rPr>
                  <a:t>сравнению </a:t>
                </a:r>
                <a:r>
                  <a:rPr lang="ru-RU" sz="2400" dirty="0">
                    <a:latin typeface="+mn-lt"/>
                  </a:rPr>
                  <a:t>с </a:t>
                </a:r>
                <a:r>
                  <a:rPr lang="ru-RU" sz="2400" dirty="0" smtClean="0">
                    <a:latin typeface="+mn-lt"/>
                  </a:rPr>
                  <a:t>планом</a:t>
                </a:r>
                <a:r>
                  <a:rPr lang="ru-RU" sz="2400" dirty="0">
                    <a:latin typeface="+mn-lt"/>
                  </a:rPr>
                  <a:t>) </a:t>
                </a:r>
                <a:r>
                  <a:rPr lang="ru-RU" sz="2400" dirty="0" smtClean="0">
                    <a:latin typeface="+mn-lt"/>
                  </a:rPr>
                  <a:t>так</a:t>
                </a:r>
                <a:r>
                  <a:rPr lang="ru-RU" sz="2400" dirty="0">
                    <a:latin typeface="+mn-lt"/>
                  </a:rPr>
                  <a:t>, </a:t>
                </a:r>
                <a:r>
                  <a:rPr lang="ru-RU" sz="2400" dirty="0" smtClean="0">
                    <a:latin typeface="+mn-lt"/>
                  </a:rPr>
                  <a:t>что это вызовет задержки выполнения проекта в целом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𝑹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latin typeface="Cambria Math"/>
                            </a:rPr>
                            <m:t>𝒊</m:t>
                          </m:r>
                          <m:r>
                            <a:rPr lang="ru-RU" sz="2400" b="1" i="1">
                              <a:latin typeface="Cambria Math"/>
                            </a:rPr>
                            <m:t>,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ru-RU" sz="2400" b="1">
                              <a:latin typeface="Cambria Math"/>
                            </a:rPr>
                            <m:t>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ru-RU" sz="2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ru-RU" sz="2400" b="1">
                              <a:latin typeface="Cambria Math"/>
                            </a:rPr>
                            <m:t>р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ru-RU" sz="2400" b="1" i="1"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</a:rPr>
                        <m:t>𝒕</m:t>
                      </m:r>
                      <m:r>
                        <a:rPr lang="en-US" sz="2400" b="1" i="1">
                          <a:latin typeface="Cambria Math"/>
                        </a:rPr>
                        <m:t>[</m:t>
                      </m:r>
                      <m:r>
                        <a:rPr lang="en-US" sz="2400" b="1" i="1">
                          <a:latin typeface="Cambria Math"/>
                        </a:rPr>
                        <m:t>𝒊</m:t>
                      </m:r>
                      <m:r>
                        <a:rPr lang="en-US" sz="2400" b="1" i="1">
                          <a:latin typeface="Cambria Math"/>
                        </a:rPr>
                        <m:t>,</m:t>
                      </m:r>
                      <m:r>
                        <a:rPr lang="en-US" sz="2400" b="1" i="1">
                          <a:latin typeface="Cambria Math"/>
                        </a:rPr>
                        <m:t>𝒋</m:t>
                      </m:r>
                      <m:r>
                        <a:rPr lang="en-US" sz="2400" b="1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8" y="968534"/>
                <a:ext cx="8739216" cy="2341475"/>
              </a:xfrm>
              <a:prstGeom prst="rect">
                <a:avLst/>
              </a:prstGeom>
              <a:blipFill rotWithShape="1">
                <a:blip r:embed="rId2"/>
                <a:stretch>
                  <a:fillRect l="-833" t="-1282" r="-1528" b="-76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0573" y="4725144"/>
                <a:ext cx="8739216" cy="197214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Свободный резерв времени работы </a:t>
                </a:r>
                <a:r>
                  <a:rPr lang="en-US" sz="2400" b="1" i="1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400" b="1" i="1" dirty="0" err="1" smtClean="0">
                    <a:solidFill>
                      <a:srgbClr val="C00000"/>
                    </a:solidFill>
                    <a:latin typeface="+mn-lt"/>
                  </a:rPr>
                  <a:t>i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-</a:t>
                </a:r>
                <a:r>
                  <a:rPr lang="en-US" sz="2400" b="1" i="1" dirty="0">
                    <a:solidFill>
                      <a:srgbClr val="C00000"/>
                    </a:solidFill>
                    <a:latin typeface="+mn-lt"/>
                  </a:rPr>
                  <a:t>j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𝒓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𝒊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𝒋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 smtClean="0">
                    <a:latin typeface="+mn-lt"/>
                  </a:rPr>
                  <a:t> - максимально допустимое время</a:t>
                </a:r>
                <a:r>
                  <a:rPr lang="ru-RU" sz="2400" dirty="0">
                    <a:latin typeface="+mn-lt"/>
                  </a:rPr>
                  <a:t>, </a:t>
                </a:r>
                <a:r>
                  <a:rPr lang="ru-RU" sz="2400" dirty="0" smtClean="0">
                    <a:latin typeface="+mn-lt"/>
                  </a:rPr>
                  <a:t>на </a:t>
                </a:r>
                <a:r>
                  <a:rPr lang="ru-RU" sz="2400" dirty="0">
                    <a:latin typeface="+mn-lt"/>
                  </a:rPr>
                  <a:t>которое </a:t>
                </a:r>
                <a:r>
                  <a:rPr lang="ru-RU" sz="2400" dirty="0" smtClean="0">
                    <a:latin typeface="+mn-lt"/>
                  </a:rPr>
                  <a:t>можно </a:t>
                </a:r>
                <a:r>
                  <a:rPr lang="ru-RU" sz="2400" dirty="0">
                    <a:latin typeface="+mn-lt"/>
                  </a:rPr>
                  <a:t>увеличить </a:t>
                </a:r>
                <a:r>
                  <a:rPr lang="ru-RU" sz="2400" dirty="0" smtClean="0">
                    <a:latin typeface="+mn-lt"/>
                  </a:rPr>
                  <a:t>продолжительность работы </a:t>
                </a:r>
                <a:r>
                  <a:rPr lang="en-US" sz="2400" dirty="0" err="1" smtClean="0">
                    <a:latin typeface="+mn-lt"/>
                  </a:rPr>
                  <a:t>i</a:t>
                </a:r>
                <a:r>
                  <a:rPr lang="ru-RU" sz="2400" dirty="0" smtClean="0">
                    <a:latin typeface="+mn-lt"/>
                  </a:rPr>
                  <a:t>-</a:t>
                </a:r>
                <a:r>
                  <a:rPr lang="en-US" sz="2400" dirty="0" smtClean="0">
                    <a:latin typeface="+mn-lt"/>
                  </a:rPr>
                  <a:t>j</a:t>
                </a:r>
                <a:r>
                  <a:rPr lang="ru-RU" sz="2400" dirty="0" smtClean="0">
                    <a:latin typeface="+mn-lt"/>
                  </a:rPr>
                  <a:t> так</a:t>
                </a:r>
                <a:r>
                  <a:rPr lang="ru-RU" sz="2400" dirty="0">
                    <a:latin typeface="+mn-lt"/>
                  </a:rPr>
                  <a:t>, </a:t>
                </a:r>
                <a:r>
                  <a:rPr lang="ru-RU" sz="2400" dirty="0" smtClean="0">
                    <a:latin typeface="+mn-lt"/>
                  </a:rPr>
                  <a:t>что это </a:t>
                </a:r>
                <a:r>
                  <a:rPr lang="ru-RU" sz="2400" dirty="0">
                    <a:latin typeface="+mn-lt"/>
                  </a:rPr>
                  <a:t>не вызовет </a:t>
                </a:r>
                <a:r>
                  <a:rPr lang="ru-RU" sz="2400" dirty="0" smtClean="0">
                    <a:latin typeface="+mn-lt"/>
                  </a:rPr>
                  <a:t>задержки выполнения проекта в целом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𝒓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latin typeface="Cambria Math"/>
                            </a:rPr>
                            <m:t>𝒊</m:t>
                          </m:r>
                          <m:r>
                            <a:rPr lang="ru-RU" sz="2400" b="1" i="1">
                              <a:latin typeface="Cambria Math"/>
                            </a:rPr>
                            <m:t>,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ru-RU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ru-RU" sz="2400" b="1" i="1">
                              <a:latin typeface="Cambria Math"/>
                            </a:rPr>
                            <m:t>р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ru-RU" sz="2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ru-RU" sz="2400" b="1" i="1">
                              <a:latin typeface="Cambria Math"/>
                            </a:rPr>
                            <m:t>р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ru-RU" sz="2400" b="1" i="1">
                          <a:latin typeface="Cambria Math"/>
                        </a:rPr>
                        <m:t>−</m:t>
                      </m:r>
                      <m:r>
                        <a:rPr lang="ru-RU" sz="2400" b="1" i="1">
                          <a:latin typeface="Cambria Math"/>
                        </a:rPr>
                        <m:t>𝒕</m:t>
                      </m:r>
                      <m:r>
                        <a:rPr lang="ru-RU" sz="2400" b="1" i="1">
                          <a:latin typeface="Cambria Math"/>
                        </a:rPr>
                        <m:t>[</m:t>
                      </m:r>
                      <m:r>
                        <a:rPr lang="ru-RU" sz="2400" b="1" i="1">
                          <a:latin typeface="Cambria Math"/>
                        </a:rPr>
                        <m:t>𝒊</m:t>
                      </m:r>
                      <m:r>
                        <a:rPr lang="ru-RU" sz="2400" b="1" i="1">
                          <a:latin typeface="Cambria Math"/>
                        </a:rPr>
                        <m:t>,</m:t>
                      </m:r>
                      <m:r>
                        <a:rPr lang="ru-RU" sz="2400" b="1" i="1">
                          <a:latin typeface="Cambria Math"/>
                        </a:rPr>
                        <m:t>𝒋</m:t>
                      </m:r>
                      <m:r>
                        <a:rPr lang="ru-RU" sz="2400" b="1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3" y="4725144"/>
                <a:ext cx="8739216" cy="1972143"/>
              </a:xfrm>
              <a:prstGeom prst="rect">
                <a:avLst/>
              </a:prstGeom>
              <a:blipFill rotWithShape="1">
                <a:blip r:embed="rId3"/>
                <a:stretch>
                  <a:fillRect l="-833" t="-1515" b="-90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30573" y="3429000"/>
            <a:ext cx="8739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на некоторой работе </a:t>
            </a:r>
            <a:r>
              <a:rPr lang="en-US" dirty="0" err="1" smtClean="0"/>
              <a:t>i</a:t>
            </a:r>
            <a:r>
              <a:rPr lang="en-US" dirty="0" smtClean="0"/>
              <a:t>-j</a:t>
            </a:r>
            <a:r>
              <a:rPr lang="ru-RU" dirty="0" smtClean="0"/>
              <a:t> </a:t>
            </a:r>
            <a:r>
              <a:rPr lang="ru-RU" dirty="0"/>
              <a:t>использовать </a:t>
            </a:r>
            <a:r>
              <a:rPr lang="ru-RU" dirty="0" smtClean="0"/>
              <a:t>ее </a:t>
            </a:r>
            <a:r>
              <a:rPr lang="ru-RU" dirty="0"/>
              <a:t>полный резерв, </a:t>
            </a:r>
            <a:r>
              <a:rPr lang="ru-RU" dirty="0" smtClean="0"/>
              <a:t>то </a:t>
            </a:r>
            <a:r>
              <a:rPr lang="ru-RU" dirty="0"/>
              <a:t>время </a:t>
            </a:r>
            <a:r>
              <a:rPr lang="ru-RU" dirty="0" smtClean="0"/>
              <a:t>выполнения других </a:t>
            </a:r>
            <a:r>
              <a:rPr lang="ru-RU" dirty="0"/>
              <a:t>работ</a:t>
            </a:r>
            <a:r>
              <a:rPr lang="ru-RU" dirty="0" smtClean="0"/>
              <a:t>, принадлежащих </a:t>
            </a:r>
            <a:r>
              <a:rPr lang="ru-RU" dirty="0"/>
              <a:t>любому </a:t>
            </a:r>
            <a:r>
              <a:rPr lang="ru-RU" dirty="0" smtClean="0"/>
              <a:t>пути, </a:t>
            </a:r>
            <a:r>
              <a:rPr lang="ru-RU" dirty="0"/>
              <a:t>содержащему </a:t>
            </a:r>
            <a:r>
              <a:rPr lang="ru-RU" dirty="0" smtClean="0"/>
              <a:t>дугу </a:t>
            </a:r>
            <a:r>
              <a:rPr lang="en-US" dirty="0" err="1" smtClean="0"/>
              <a:t>i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en-US" dirty="0" smtClean="0"/>
              <a:t>j</a:t>
            </a:r>
            <a:r>
              <a:rPr lang="ru-RU" dirty="0" smtClean="0"/>
              <a:t>,  уже </a:t>
            </a:r>
            <a:r>
              <a:rPr lang="ru-RU" dirty="0"/>
              <a:t>нельзя </a:t>
            </a:r>
            <a:r>
              <a:rPr lang="ru-RU" dirty="0" smtClean="0"/>
              <a:t>будет</a:t>
            </a:r>
            <a:r>
              <a:rPr lang="en-US" dirty="0" smtClean="0"/>
              <a:t> </a:t>
            </a:r>
            <a:r>
              <a:rPr lang="ru-RU" dirty="0" smtClean="0"/>
              <a:t>увеличивать без </a:t>
            </a:r>
            <a:r>
              <a:rPr lang="ru-RU" dirty="0"/>
              <a:t>удлинения </a:t>
            </a:r>
            <a:r>
              <a:rPr lang="ru-RU" dirty="0" smtClean="0"/>
              <a:t>срока </a:t>
            </a:r>
            <a:r>
              <a:rPr lang="ru-RU" dirty="0"/>
              <a:t>выполнения </a:t>
            </a:r>
            <a:r>
              <a:rPr lang="ru-RU" dirty="0" smtClean="0"/>
              <a:t>проекта </a:t>
            </a:r>
            <a:r>
              <a:rPr lang="ru-RU" dirty="0"/>
              <a:t>в </a:t>
            </a:r>
            <a:r>
              <a:rPr lang="ru-RU" dirty="0" smtClean="0"/>
              <a:t>целом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86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34507" y="260648"/>
                <a:ext cx="8739216" cy="58308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3600" dirty="0" smtClean="0">
                    <a:latin typeface="+mn-lt"/>
                  </a:rPr>
                  <a:t>*Задача  </a:t>
                </a:r>
                <a:r>
                  <a:rPr lang="ru-RU" sz="3600" dirty="0">
                    <a:latin typeface="+mn-lt"/>
                  </a:rPr>
                  <a:t>сетевого  планирования  включает  вычисление  </a:t>
                </a:r>
                <a:r>
                  <a:rPr lang="ru-RU" sz="3600" dirty="0" smtClean="0">
                    <a:latin typeface="+mn-lt"/>
                  </a:rPr>
                  <a:t>величин:</a:t>
                </a: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ru-RU" sz="3600" dirty="0" smtClean="0">
                    <a:latin typeface="+mn-lt"/>
                  </a:rPr>
                  <a:t>времени начала и окончания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рн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[</m:t>
                    </m:r>
                    <m:r>
                      <a:rPr lang="en-US" sz="3600" i="1">
                        <a:latin typeface="Cambria Math"/>
                      </a:rPr>
                      <m:t>𝑖</m:t>
                    </m:r>
                    <m:r>
                      <a:rPr lang="ru-RU" sz="3600" i="1">
                        <a:latin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</a:rPr>
                      <m:t>𝑗</m:t>
                    </m:r>
                    <m:r>
                      <a:rPr lang="ru-RU" sz="36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36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ро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[</m:t>
                    </m:r>
                    <m:r>
                      <a:rPr lang="en-US" sz="3600" i="1">
                        <a:latin typeface="Cambria Math"/>
                      </a:rPr>
                      <m:t>𝑖</m:t>
                    </m:r>
                    <m:r>
                      <a:rPr lang="ru-RU" sz="3600" i="1">
                        <a:latin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</a:rPr>
                      <m:t>𝑗</m:t>
                    </m:r>
                    <m:r>
                      <a:rPr lang="ru-RU" sz="36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3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пн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[</m:t>
                    </m:r>
                    <m:r>
                      <a:rPr lang="en-US" sz="3600" i="1">
                        <a:latin typeface="Cambria Math"/>
                      </a:rPr>
                      <m:t>𝑖</m:t>
                    </m:r>
                    <m:r>
                      <a:rPr lang="ru-RU" sz="3600" i="1">
                        <a:latin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</a:rPr>
                      <m:t>𝑗</m:t>
                    </m:r>
                    <m:r>
                      <a:rPr lang="ru-RU" sz="36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36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по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[</m:t>
                    </m:r>
                    <m:r>
                      <a:rPr lang="en-US" sz="3600" i="1">
                        <a:latin typeface="Cambria Math"/>
                      </a:rPr>
                      <m:t>𝑖</m:t>
                    </m:r>
                    <m:r>
                      <a:rPr lang="ru-RU" sz="3600" i="1">
                        <a:latin typeface="Cambria Math"/>
                      </a:rPr>
                      <m:t>,</m:t>
                    </m:r>
                    <m:r>
                      <a:rPr lang="en-US" sz="3600" i="1">
                        <a:latin typeface="Cambria Math"/>
                      </a:rPr>
                      <m:t>𝑗</m:t>
                    </m:r>
                    <m:r>
                      <a:rPr lang="ru-RU" sz="36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3600" dirty="0"/>
                  <a:t> </a:t>
                </a:r>
                <a:r>
                  <a:rPr lang="ru-RU" sz="3600" dirty="0">
                    <a:latin typeface="+mn-lt"/>
                  </a:rPr>
                  <a:t>для всех работ</a:t>
                </a:r>
                <a:r>
                  <a:rPr lang="ru-RU" sz="3600" dirty="0" smtClean="0">
                    <a:latin typeface="+mn-lt"/>
                  </a:rPr>
                  <a:t>;</a:t>
                </a:r>
                <a:endParaRPr lang="ru-RU" sz="3600" i="1" dirty="0" smtClean="0">
                  <a:latin typeface="+mn-lt"/>
                </a:endParaRPr>
              </a:p>
              <a:p>
                <a:pPr marL="457200" lvl="0" indent="-457200">
                  <a:buFont typeface="Wingdings" panose="05000000000000000000" pitchFamily="2" charset="2"/>
                  <a:buChar char="q"/>
                </a:pPr>
                <a:r>
                  <a:rPr lang="ru-RU" sz="3600" dirty="0" smtClean="0">
                    <a:latin typeface="+mn-lt"/>
                  </a:rPr>
                  <a:t>резервов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/>
                      </a:rPr>
                      <m:t>𝑅</m:t>
                    </m:r>
                    <m:r>
                      <a:rPr lang="ru-RU" sz="3600" i="1">
                        <a:latin typeface="Cambria Math"/>
                      </a:rPr>
                      <m:t>[</m:t>
                    </m:r>
                    <m:r>
                      <a:rPr lang="ru-RU" sz="3600" i="1">
                        <a:latin typeface="Cambria Math"/>
                      </a:rPr>
                      <m:t>𝑖</m:t>
                    </m:r>
                    <m:r>
                      <a:rPr lang="ru-RU" sz="3600" i="1">
                        <a:latin typeface="Cambria Math"/>
                      </a:rPr>
                      <m:t>,</m:t>
                    </m:r>
                    <m:r>
                      <a:rPr lang="ru-RU" sz="3600" i="1">
                        <a:latin typeface="Cambria Math"/>
                      </a:rPr>
                      <m:t>𝑗</m:t>
                    </m:r>
                    <m:r>
                      <a:rPr lang="ru-RU" sz="36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36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/>
                      </a:rPr>
                      <m:t>𝑟</m:t>
                    </m:r>
                    <m:r>
                      <a:rPr lang="ru-RU" sz="3600" i="1">
                        <a:latin typeface="Cambria Math"/>
                      </a:rPr>
                      <m:t>[</m:t>
                    </m:r>
                    <m:r>
                      <a:rPr lang="ru-RU" sz="3600" i="1">
                        <a:latin typeface="Cambria Math"/>
                      </a:rPr>
                      <m:t>𝑖</m:t>
                    </m:r>
                    <m:r>
                      <a:rPr lang="ru-RU" sz="3600" i="1">
                        <a:latin typeface="Cambria Math"/>
                      </a:rPr>
                      <m:t>,</m:t>
                    </m:r>
                    <m:r>
                      <a:rPr lang="ru-RU" sz="3600" i="1">
                        <a:latin typeface="Cambria Math"/>
                      </a:rPr>
                      <m:t>𝑗</m:t>
                    </m:r>
                    <m:r>
                      <a:rPr lang="ru-RU" sz="36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3600" dirty="0">
                    <a:latin typeface="+mn-lt"/>
                  </a:rPr>
                  <a:t> для всех работ;</a:t>
                </a:r>
              </a:p>
              <a:p>
                <a:pPr marL="457200" lvl="0" indent="-457200">
                  <a:buFont typeface="Wingdings" panose="05000000000000000000" pitchFamily="2" charset="2"/>
                  <a:buChar char="q"/>
                </a:pPr>
                <a:r>
                  <a:rPr lang="ru-RU" sz="3600" dirty="0" smtClean="0">
                    <a:latin typeface="+mn-lt"/>
                  </a:rPr>
                  <a:t>сроков начала и окончания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р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[</m:t>
                    </m:r>
                    <m:r>
                      <a:rPr lang="ru-RU" sz="3600" i="1">
                        <a:latin typeface="Cambria Math"/>
                      </a:rPr>
                      <m:t>𝑖</m:t>
                    </m:r>
                    <m:r>
                      <a:rPr lang="ru-RU" sz="36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36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3600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ru-RU" sz="3600" dirty="0">
                    <a:latin typeface="+mn-lt"/>
                  </a:rPr>
                  <a:t> для всех вершин графа (событий);</a:t>
                </a:r>
              </a:p>
              <a:p>
                <a:pPr marL="457200" lvl="0" indent="-457200">
                  <a:buFont typeface="Wingdings" panose="05000000000000000000" pitchFamily="2" charset="2"/>
                  <a:buChar char="q"/>
                </a:pPr>
                <a:r>
                  <a:rPr lang="ru-RU" sz="3600" dirty="0">
                    <a:latin typeface="+mn-lt"/>
                  </a:rPr>
                  <a:t>определение  критического 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кр</m:t>
                        </m:r>
                      </m:sub>
                    </m:sSub>
                  </m:oMath>
                </a14:m>
                <a:r>
                  <a:rPr lang="ru-RU" sz="3600" dirty="0">
                    <a:latin typeface="+mn-lt"/>
                  </a:rPr>
                  <a:t> и  критических путей проекта.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07" y="260648"/>
                <a:ext cx="8739216" cy="5830827"/>
              </a:xfrm>
              <a:prstGeom prst="rect">
                <a:avLst/>
              </a:prstGeom>
              <a:blipFill rotWithShape="1">
                <a:blip r:embed="rId2"/>
                <a:stretch>
                  <a:fillRect l="-1875" t="-1143" r="-2778" b="-1871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583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107504" y="260648"/>
                <a:ext cx="8856984" cy="2554545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ru-RU" sz="4000" b="1" dirty="0" smtClean="0"/>
                  <a:t>АЛГОРИТМ ВЫЧИСЛЕНИЯ РАННИХ СРОКОВ НАСТУПЛЕНИЯ СОБЫТИЙ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ru-RU" sz="4000" b="1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4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4000" b="1" i="1"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r>
                  <a:rPr lang="ru-RU" sz="4000" b="1" i="1" dirty="0"/>
                  <a:t> </a:t>
                </a:r>
                <a:r>
                  <a:rPr lang="ru-RU" sz="4000" b="1" dirty="0" smtClean="0"/>
                  <a:t>И </a:t>
                </a:r>
                <a:r>
                  <a:rPr lang="ru-RU" sz="4000" b="1" dirty="0"/>
                  <a:t>КРИТИЧЕСКОГО ВРЕМЕНИ</a:t>
                </a:r>
                <a:r>
                  <a:rPr lang="ru-RU" sz="4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ru-RU" sz="4000" b="1" i="1">
                            <a:latin typeface="Cambria Math"/>
                          </a:rPr>
                          <m:t>КР</m:t>
                        </m:r>
                      </m:sub>
                    </m:sSub>
                  </m:oMath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0648"/>
                <a:ext cx="8856984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826" t="-4296" r="-2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6388" y="2924944"/>
                <a:ext cx="8739216" cy="2549480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+mn-lt"/>
                  </a:rPr>
                  <a:t>1. Полагают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400" dirty="0">
                    <a:latin typeface="+mn-lt"/>
                  </a:rPr>
                  <a:t>  = 0.</a:t>
                </a:r>
              </a:p>
              <a:p>
                <a:r>
                  <a:rPr lang="ru-RU" sz="2400" dirty="0">
                    <a:latin typeface="+mn-lt"/>
                  </a:rPr>
                  <a:t>2. Просматривают остальные вершины в порядке возрастания номеров </a:t>
                </a:r>
                <a:r>
                  <a:rPr lang="en-US" sz="2400" i="1" dirty="0" err="1">
                    <a:latin typeface="+mn-lt"/>
                  </a:rPr>
                  <a:t>i</a:t>
                </a:r>
                <a:r>
                  <a:rPr lang="en-US" sz="2400" i="1" dirty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(</a:t>
                </a:r>
                <a:r>
                  <a:rPr lang="en-US" sz="2400" dirty="0" err="1">
                    <a:latin typeface="+mn-lt"/>
                  </a:rPr>
                  <a:t>i</a:t>
                </a:r>
                <a:r>
                  <a:rPr lang="ru-RU" sz="2400" dirty="0">
                    <a:latin typeface="+mn-lt"/>
                  </a:rPr>
                  <a:t> = 2, 3...N)  и вычисляют сроки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ru-RU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&lt;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р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[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endParaRPr lang="ru-RU" sz="240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р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max</m:t>
                      </m:r>
                      <m:r>
                        <a:rPr lang="ru-RU" sz="2400">
                          <a:latin typeface="Cambria Math"/>
                        </a:rPr>
                        <m:t>⁡</m:t>
                      </m:r>
                      <m:r>
                        <a:rPr lang="ru-RU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р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р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max</m:t>
                      </m:r>
                      <m:r>
                        <a:rPr lang="ru-RU" sz="2400">
                          <a:latin typeface="Cambria Math"/>
                        </a:rPr>
                        <m:t>⁡</m:t>
                      </m:r>
                      <m:r>
                        <a:rPr lang="ru-RU" sz="2400" i="1">
                          <a:latin typeface="Cambria Math"/>
                        </a:rPr>
                        <m:t>(</m:t>
                      </m:r>
                      <m:r>
                        <a:rPr lang="ru-RU" sz="2400" i="1">
                          <a:latin typeface="Cambria Math"/>
                        </a:rPr>
                        <m:t>0</m:t>
                      </m:r>
                      <m:r>
                        <a:rPr lang="ru-RU" sz="2400" i="1">
                          <a:latin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</a:rPr>
                        <m:t>15</m:t>
                      </m:r>
                      <m:r>
                        <a:rPr lang="ru-RU" sz="2400" i="1">
                          <a:latin typeface="Cambria Math"/>
                        </a:rPr>
                        <m:t>;</m:t>
                      </m:r>
                      <m:r>
                        <a:rPr lang="ru-RU" sz="2400" i="1">
                          <a:latin typeface="Cambria Math"/>
                        </a:rPr>
                        <m:t>20</m:t>
                      </m:r>
                      <m:r>
                        <a:rPr lang="ru-RU" sz="2400" i="1">
                          <a:latin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</a:rPr>
                        <m:t>10</m:t>
                      </m:r>
                      <m:r>
                        <a:rPr lang="ru-RU" sz="2400" i="1">
                          <a:latin typeface="Cambria Math"/>
                        </a:rPr>
                        <m:t>)=</m:t>
                      </m:r>
                      <m:r>
                        <a:rPr lang="ru-RU" sz="2400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ru-RU" sz="2400" dirty="0">
                  <a:latin typeface="+mn-lt"/>
                </a:endParaRPr>
              </a:p>
              <a:p>
                <a:r>
                  <a:rPr lang="ru-RU" sz="2400" dirty="0">
                    <a:latin typeface="+mn-lt"/>
                  </a:rPr>
                  <a:t>3. Критическое время: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кр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8" y="2924944"/>
                <a:ext cx="8739216" cy="2549480"/>
              </a:xfrm>
              <a:prstGeom prst="rect">
                <a:avLst/>
              </a:prstGeom>
              <a:blipFill rotWithShape="1">
                <a:blip r:embed="rId3"/>
                <a:stretch>
                  <a:fillRect l="-833" t="-1415" b="-2358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998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8856984" cy="70788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000" b="1" dirty="0" smtClean="0"/>
              <a:t>ПОСТРОЕНИЕ КРИТИЧЕСКОГО ПУТИ</a:t>
            </a:r>
            <a:endParaRPr lang="ru-RU" sz="4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6388" y="2564904"/>
                <a:ext cx="8739216" cy="3046988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+mn-lt"/>
                  </a:rPr>
                  <a:t>1. Фиксируется конец пути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ru-RU" sz="2400" dirty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.</a:t>
                </a:r>
              </a:p>
              <a:p>
                <a:r>
                  <a:rPr lang="ru-RU" sz="2400" dirty="0" smtClean="0">
                    <a:latin typeface="+mn-lt"/>
                  </a:rPr>
                  <a:t>2. Вычисляется </a:t>
                </a:r>
                <a:r>
                  <a:rPr lang="ru-RU" sz="2400" dirty="0">
                    <a:latin typeface="+mn-lt"/>
                  </a:rPr>
                  <a:t>номер очередной </a:t>
                </a:r>
                <a:r>
                  <a:rPr lang="ru-RU" sz="2400" dirty="0" smtClean="0">
                    <a:latin typeface="+mn-lt"/>
                  </a:rPr>
                  <a:t>вершины: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ru-RU" sz="2400" i="1">
                        <a:latin typeface="Cambria Math"/>
                      </a:rPr>
                      <m:t>;</m:t>
                    </m:r>
                    <m:r>
                      <a:rPr lang="ru-RU" sz="2400" i="1">
                        <a:latin typeface="Cambria Math"/>
                      </a:rPr>
                      <m:t>𝑘</m:t>
                    </m:r>
                    <m:r>
                      <a:rPr lang="ru-RU" sz="2400" i="1">
                        <a:latin typeface="Cambria Math"/>
                      </a:rPr>
                      <m:t>=1,2,… </m:t>
                    </m:r>
                  </m:oMath>
                </a14:m>
                <a:r>
                  <a:rPr lang="ru-RU" sz="2400" dirty="0">
                    <a:latin typeface="+mn-lt"/>
                  </a:rPr>
                  <a:t>.</a:t>
                </a:r>
              </a:p>
              <a:p>
                <a:r>
                  <a:rPr lang="ru-RU" sz="2400" dirty="0">
                    <a:latin typeface="+mn-lt"/>
                  </a:rPr>
                  <a:t>3. </a:t>
                </a:r>
                <a:r>
                  <a:rPr lang="ru-RU" sz="2400" dirty="0" smtClean="0">
                    <a:latin typeface="+mn-lt"/>
                  </a:rPr>
                  <a:t>Пункт  </a:t>
                </a:r>
                <a:r>
                  <a:rPr lang="ru-RU" sz="2400" dirty="0">
                    <a:latin typeface="+mn-lt"/>
                  </a:rPr>
                  <a:t>2  повторяется  до  тех  пор,  пока  на  некотором  шаге  будет </a:t>
                </a:r>
                <a:r>
                  <a:rPr lang="ru-RU" sz="2400" dirty="0" smtClean="0">
                    <a:latin typeface="+mn-lt"/>
                  </a:rPr>
                  <a:t>иметь </a:t>
                </a:r>
                <a:r>
                  <a:rPr lang="ru-RU" sz="2400" dirty="0">
                    <a:latin typeface="+mn-lt"/>
                  </a:rPr>
                  <a:t>место равенство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2400" dirty="0">
                    <a:latin typeface="+mn-lt"/>
                  </a:rPr>
                  <a:t>.</a:t>
                </a:r>
              </a:p>
              <a:p>
                <a:r>
                  <a:rPr lang="ru-RU" sz="2400" dirty="0" smtClean="0">
                    <a:latin typeface="+mn-lt"/>
                  </a:rPr>
                  <a:t>4. Искомый </a:t>
                </a:r>
                <a:r>
                  <a:rPr lang="ru-RU" sz="2400" dirty="0">
                    <a:latin typeface="+mn-lt"/>
                  </a:rPr>
                  <a:t>критический путь  будет представлять  собой последовательность  </a:t>
                </a:r>
                <a:endParaRPr lang="ru-RU" sz="2400" dirty="0" smtClean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1−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𝑚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𝑚</m:t>
                        </m:r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−…−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ru-RU" sz="2400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8" y="2564904"/>
                <a:ext cx="8739216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833" t="-988" r="-1528" b="-2964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1124744"/>
                <a:ext cx="8856984" cy="134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+mn-lt"/>
                  </a:rPr>
                  <a:t>Обозначим  через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𝑴</m:t>
                    </m:r>
                    <m:r>
                      <a:rPr lang="ru-RU" sz="2400" b="1">
                        <a:latin typeface="Cambria Math"/>
                      </a:rPr>
                      <m:t>[</m:t>
                    </m:r>
                    <m:r>
                      <a:rPr lang="ru-RU" sz="2400" b="1" i="1">
                        <a:latin typeface="Cambria Math"/>
                      </a:rPr>
                      <m:t>𝒊</m:t>
                    </m:r>
                    <m:r>
                      <a:rPr lang="ru-RU" sz="2400" b="1"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  номер  вершины,  для  которой  достигается максимум в  формуле </a:t>
                </a:r>
                <a:r>
                  <a:rPr lang="ru-RU" sz="2400" dirty="0" smtClean="0">
                    <a:latin typeface="+mn-lt"/>
                  </a:rPr>
                  <a:t>для </a:t>
                </a:r>
                <a:r>
                  <a:rPr lang="ru-RU" sz="2400" dirty="0">
                    <a:latin typeface="+mn-lt"/>
                  </a:rPr>
                  <a:t>вершины  </a:t>
                </a:r>
                <a:r>
                  <a:rPr lang="en-US" sz="2400" b="1" i="1" dirty="0" err="1" smtClean="0">
                    <a:latin typeface="+mn-lt"/>
                  </a:rPr>
                  <a:t>i</a:t>
                </a:r>
                <a:r>
                  <a:rPr lang="ru-RU" sz="2400" dirty="0" smtClean="0">
                    <a:latin typeface="+mn-lt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ru-RU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&lt;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р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[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ru-RU" sz="2400" dirty="0" smtClean="0">
                    <a:latin typeface="+mn-lt"/>
                  </a:rPr>
                  <a:t> </a:t>
                </a:r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24744"/>
                <a:ext cx="8856984" cy="1342034"/>
              </a:xfrm>
              <a:prstGeom prst="rect">
                <a:avLst/>
              </a:prstGeom>
              <a:blipFill rotWithShape="1">
                <a:blip r:embed="rId3"/>
                <a:stretch>
                  <a:fillRect l="-1101" t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07504" y="5733256"/>
            <a:ext cx="879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В сетевом планировании (в отличие от задачи определения расстояний) строятся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все имеющиеся критические пути</a:t>
            </a:r>
          </a:p>
        </p:txBody>
      </p:sp>
    </p:spTree>
    <p:extLst>
      <p:ext uri="{BB962C8B-B14F-4D97-AF65-F5344CB8AC3E}">
        <p14:creationId xmlns:p14="http://schemas.microsoft.com/office/powerpoint/2010/main" val="371055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1"/>
              <p:cNvSpPr txBox="1">
                <a:spLocks/>
              </p:cNvSpPr>
              <p:nvPr/>
            </p:nvSpPr>
            <p:spPr>
              <a:xfrm>
                <a:off x="107504" y="260648"/>
                <a:ext cx="8856984" cy="1938992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ru-RU" sz="4000" b="1" dirty="0" smtClean="0"/>
                  <a:t>АЛГОРИТМ ВЫЧИСЛЕНИЯ ПОЗДНИХ СРОКОВ НАСТУПЛЕНИЯ СОБЫТИЙ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ru-RU" sz="4000" b="1" i="1" smtClean="0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4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/>
                          </a:rPr>
                          <m:t>𝒋</m:t>
                        </m:r>
                      </m:e>
                    </m:d>
                  </m:oMath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0648"/>
                <a:ext cx="8856984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2891" t="-5660" r="-46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5375" y="2348880"/>
                <a:ext cx="8739216" cy="1761316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+mn-lt"/>
                  </a:rPr>
                  <a:t>1. </a:t>
                </a:r>
                <a:r>
                  <a:rPr lang="ru-RU" sz="2400" dirty="0" smtClean="0">
                    <a:latin typeface="+mn-lt"/>
                  </a:rPr>
                  <a:t>Полагают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>
                            <a:latin typeface="Cambria Math"/>
                          </a:rPr>
                          <m:t>кр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 (обычно считают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>
                            <a:latin typeface="Cambria Math"/>
                          </a:rPr>
                          <m:t>кр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).</a:t>
                </a:r>
              </a:p>
              <a:p>
                <a:r>
                  <a:rPr lang="ru-RU" sz="2400" dirty="0" smtClean="0">
                    <a:latin typeface="+mn-lt"/>
                  </a:rPr>
                  <a:t>2. Просматривают </a:t>
                </a:r>
                <a:r>
                  <a:rPr lang="ru-RU" sz="2400" dirty="0">
                    <a:latin typeface="+mn-lt"/>
                  </a:rPr>
                  <a:t>остальные вершины в порядке убывания номеров ( </a:t>
                </a:r>
                <a:r>
                  <a:rPr lang="en-US" sz="2400" dirty="0">
                    <a:latin typeface="+mn-lt"/>
                  </a:rPr>
                  <a:t>j</a:t>
                </a:r>
                <a:r>
                  <a:rPr lang="ru-RU" sz="2400" dirty="0">
                    <a:latin typeface="+mn-lt"/>
                  </a:rPr>
                  <a:t>  = </a:t>
                </a:r>
                <a:r>
                  <a:rPr lang="en-US" sz="2400" dirty="0">
                    <a:latin typeface="+mn-lt"/>
                  </a:rPr>
                  <a:t>N</a:t>
                </a:r>
                <a:r>
                  <a:rPr lang="ru-RU" sz="2400" dirty="0">
                    <a:latin typeface="+mn-lt"/>
                  </a:rPr>
                  <a:t>  — 1,</a:t>
                </a:r>
                <a:r>
                  <a:rPr lang="en-US" sz="2400" dirty="0">
                    <a:latin typeface="+mn-lt"/>
                  </a:rPr>
                  <a:t>N</a:t>
                </a:r>
                <a:r>
                  <a:rPr lang="ru-RU" sz="2400" dirty="0">
                    <a:latin typeface="+mn-lt"/>
                  </a:rPr>
                  <a:t>  — 2,...,1)  и вычисляют </a:t>
                </a:r>
                <a:r>
                  <a:rPr lang="ru-RU" sz="2400" dirty="0" smtClean="0">
                    <a:latin typeface="+mn-lt"/>
                  </a:rPr>
                  <a:t>значения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ru-RU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п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]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75" y="2348880"/>
                <a:ext cx="8739216" cy="1761316"/>
              </a:xfrm>
              <a:prstGeom prst="rect">
                <a:avLst/>
              </a:prstGeom>
              <a:blipFill rotWithShape="1">
                <a:blip r:embed="rId3"/>
                <a:stretch>
                  <a:fillRect l="-903" t="-2034" r="-695" b="-101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713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60648"/>
            <a:ext cx="8856984" cy="70788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000" b="1" dirty="0" smtClean="0"/>
              <a:t>ОБЩИЙ ПЛАН РЕШЕНИЯ</a:t>
            </a:r>
            <a:endParaRPr lang="ru-RU" sz="4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818" y="1052736"/>
                <a:ext cx="8739216" cy="2374624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+mn-lt"/>
                  </a:rPr>
                  <a:t>1.  Расчет ранних сроков наступления событий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ru-RU" sz="2400" dirty="0">
                    <a:latin typeface="+mn-lt"/>
                  </a:rPr>
                  <a:t> 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кр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.</a:t>
                </a:r>
              </a:p>
              <a:p>
                <a:r>
                  <a:rPr lang="ru-RU" sz="2400" dirty="0">
                    <a:latin typeface="+mn-lt"/>
                  </a:rPr>
                  <a:t>2.  Расчет ранних сроков окончания работ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ро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 .</a:t>
                </a:r>
              </a:p>
              <a:p>
                <a:r>
                  <a:rPr lang="ru-RU" sz="2400" dirty="0">
                    <a:latin typeface="+mn-lt"/>
                  </a:rPr>
                  <a:t>3.  Построение критических путей.</a:t>
                </a:r>
              </a:p>
              <a:p>
                <a:r>
                  <a:rPr lang="ru-RU" sz="2400" dirty="0">
                    <a:latin typeface="+mn-lt"/>
                  </a:rPr>
                  <a:t>4.  Вычисление поздних сроков наступления событий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ru-RU" sz="2400" dirty="0">
                    <a:latin typeface="+mn-lt"/>
                  </a:rPr>
                  <a:t>.</a:t>
                </a:r>
              </a:p>
              <a:p>
                <a:r>
                  <a:rPr lang="ru-RU" sz="2400" dirty="0">
                    <a:latin typeface="+mn-lt"/>
                  </a:rPr>
                  <a:t>5.  Вычисление поздних сроков начала работ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пн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 .</a:t>
                </a:r>
              </a:p>
              <a:p>
                <a:r>
                  <a:rPr lang="ru-RU" sz="2400" dirty="0">
                    <a:latin typeface="+mn-lt"/>
                  </a:rPr>
                  <a:t>6.  Определение резервов времени работ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𝑅</m:t>
                    </m:r>
                    <m:r>
                      <a:rPr lang="ru-RU" sz="2400" i="1">
                        <a:latin typeface="Cambria Math"/>
                      </a:rPr>
                      <m:t>[</m:t>
                    </m:r>
                    <m:r>
                      <a:rPr lang="ru-RU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ru-RU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𝑟</m:t>
                    </m:r>
                    <m:r>
                      <a:rPr lang="ru-RU" sz="2400" i="1">
                        <a:latin typeface="Cambria Math"/>
                      </a:rPr>
                      <m:t>[</m:t>
                    </m:r>
                    <m:r>
                      <a:rPr lang="ru-RU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ru-RU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8" y="1052736"/>
                <a:ext cx="8739216" cy="2374624"/>
              </a:xfrm>
              <a:prstGeom prst="rect">
                <a:avLst/>
              </a:prstGeom>
              <a:blipFill rotWithShape="1">
                <a:blip r:embed="rId2"/>
                <a:stretch>
                  <a:fillRect l="-833" t="-1519" r="-694" b="-4051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74" y="3576701"/>
            <a:ext cx="6336704" cy="31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5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Мы рассмотрим возможности </a:t>
            </a:r>
            <a:r>
              <a:rPr lang="ru-RU" sz="2400" dirty="0">
                <a:latin typeface="+mn-lt"/>
              </a:rPr>
              <a:t>использования метода СРМ </a:t>
            </a:r>
            <a:r>
              <a:rPr lang="ru-RU" sz="2400" dirty="0" smtClean="0">
                <a:latin typeface="+mn-lt"/>
              </a:rPr>
              <a:t>для </a:t>
            </a:r>
            <a:r>
              <a:rPr lang="ru-RU" sz="2400" dirty="0">
                <a:latin typeface="+mn-lt"/>
              </a:rPr>
              <a:t>конт­роля сроков выполнения проекта. Таким проектом может быть разработка нового продукта или производственного процесса, строительство предприятия, здания или сооружения, ремонт слож­ного оборудования и </a:t>
            </a:r>
            <a:r>
              <a:rPr lang="ru-RU" sz="2400" dirty="0" err="1">
                <a:latin typeface="+mn-lt"/>
              </a:rPr>
              <a:t>т.д</a:t>
            </a:r>
            <a:endParaRPr lang="ru-RU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50100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Для </a:t>
            </a:r>
            <a:r>
              <a:rPr lang="ru-RU" sz="2000" dirty="0">
                <a:latin typeface="+mn-lt"/>
              </a:rPr>
              <a:t>того чтобы проект был завершен вовремя, необходимо контролировать сроки выполнения этих работ. Усложняющим фактором является то, что </a:t>
            </a:r>
            <a:r>
              <a:rPr lang="ru-RU" sz="2000" b="1" dirty="0">
                <a:latin typeface="+mn-lt"/>
              </a:rPr>
              <a:t>работы взаимосвязаны</a:t>
            </a:r>
            <a:r>
              <a:rPr lang="ru-RU" sz="2000" dirty="0">
                <a:latin typeface="+mn-lt"/>
              </a:rPr>
              <a:t>. Одни работы зависят от выполнения других и не могут начаться, пока предшест­вующие работы не будут завершены.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301208"/>
            <a:ext cx="842493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Важной предпосылкой применения метода СРМ является пред­положение о том, что время выполнения каждой работы точно известно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96964"/>
            <a:ext cx="835292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При реализации проекта составляется </a:t>
            </a:r>
            <a:r>
              <a:rPr lang="ru-RU" sz="2400" b="1" dirty="0">
                <a:latin typeface="+mn-lt"/>
              </a:rPr>
              <a:t>график выполнения ра­бот</a:t>
            </a:r>
            <a:r>
              <a:rPr lang="ru-RU" sz="24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427909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РАННИЕ СРОКИ СВЕРШЕНИЯ СОБЫТИЙ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6388" y="1676420"/>
                <a:ext cx="8739216" cy="494815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р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max</m:t>
                      </m:r>
                      <m:r>
                        <a:rPr lang="en-US" sz="240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р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[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])</m:t>
                      </m:r>
                    </m:oMath>
                  </m:oMathPara>
                </a14:m>
                <a:endParaRPr lang="ru-RU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8" y="1676420"/>
                <a:ext cx="8739216" cy="494815"/>
              </a:xfrm>
              <a:prstGeom prst="rect">
                <a:avLst/>
              </a:prstGeom>
              <a:blipFill rotWithShape="1">
                <a:blip r:embed="rId2"/>
                <a:stretch>
                  <a:fillRect b="-689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30021" y="968534"/>
            <a:ext cx="8745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000" dirty="0">
                <a:latin typeface="+mn-lt"/>
              </a:rPr>
              <a:t>Для </a:t>
            </a:r>
            <a:r>
              <a:rPr lang="ru-RU" sz="2000" dirty="0" smtClean="0">
                <a:latin typeface="+mn-lt"/>
              </a:rPr>
              <a:t>начала </a:t>
            </a:r>
            <a:r>
              <a:rPr lang="ru-RU" sz="2000" dirty="0">
                <a:latin typeface="+mn-lt"/>
              </a:rPr>
              <a:t>выполнения </a:t>
            </a:r>
            <a:r>
              <a:rPr lang="ru-RU" sz="2000" dirty="0" smtClean="0">
                <a:latin typeface="+mn-lt"/>
              </a:rPr>
              <a:t>работ</a:t>
            </a: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ранни</a:t>
            </a:r>
            <a:r>
              <a:rPr lang="ru-RU" sz="2000" dirty="0">
                <a:latin typeface="+mn-lt"/>
              </a:rPr>
              <a:t>й</a:t>
            </a:r>
            <a:r>
              <a:rPr lang="ru-RU" sz="2000" dirty="0" smtClean="0">
                <a:latin typeface="+mn-lt"/>
              </a:rPr>
              <a:t> срок </a:t>
            </a:r>
            <a:r>
              <a:rPr lang="ru-RU" sz="2000" dirty="0">
                <a:latin typeface="+mn-lt"/>
              </a:rPr>
              <a:t>свершения принимаем </a:t>
            </a:r>
            <a:r>
              <a:rPr lang="ru-RU" sz="2000" dirty="0" smtClean="0">
                <a:latin typeface="+mn-lt"/>
              </a:rPr>
              <a:t>равным нулю: </a:t>
            </a:r>
            <a:endParaRPr lang="ru-RU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9230" y="4869160"/>
                <a:ext cx="8947266" cy="1930721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max</m:t>
                    </m:r>
                    <m:r>
                      <a:rPr lang="ru-RU" sz="2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ru-RU" sz="2200" i="1">
                        <a:latin typeface="Cambria Math"/>
                      </a:rPr>
                      <m:t>[</m:t>
                    </m:r>
                    <m:r>
                      <a:rPr lang="ru-RU" sz="2200" i="1">
                        <a:latin typeface="Cambria Math"/>
                      </a:rPr>
                      <m:t>0</m:t>
                    </m:r>
                    <m:r>
                      <a:rPr lang="ru-RU" sz="2200" i="1">
                        <a:latin typeface="Cambria Math"/>
                      </a:rPr>
                      <m:t>,</m:t>
                    </m:r>
                    <m:r>
                      <a:rPr lang="ru-RU" sz="2200" i="1">
                        <a:latin typeface="Cambria Math"/>
                      </a:rPr>
                      <m:t>3</m:t>
                    </m:r>
                    <m:r>
                      <a:rPr lang="ru-RU" sz="2200" i="1">
                        <a:latin typeface="Cambria Math"/>
                      </a:rPr>
                      <m:t>];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ru-RU" sz="2200" i="1">
                        <a:latin typeface="Cambria Math"/>
                      </a:rPr>
                      <m:t>[</m:t>
                    </m:r>
                    <m:r>
                      <a:rPr lang="ru-RU" sz="2200" i="1">
                        <a:latin typeface="Cambria Math"/>
                      </a:rPr>
                      <m:t>2</m:t>
                    </m:r>
                    <m:r>
                      <a:rPr lang="ru-RU" sz="2200" i="1">
                        <a:latin typeface="Cambria Math"/>
                      </a:rPr>
                      <m:t>,</m:t>
                    </m:r>
                    <m:r>
                      <a:rPr lang="ru-RU" sz="2200" i="1">
                        <a:latin typeface="Cambria Math"/>
                      </a:rPr>
                      <m:t>3</m:t>
                    </m:r>
                    <m:r>
                      <a:rPr lang="ru-RU" sz="2200" i="1">
                        <a:latin typeface="Cambria Math"/>
                      </a:rPr>
                      <m:t>])=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max</m:t>
                    </m:r>
                    <m:r>
                      <a:rPr lang="ru-RU" sz="2200" i="1">
                        <a:latin typeface="Cambria Math"/>
                      </a:rPr>
                      <m:t>(</m:t>
                    </m:r>
                    <m:r>
                      <a:rPr lang="ru-RU" sz="2200" i="1">
                        <a:latin typeface="Cambria Math"/>
                      </a:rPr>
                      <m:t>0</m:t>
                    </m:r>
                    <m:r>
                      <a:rPr lang="ru-RU" sz="2200" i="1">
                        <a:latin typeface="Cambria Math"/>
                      </a:rPr>
                      <m:t>+</m:t>
                    </m:r>
                    <m:r>
                      <a:rPr lang="ru-RU" sz="2200" i="1">
                        <a:latin typeface="Cambria Math"/>
                      </a:rPr>
                      <m:t>15</m:t>
                    </m:r>
                    <m:r>
                      <a:rPr lang="ru-RU" sz="2200" i="1">
                        <a:latin typeface="Cambria Math"/>
                      </a:rPr>
                      <m:t>;</m:t>
                    </m:r>
                    <m:r>
                      <a:rPr lang="ru-RU" sz="2200" i="1">
                        <a:latin typeface="Cambria Math"/>
                      </a:rPr>
                      <m:t>20</m:t>
                    </m:r>
                    <m:r>
                      <a:rPr lang="ru-RU" sz="2200" i="1">
                        <a:latin typeface="Cambria Math"/>
                      </a:rPr>
                      <m:t>+</m:t>
                    </m:r>
                    <m:r>
                      <a:rPr lang="ru-RU" sz="2200" i="1">
                        <a:latin typeface="Cambria Math"/>
                      </a:rPr>
                      <m:t>10</m:t>
                    </m:r>
                    <m:r>
                      <a:rPr lang="ru-RU" sz="2200" i="1">
                        <a:latin typeface="Cambria Math"/>
                      </a:rPr>
                      <m:t>)=</m:t>
                    </m:r>
                    <m:r>
                      <a:rPr lang="ru-RU" sz="2200" i="1">
                        <a:latin typeface="Cambria Math"/>
                      </a:rPr>
                      <m:t>30</m:t>
                    </m:r>
                  </m:oMath>
                </a14:m>
                <a:r>
                  <a:rPr lang="ru-RU" sz="2200" dirty="0">
                    <a:latin typeface="+mn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max</m:t>
                    </m:r>
                    <m:r>
                      <a:rPr lang="ru-RU" sz="2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ru-RU" sz="2200" i="1">
                        <a:latin typeface="Cambria Math"/>
                      </a:rPr>
                      <m:t>[</m:t>
                    </m:r>
                    <m:r>
                      <a:rPr lang="ru-RU" sz="2200" i="1">
                        <a:latin typeface="Cambria Math"/>
                      </a:rPr>
                      <m:t>1</m:t>
                    </m:r>
                    <m:r>
                      <a:rPr lang="ru-RU" sz="2200" i="1">
                        <a:latin typeface="Cambria Math"/>
                      </a:rPr>
                      <m:t>,</m:t>
                    </m:r>
                    <m:r>
                      <a:rPr lang="ru-RU" sz="2200" i="1">
                        <a:latin typeface="Cambria Math"/>
                      </a:rPr>
                      <m:t>4</m:t>
                    </m:r>
                    <m:r>
                      <a:rPr lang="ru-RU" sz="2200" i="1">
                        <a:latin typeface="Cambria Math"/>
                      </a:rPr>
                      <m:t>];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ru-RU" sz="2200" i="1">
                        <a:latin typeface="Cambria Math"/>
                      </a:rPr>
                      <m:t>[</m:t>
                    </m:r>
                    <m:r>
                      <a:rPr lang="ru-RU" sz="2200" i="1">
                        <a:latin typeface="Cambria Math"/>
                      </a:rPr>
                      <m:t>3</m:t>
                    </m:r>
                    <m:r>
                      <a:rPr lang="ru-RU" sz="2200" i="1">
                        <a:latin typeface="Cambria Math"/>
                      </a:rPr>
                      <m:t>,</m:t>
                    </m:r>
                    <m:r>
                      <a:rPr lang="ru-RU" sz="2200" i="1">
                        <a:latin typeface="Cambria Math"/>
                      </a:rPr>
                      <m:t>4</m:t>
                    </m:r>
                    <m:r>
                      <a:rPr lang="ru-RU" sz="2200" i="1">
                        <a:latin typeface="Cambria Math"/>
                      </a:rPr>
                      <m:t>])=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max</m:t>
                    </m:r>
                    <m:r>
                      <a:rPr lang="ru-RU" sz="2200" i="1">
                        <a:latin typeface="Cambria Math"/>
                      </a:rPr>
                      <m:t>(</m:t>
                    </m:r>
                    <m:r>
                      <a:rPr lang="ru-RU" sz="2200" i="1">
                        <a:latin typeface="Cambria Math"/>
                      </a:rPr>
                      <m:t>15</m:t>
                    </m:r>
                    <m:r>
                      <a:rPr lang="ru-RU" sz="2200" i="1">
                        <a:latin typeface="Cambria Math"/>
                      </a:rPr>
                      <m:t>+</m:t>
                    </m:r>
                    <m:r>
                      <a:rPr lang="ru-RU" sz="2200" i="1">
                        <a:latin typeface="Cambria Math"/>
                      </a:rPr>
                      <m:t>5</m:t>
                    </m:r>
                    <m:r>
                      <a:rPr lang="ru-RU" sz="2200" i="1">
                        <a:latin typeface="Cambria Math"/>
                      </a:rPr>
                      <m:t>;</m:t>
                    </m:r>
                    <m:r>
                      <a:rPr lang="ru-RU" sz="2200" i="1">
                        <a:latin typeface="Cambria Math"/>
                      </a:rPr>
                      <m:t>30</m:t>
                    </m:r>
                    <m:r>
                      <a:rPr lang="ru-RU" sz="2200" i="1">
                        <a:latin typeface="Cambria Math"/>
                      </a:rPr>
                      <m:t>+</m:t>
                    </m:r>
                    <m:r>
                      <a:rPr lang="ru-RU" sz="2200" i="1">
                        <a:latin typeface="Cambria Math"/>
                      </a:rPr>
                      <m:t>30</m:t>
                    </m:r>
                    <m:r>
                      <a:rPr lang="ru-RU" sz="2200" i="1">
                        <a:latin typeface="Cambria Math"/>
                      </a:rPr>
                      <m:t>)=</m:t>
                    </m:r>
                    <m:r>
                      <a:rPr lang="ru-RU" sz="2200" i="1">
                        <a:latin typeface="Cambria Math"/>
                      </a:rPr>
                      <m:t>60</m:t>
                    </m:r>
                  </m:oMath>
                </a14:m>
                <a:r>
                  <a:rPr lang="ru-RU" sz="2200" dirty="0">
                    <a:latin typeface="+mn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ru-RU" sz="2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/>
                                  </a:rPr>
                                  <m:t>р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2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ru-RU" sz="2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[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4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5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];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/>
                                  </a:rPr>
                                  <m:t>р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2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ru-RU" sz="2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[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3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5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];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/>
                                  </a:rPr>
                                  <m:t>р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ru-RU" sz="2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[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2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5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]</m:t>
                            </m:r>
                          </m:e>
                        </m:d>
                      </m:e>
                    </m:func>
                    <m:r>
                      <a:rPr lang="ru-RU" sz="2200" i="1">
                        <a:latin typeface="Cambria Math"/>
                      </a:rPr>
                      <m:t>=</m:t>
                    </m:r>
                  </m:oMath>
                </a14:m>
                <a:r>
                  <a:rPr lang="ru-RU" sz="2200" dirty="0">
                    <a:latin typeface="+mn-lt"/>
                  </a:rPr>
                  <a:t> </a:t>
                </a:r>
              </a:p>
              <a:p>
                <a:r>
                  <a:rPr lang="ru-RU" sz="2200" dirty="0">
                    <a:latin typeface="+mn-lt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max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60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5</m:t>
                    </m:r>
                    <m:r>
                      <a:rPr lang="en-US" sz="2200" i="1">
                        <a:latin typeface="Cambria Math"/>
                      </a:rPr>
                      <m:t>;</m:t>
                    </m:r>
                    <m:r>
                      <a:rPr lang="en-US" sz="2200" i="1">
                        <a:latin typeface="Cambria Math"/>
                      </a:rPr>
                      <m:t>30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5</m:t>
                    </m:r>
                    <m:r>
                      <a:rPr lang="en-US" sz="2200" i="1">
                        <a:latin typeface="Cambria Math"/>
                      </a:rPr>
                      <m:t>;</m:t>
                    </m:r>
                    <m:r>
                      <a:rPr lang="en-US" sz="2200" i="1">
                        <a:latin typeface="Cambria Math"/>
                      </a:rPr>
                      <m:t>20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40</m:t>
                    </m:r>
                    <m:r>
                      <a:rPr lang="en-US" sz="2200" i="1">
                        <a:latin typeface="Cambria Math"/>
                      </a:rPr>
                      <m:t>)=</m:t>
                    </m:r>
                    <m:r>
                      <a:rPr lang="en-US" sz="2200" i="1">
                        <a:latin typeface="Cambria Math"/>
                      </a:rPr>
                      <m:t>65</m:t>
                    </m:r>
                  </m:oMath>
                </a14:m>
                <a:r>
                  <a:rPr lang="en-US" sz="2200" dirty="0">
                    <a:latin typeface="+mn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max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en-US" sz="2200" i="1">
                        <a:latin typeface="Cambria Math"/>
                      </a:rPr>
                      <m:t>[</m:t>
                    </m:r>
                    <m:r>
                      <a:rPr lang="en-US" sz="2200" i="1">
                        <a:latin typeface="Cambria Math"/>
                      </a:rPr>
                      <m:t>4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US" sz="2200" i="1">
                        <a:latin typeface="Cambria Math"/>
                      </a:rPr>
                      <m:t>6</m:t>
                    </m:r>
                    <m:r>
                      <a:rPr lang="en-US" sz="2200" i="1">
                        <a:latin typeface="Cambria Math"/>
                      </a:rPr>
                      <m:t>];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en-US" sz="2200" i="1">
                        <a:latin typeface="Cambria Math"/>
                      </a:rPr>
                      <m:t>[</m:t>
                    </m:r>
                    <m:r>
                      <a:rPr lang="en-US" sz="2200" i="1">
                        <a:latin typeface="Cambria Math"/>
                      </a:rPr>
                      <m:t>5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US" sz="2200" i="1">
                        <a:latin typeface="Cambria Math"/>
                      </a:rPr>
                      <m:t>6</m:t>
                    </m:r>
                    <m:r>
                      <a:rPr lang="en-US" sz="2200" i="1">
                        <a:latin typeface="Cambria Math"/>
                      </a:rPr>
                      <m:t>])=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max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60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30</m:t>
                    </m:r>
                    <m:r>
                      <a:rPr lang="en-US" sz="2200" i="1">
                        <a:latin typeface="Cambria Math"/>
                      </a:rPr>
                      <m:t>;</m:t>
                    </m:r>
                    <m:r>
                      <a:rPr lang="en-US" sz="2200" i="1">
                        <a:latin typeface="Cambria Math"/>
                      </a:rPr>
                      <m:t>65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20</m:t>
                    </m:r>
                    <m:r>
                      <a:rPr lang="en-US" sz="2200" i="1">
                        <a:latin typeface="Cambria Math"/>
                      </a:rPr>
                      <m:t>)=</m:t>
                    </m:r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/>
                      </a:rPr>
                      <m:t>90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</a:t>
                </a:r>
                <a:endParaRPr lang="ru-RU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0" y="4869160"/>
                <a:ext cx="8947266" cy="1930721"/>
              </a:xfrm>
              <a:prstGeom prst="rect">
                <a:avLst/>
              </a:prstGeom>
              <a:blipFill rotWithShape="1">
                <a:blip r:embed="rId3"/>
                <a:stretch>
                  <a:fillRect l="-1091" r="-954" b="-1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67" y="2348880"/>
            <a:ext cx="5071197" cy="255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8114" y="2348880"/>
                <a:ext cx="3415774" cy="2038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[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]=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15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15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[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]=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20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20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4" y="2348880"/>
                <a:ext cx="3415774" cy="2038443"/>
              </a:xfrm>
              <a:prstGeom prst="rect">
                <a:avLst/>
              </a:prstGeom>
              <a:blipFill rotWithShape="1">
                <a:blip r:embed="rId5"/>
                <a:stretch>
                  <a:fillRect l="-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443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3600" b="1" kern="0" dirty="0" smtClean="0">
                <a:solidFill>
                  <a:srgbClr val="000000"/>
                </a:solidFill>
                <a:latin typeface="Calibri"/>
              </a:rPr>
              <a:t>ПОЗДНИЕ СРОКИ СВЕРШЕНИЯ СОБЫТИЙ</a:t>
            </a:r>
            <a:endParaRPr lang="ru-RU" sz="36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6388" y="1676420"/>
                <a:ext cx="8739216" cy="461665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in</m:t>
                      </m:r>
                      <m:r>
                        <a:rPr lang="en-US" sz="240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ru-RU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[</m:t>
                      </m:r>
                      <m:r>
                        <a:rPr lang="en-US" sz="2400" b="0" i="1" smtClean="0">
                          <a:latin typeface="Cambria Math"/>
                        </a:rPr>
                        <m:t>𝑗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])</m:t>
                      </m:r>
                    </m:oMath>
                  </m:oMathPara>
                </a14:m>
                <a:endParaRPr lang="ru-RU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8" y="1676420"/>
                <a:ext cx="8739216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4634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0021" y="968534"/>
                <a:ext cx="8745956" cy="735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000" dirty="0" smtClean="0">
                    <a:latin typeface="+mn-lt"/>
                  </a:rPr>
                  <a:t>Для конечного события поздний срок </a:t>
                </a:r>
                <a:r>
                  <a:rPr lang="ru-RU" sz="2000" dirty="0">
                    <a:latin typeface="+mn-lt"/>
                  </a:rPr>
                  <a:t>свершения принимаем </a:t>
                </a:r>
                <a:r>
                  <a:rPr lang="ru-RU" sz="2000" dirty="0" smtClean="0">
                    <a:latin typeface="+mn-lt"/>
                  </a:rPr>
                  <a:t>равным раннему сроку: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ru-RU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endParaRPr lang="ru-R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1" y="968534"/>
                <a:ext cx="8745956" cy="735394"/>
              </a:xfrm>
              <a:prstGeom prst="rect">
                <a:avLst/>
              </a:prstGeom>
              <a:blipFill rotWithShape="1">
                <a:blip r:embed="rId3"/>
                <a:stretch>
                  <a:fillRect l="-697" t="-4959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9230" y="4869160"/>
                <a:ext cx="8947266" cy="1876091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b="0" i="1" smtClean="0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00"/>
                        </a:solidFill>
                        <a:latin typeface="Cambria Math"/>
                      </a:rPr>
                      <m:t>min</m:t>
                    </m:r>
                    <m:r>
                      <a:rPr lang="ru-RU" sz="2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b="0" i="1" smtClean="0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ru-RU" sz="2200" i="1">
                        <a:latin typeface="Cambria Math"/>
                      </a:rPr>
                      <m:t>[</m:t>
                    </m:r>
                    <m:r>
                      <a:rPr lang="ru-RU" sz="2200" b="0" i="1" smtClean="0">
                        <a:latin typeface="Cambria Math"/>
                      </a:rPr>
                      <m:t>3</m:t>
                    </m:r>
                    <m:r>
                      <a:rPr lang="ru-RU" sz="2200" i="1">
                        <a:latin typeface="Cambria Math"/>
                      </a:rPr>
                      <m:t>,</m:t>
                    </m:r>
                    <m:r>
                      <a:rPr lang="ru-RU" sz="2200" b="0" i="1" smtClean="0">
                        <a:latin typeface="Cambria Math"/>
                      </a:rPr>
                      <m:t>4</m:t>
                    </m:r>
                    <m:r>
                      <a:rPr lang="ru-RU" sz="2200" i="1">
                        <a:latin typeface="Cambria Math"/>
                      </a:rPr>
                      <m:t>];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b="0" i="1" smtClean="0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ru-RU" sz="2200" b="0" i="1" smtClean="0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ru-RU" sz="2200" i="1">
                        <a:latin typeface="Cambria Math"/>
                      </a:rPr>
                      <m:t>[</m:t>
                    </m:r>
                    <m:r>
                      <a:rPr lang="ru-RU" sz="2200" b="0" i="1" smtClean="0">
                        <a:latin typeface="Cambria Math"/>
                      </a:rPr>
                      <m:t>3</m:t>
                    </m:r>
                    <m:r>
                      <a:rPr lang="ru-RU" sz="2200" i="1">
                        <a:latin typeface="Cambria Math"/>
                      </a:rPr>
                      <m:t>,</m:t>
                    </m:r>
                    <m:r>
                      <a:rPr lang="ru-RU" sz="2200" b="0" i="1" smtClean="0">
                        <a:latin typeface="Cambria Math"/>
                      </a:rPr>
                      <m:t>5</m:t>
                    </m:r>
                    <m:r>
                      <a:rPr lang="ru-RU" sz="2200" i="1">
                        <a:latin typeface="Cambria Math"/>
                      </a:rPr>
                      <m:t>])=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00"/>
                        </a:solidFill>
                        <a:latin typeface="Cambria Math"/>
                      </a:rPr>
                      <m:t>min</m:t>
                    </m:r>
                    <m:r>
                      <a:rPr lang="ru-RU" sz="2200" i="1">
                        <a:latin typeface="Cambria Math"/>
                      </a:rPr>
                      <m:t>(</m:t>
                    </m:r>
                    <m:r>
                      <a:rPr lang="ru-RU" sz="2200" b="0" i="1" smtClean="0">
                        <a:latin typeface="Cambria Math"/>
                      </a:rPr>
                      <m:t>60</m:t>
                    </m:r>
                    <m:r>
                      <a:rPr lang="ru-RU" sz="2200" b="0" i="1" smtClean="0">
                        <a:latin typeface="Cambria Math"/>
                      </a:rPr>
                      <m:t>−</m:t>
                    </m:r>
                    <m:r>
                      <a:rPr lang="ru-RU" sz="2200" b="0" i="1" smtClean="0">
                        <a:latin typeface="Cambria Math"/>
                      </a:rPr>
                      <m:t>30</m:t>
                    </m:r>
                    <m:r>
                      <a:rPr lang="ru-RU" sz="2200" i="1">
                        <a:latin typeface="Cambria Math"/>
                      </a:rPr>
                      <m:t>;</m:t>
                    </m:r>
                    <m:r>
                      <a:rPr lang="ru-RU" sz="2200" b="0" i="1" smtClean="0">
                        <a:latin typeface="Cambria Math"/>
                      </a:rPr>
                      <m:t>70</m:t>
                    </m:r>
                    <m:r>
                      <a:rPr lang="ru-RU" sz="2200" b="0" i="1" smtClean="0">
                        <a:latin typeface="Cambria Math"/>
                      </a:rPr>
                      <m:t>−</m:t>
                    </m:r>
                    <m:r>
                      <a:rPr lang="ru-RU" sz="2200" b="0" i="1" smtClean="0">
                        <a:latin typeface="Cambria Math"/>
                      </a:rPr>
                      <m:t>5</m:t>
                    </m:r>
                    <m:r>
                      <a:rPr lang="ru-RU" sz="2200" i="1">
                        <a:latin typeface="Cambria Math"/>
                      </a:rPr>
                      <m:t>)=</m:t>
                    </m:r>
                    <m:r>
                      <a:rPr lang="ru-RU" sz="2200" i="1">
                        <a:latin typeface="Cambria Math"/>
                      </a:rPr>
                      <m:t>30</m:t>
                    </m:r>
                  </m:oMath>
                </a14:m>
                <a:r>
                  <a:rPr lang="ru-RU" sz="2200" dirty="0">
                    <a:latin typeface="+mn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00"/>
                        </a:solidFill>
                        <a:latin typeface="Cambria Math"/>
                      </a:rPr>
                      <m:t>min</m:t>
                    </m:r>
                    <m:r>
                      <a:rPr lang="ru-RU" sz="2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b="0" i="1" smtClean="0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ru-RU" sz="2200" b="0" i="1" smtClean="0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ru-RU" sz="2200" i="1">
                        <a:latin typeface="Cambria Math"/>
                      </a:rPr>
                      <m:t>[</m:t>
                    </m:r>
                    <m:r>
                      <a:rPr lang="ru-RU" sz="2200" b="0" i="1" smtClean="0">
                        <a:latin typeface="Cambria Math"/>
                      </a:rPr>
                      <m:t>2</m:t>
                    </m:r>
                    <m:r>
                      <a:rPr lang="ru-RU" sz="2200" b="0" i="1" smtClean="0">
                        <a:latin typeface="Cambria Math"/>
                      </a:rPr>
                      <m:t>,</m:t>
                    </m:r>
                    <m:r>
                      <a:rPr lang="ru-RU" sz="2200" b="0" i="1" smtClean="0">
                        <a:latin typeface="Cambria Math"/>
                      </a:rPr>
                      <m:t>3</m:t>
                    </m:r>
                    <m:r>
                      <a:rPr lang="ru-RU" sz="2200" i="1">
                        <a:latin typeface="Cambria Math"/>
                      </a:rPr>
                      <m:t>];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b="0" i="1" smtClean="0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ru-RU" sz="2200" b="0" i="1" smtClean="0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ru-RU" sz="2200" i="1">
                        <a:latin typeface="Cambria Math"/>
                      </a:rPr>
                      <m:t>[</m:t>
                    </m:r>
                    <m:r>
                      <a:rPr lang="ru-RU" sz="2200" b="0" i="1" smtClean="0">
                        <a:latin typeface="Cambria Math"/>
                      </a:rPr>
                      <m:t>2</m:t>
                    </m:r>
                    <m:r>
                      <a:rPr lang="ru-RU" sz="2200" b="0" i="1" smtClean="0">
                        <a:latin typeface="Cambria Math"/>
                      </a:rPr>
                      <m:t>,</m:t>
                    </m:r>
                    <m:r>
                      <a:rPr lang="ru-RU" sz="2200" b="0" i="1" smtClean="0">
                        <a:latin typeface="Cambria Math"/>
                      </a:rPr>
                      <m:t>5</m:t>
                    </m:r>
                    <m:r>
                      <a:rPr lang="ru-RU" sz="2200" i="1">
                        <a:latin typeface="Cambria Math"/>
                      </a:rPr>
                      <m:t>])=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00"/>
                        </a:solidFill>
                        <a:latin typeface="Cambria Math"/>
                      </a:rPr>
                      <m:t>min</m:t>
                    </m:r>
                    <m:r>
                      <a:rPr lang="ru-RU" sz="2200" i="1">
                        <a:latin typeface="Cambria Math"/>
                      </a:rPr>
                      <m:t>(</m:t>
                    </m:r>
                    <m:r>
                      <a:rPr lang="ru-RU" sz="2200" b="0" i="1" smtClean="0">
                        <a:latin typeface="Cambria Math"/>
                      </a:rPr>
                      <m:t>30</m:t>
                    </m:r>
                    <m:r>
                      <a:rPr lang="ru-RU" sz="2200" b="0" i="1" smtClean="0">
                        <a:latin typeface="Cambria Math"/>
                      </a:rPr>
                      <m:t>−</m:t>
                    </m:r>
                    <m:r>
                      <a:rPr lang="ru-RU" sz="2200" b="0" i="1" smtClean="0">
                        <a:latin typeface="Cambria Math"/>
                      </a:rPr>
                      <m:t>10</m:t>
                    </m:r>
                    <m:r>
                      <a:rPr lang="ru-RU" sz="2200" i="1">
                        <a:latin typeface="Cambria Math"/>
                      </a:rPr>
                      <m:t>;</m:t>
                    </m:r>
                    <m:r>
                      <a:rPr lang="ru-RU" sz="2200" b="0" i="1" smtClean="0">
                        <a:latin typeface="Cambria Math"/>
                      </a:rPr>
                      <m:t>70</m:t>
                    </m:r>
                    <m:r>
                      <a:rPr lang="ru-RU" sz="2200" b="0" i="1" smtClean="0">
                        <a:latin typeface="Cambria Math"/>
                      </a:rPr>
                      <m:t>−</m:t>
                    </m:r>
                    <m:r>
                      <a:rPr lang="ru-RU" sz="2200" b="0" i="1" smtClean="0">
                        <a:latin typeface="Cambria Math"/>
                      </a:rPr>
                      <m:t>40</m:t>
                    </m:r>
                    <m:r>
                      <a:rPr lang="ru-RU" sz="2200" i="1">
                        <a:latin typeface="Cambria Math"/>
                      </a:rPr>
                      <m:t>)=</m:t>
                    </m:r>
                    <m:r>
                      <a:rPr lang="ru-RU" sz="2200" b="0" i="1" smtClean="0">
                        <a:latin typeface="Cambria Math"/>
                      </a:rPr>
                      <m:t>2</m:t>
                    </m:r>
                    <m:r>
                      <a:rPr lang="ru-RU" sz="2200" i="1">
                        <a:latin typeface="Cambria Math"/>
                      </a:rPr>
                      <m:t>0</m:t>
                    </m:r>
                  </m:oMath>
                </a14:m>
                <a:r>
                  <a:rPr lang="ru-RU" sz="2200" dirty="0">
                    <a:latin typeface="+mn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  <m:r>
                          <a:rPr lang="ru-RU" sz="2200" i="1">
                            <a:latin typeface="Cambria Math"/>
                          </a:rPr>
                          <m:t>,</m:t>
                        </m:r>
                        <m:r>
                          <a:rPr lang="ru-RU" sz="22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ru-RU" sz="2200" b="0" i="1" smtClean="0">
                        <a:latin typeface="Cambria Math"/>
                      </a:rPr>
                      <m:t>=</m:t>
                    </m:r>
                    <m:r>
                      <a:rPr lang="ru-RU" sz="2200" b="0" i="1" smtClean="0">
                        <a:latin typeface="Cambria Math"/>
                      </a:rPr>
                      <m:t>60</m:t>
                    </m:r>
                    <m:r>
                      <a:rPr lang="ru-RU" sz="2200" b="0" i="1" smtClean="0">
                        <a:latin typeface="Cambria Math"/>
                      </a:rPr>
                      <m:t>−</m:t>
                    </m:r>
                    <m:r>
                      <a:rPr lang="ru-RU" sz="2200" b="0" i="1" smtClean="0">
                        <a:latin typeface="Cambria Math"/>
                      </a:rPr>
                      <m:t>5</m:t>
                    </m:r>
                    <m:r>
                      <a:rPr lang="ru-RU" sz="2200" b="0" i="1" smtClean="0">
                        <a:latin typeface="Cambria Math"/>
                      </a:rPr>
                      <m:t>=</m:t>
                    </m:r>
                    <m:r>
                      <a:rPr lang="ru-RU" sz="2200" b="0" i="1" smtClean="0">
                        <a:latin typeface="Cambria Math"/>
                      </a:rPr>
                      <m:t>55</m:t>
                    </m:r>
                  </m:oMath>
                </a14:m>
                <a:r>
                  <a:rPr lang="ru-RU" sz="2200" dirty="0" smtClean="0">
                    <a:latin typeface="+mn-lt"/>
                  </a:rPr>
                  <a:t> </a:t>
                </a:r>
                <a:endParaRPr lang="ru-RU" sz="2200" dirty="0">
                  <a:latin typeface="+mn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00"/>
                        </a:solidFill>
                        <a:latin typeface="Cambria Math"/>
                      </a:rPr>
                      <m:t>min</m:t>
                    </m:r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ru-RU" sz="2200" b="0" i="1" smtClean="0">
                                <a:latin typeface="Cambria Math"/>
                              </a:rPr>
                              <m:t>п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ru-RU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ru-RU" sz="2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ru-RU" sz="22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ru-RU" sz="2200" b="0" i="1" smtClean="0">
                                <a:latin typeface="Cambria Math"/>
                              </a:rPr>
                              <m:t>п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ru-RU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ru-RU" sz="2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ru-RU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ru-RU" sz="22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ru-RU" sz="2200" i="1">
                                <a:latin typeface="Cambria Math"/>
                              </a:rPr>
                              <m:t>п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ru-RU" sz="2200" i="1"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atin typeface="Cambria Math"/>
                              </a:rPr>
                              <m:t>0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2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in</m:t>
                    </m:r>
                  </m:oMath>
                </a14:m>
                <a:r>
                  <a:rPr lang="ru-RU" sz="2200" b="0" i="0" dirty="0" smtClean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ru-RU" sz="2200" b="0" i="1" smtClean="0">
                        <a:latin typeface="Cambria Math"/>
                      </a:rPr>
                      <m:t>30</m:t>
                    </m:r>
                    <m:r>
                      <a:rPr lang="ru-RU" sz="2200" b="0" i="1" smtClean="0">
                        <a:latin typeface="Cambria Math"/>
                      </a:rPr>
                      <m:t>−</m:t>
                    </m:r>
                    <m:r>
                      <a:rPr lang="ru-RU" sz="2200" b="0" i="1" smtClean="0">
                        <a:latin typeface="Cambria Math"/>
                      </a:rPr>
                      <m:t>15</m:t>
                    </m:r>
                    <m:r>
                      <a:rPr lang="en-US" sz="2200" i="1">
                        <a:latin typeface="Cambria Math"/>
                      </a:rPr>
                      <m:t>;</m:t>
                    </m:r>
                    <m:r>
                      <a:rPr lang="ru-RU" sz="2200" b="0" i="1" smtClean="0">
                        <a:latin typeface="Cambria Math"/>
                      </a:rPr>
                      <m:t>20</m:t>
                    </m:r>
                    <m:r>
                      <a:rPr lang="ru-RU" sz="2200" b="0" i="1" smtClean="0">
                        <a:latin typeface="Cambria Math"/>
                      </a:rPr>
                      <m:t>−</m:t>
                    </m:r>
                    <m:r>
                      <a:rPr lang="ru-RU" sz="2200" b="0" i="1" smtClean="0">
                        <a:latin typeface="Cambria Math"/>
                      </a:rPr>
                      <m:t>20</m:t>
                    </m:r>
                    <m:r>
                      <a:rPr lang="ru-RU" sz="2200" b="0" i="1" smtClean="0">
                        <a:latin typeface="Cambria Math"/>
                      </a:rPr>
                      <m:t>;</m:t>
                    </m:r>
                    <m:r>
                      <a:rPr lang="ru-RU" sz="2200" b="0" i="1" smtClean="0">
                        <a:latin typeface="Cambria Math"/>
                      </a:rPr>
                      <m:t>55</m:t>
                    </m:r>
                    <m:r>
                      <a:rPr lang="ru-RU" sz="2200" b="0" i="1" smtClean="0">
                        <a:latin typeface="Cambria Math"/>
                      </a:rPr>
                      <m:t>−</m:t>
                    </m:r>
                    <m:r>
                      <a:rPr lang="ru-RU" sz="2200" b="0" i="1" smtClean="0">
                        <a:latin typeface="Cambria Math"/>
                      </a:rPr>
                      <m:t>15</m:t>
                    </m:r>
                    <m:r>
                      <a:rPr lang="en-US" sz="2200" i="1">
                        <a:latin typeface="Cambria Math"/>
                      </a:rPr>
                      <m:t>)=</m:t>
                    </m:r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</a:t>
                </a:r>
                <a:endParaRPr lang="ru-RU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0" y="4869160"/>
                <a:ext cx="8947266" cy="1876091"/>
              </a:xfrm>
              <a:prstGeom prst="rect">
                <a:avLst/>
              </a:prstGeom>
              <a:blipFill rotWithShape="1">
                <a:blip r:embed="rId4"/>
                <a:stretch>
                  <a:fillRect l="-1500" r="-136" b="-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81" y="2264198"/>
            <a:ext cx="4464496" cy="224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467" y="2420888"/>
                <a:ext cx="8947266" cy="255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ru-RU" sz="2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ru-RU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ru-RU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90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 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ru-RU" sz="2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ru-RU" sz="22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ru-RU" sz="2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90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20</m:t>
                    </m:r>
                    <m:r>
                      <a:rPr lang="ru-RU" sz="2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70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200" b="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lvl="0"/>
                <a:endParaRPr lang="en-US" sz="2200" dirty="0" smtClean="0">
                  <a:solidFill>
                    <a:srgbClr val="000000"/>
                  </a:solidFill>
                </a:endParaRPr>
              </a:p>
              <a:p>
                <a:pPr lvl="0"/>
                <a:endParaRPr lang="en-US" sz="2200" dirty="0" smtClean="0">
                  <a:solidFill>
                    <a:srgbClr val="000000"/>
                  </a:solidFill>
                </a:endParaRPr>
              </a:p>
              <a:p>
                <a:pPr lvl="0"/>
                <a:endParaRPr lang="en-US" sz="2200" dirty="0">
                  <a:solidFill>
                    <a:srgbClr val="000000"/>
                  </a:solidFill>
                </a:endParaRPr>
              </a:p>
              <a:p>
                <a:pPr lvl="0"/>
                <a:r>
                  <a:rPr lang="ru-RU" sz="2200" dirty="0" smtClean="0">
                    <a:solidFill>
                      <a:srgbClr val="000000"/>
                    </a:solidFill>
                  </a:rPr>
                  <a:t> </a:t>
                </a:r>
                <a:endParaRPr lang="ru-RU" sz="2200" dirty="0">
                  <a:solidFill>
                    <a:srgbClr val="000000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ru-RU" sz="2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Cambria Math"/>
                      </a:rPr>
                      <m:t>min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⁡(</m:t>
                    </m:r>
                  </m:oMath>
                </a14:m>
                <a:r>
                  <a:rPr lang="en-US" sz="2200" b="0" i="1" dirty="0" smtClean="0">
                    <a:solidFill>
                      <a:srgbClr val="00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ru-RU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ru-RU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ru-RU" sz="220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ru-RU" sz="220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90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30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70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60</m:t>
                    </m:r>
                  </m:oMath>
                </a14:m>
                <a:r>
                  <a:rPr lang="en-US" sz="2200" dirty="0" smtClean="0">
                    <a:solidFill>
                      <a:srgbClr val="000000"/>
                    </a:solidFill>
                  </a:rPr>
                  <a:t> </a:t>
                </a:r>
                <a:endParaRPr lang="ru-RU" sz="2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7" y="2420888"/>
                <a:ext cx="8947266" cy="2553199"/>
              </a:xfrm>
              <a:prstGeom prst="rect">
                <a:avLst/>
              </a:prstGeom>
              <a:blipFill rotWithShape="1">
                <a:blip r:embed="rId6"/>
                <a:stretch>
                  <a:fillRect l="-68" b="-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049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3976"/>
            <a:ext cx="6801679" cy="440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000303"/>
                  </p:ext>
                </p:extLst>
              </p:nvPr>
            </p:nvGraphicFramePr>
            <p:xfrm>
              <a:off x="107504" y="4653136"/>
              <a:ext cx="8856981" cy="216173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{5940675A-B579-460E-94D1-54222C63F5DA}</a:tableStyleId>
                  </a:tblPr>
                  <a:tblGrid>
                    <a:gridCol w="54006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576061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</a:tblGrid>
                  <a:tr h="152400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Номер события </a:t>
                          </a:r>
                          <a:r>
                            <a:rPr lang="en-US" sz="2400" dirty="0">
                              <a:effectLst/>
                            </a:rPr>
                            <a:t>k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5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6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Ранний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срок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свершения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события</a:t>
                          </a:r>
                          <a:r>
                            <a:rPr lang="en-US" sz="2400" dirty="0">
                              <a:effectLst/>
                            </a:rPr>
                            <a:t>, 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15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60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65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90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Поздний срок свершения события, 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55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60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70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90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effectLst/>
                            </a:rPr>
                            <a:t>Резерв времени наступления события, </a:t>
                          </a:r>
                          <a14:m>
                            <m:oMath xmlns:m="http://schemas.openxmlformats.org/officeDocument/2006/math">
                              <m:r>
                                <a:rPr lang="ru-RU" sz="320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2800" b="0" i="1" smtClean="0">
                                      <a:latin typeface="Cambria Math"/>
                                    </a:rPr>
                                    <m:t>п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р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oMath>
                          </a14:m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r>
                            <a:rPr lang="uk-UA" sz="2400" dirty="0">
                              <a:effectLst/>
                            </a:rPr>
                            <a:t>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0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</a:rPr>
                            <a:t>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</a:rPr>
                            <a:t>5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000303"/>
                  </p:ext>
                </p:extLst>
              </p:nvPr>
            </p:nvGraphicFramePr>
            <p:xfrm>
              <a:off x="107504" y="4653136"/>
              <a:ext cx="8856981" cy="216173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{5940675A-B579-460E-94D1-54222C63F5DA}</a:tableStyleId>
                  </a:tblPr>
                  <a:tblGrid>
                    <a:gridCol w="5400600"/>
                    <a:gridCol w="648072"/>
                    <a:gridCol w="576064"/>
                    <a:gridCol w="576064"/>
                    <a:gridCol w="504056"/>
                    <a:gridCol w="576064"/>
                    <a:gridCol w="576061"/>
                  </a:tblGrid>
                  <a:tr h="365760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Номер события </a:t>
                          </a:r>
                          <a:r>
                            <a:rPr lang="en-US" sz="2400" dirty="0">
                              <a:effectLst/>
                            </a:rPr>
                            <a:t>k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5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6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Ранний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срок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свершения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события</a:t>
                          </a:r>
                          <a:r>
                            <a:rPr lang="en-US" sz="2400" dirty="0">
                              <a:effectLst/>
                            </a:rPr>
                            <a:t>, 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15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60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65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90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Поздний срок свершения события, 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55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30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60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70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90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8157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13" t="-155862" r="-63995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4</a:t>
                          </a:r>
                          <a:r>
                            <a:rPr lang="uk-UA" sz="2400" dirty="0">
                              <a:effectLst/>
                            </a:rPr>
                            <a:t>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</a:rPr>
                            <a:t>0</a:t>
                          </a:r>
                          <a:endParaRPr lang="ru-RU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</a:rPr>
                            <a:t>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</a:rPr>
                            <a:t>5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0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387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РАСЧЕТ ПАРАМЕТРОВ РАБОТ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24212"/>
              </p:ext>
            </p:extLst>
          </p:nvPr>
        </p:nvGraphicFramePr>
        <p:xfrm>
          <a:off x="107504" y="968534"/>
          <a:ext cx="8856984" cy="512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65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8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248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27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 работы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Раннее начало работы,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Позднее начало работы, 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Полный резерв времени работы, 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p</a:t>
                      </a:r>
                      <a:r>
                        <a:rPr lang="en-US" sz="2400" dirty="0">
                          <a:effectLst/>
                        </a:rPr>
                        <a:t>[0] = </a:t>
                      </a: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r>
                        <a:rPr lang="en-US" sz="2400" baseline="-25000">
                          <a:effectLst/>
                        </a:rPr>
                        <a:t>n</a:t>
                      </a:r>
                      <a:r>
                        <a:rPr lang="en-US" sz="2400">
                          <a:effectLst/>
                        </a:rPr>
                        <a:t>[1] – </a:t>
                      </a:r>
                      <a:r>
                        <a:rPr lang="de-DE" sz="2400">
                          <a:effectLst/>
                        </a:rPr>
                        <a:t>t</a:t>
                      </a:r>
                      <a:r>
                        <a:rPr lang="de-DE" sz="2400" baseline="-25000">
                          <a:effectLst/>
                        </a:rPr>
                        <a:t>1</a:t>
                      </a:r>
                      <a:r>
                        <a:rPr lang="de-DE" sz="240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=   55 – 15 = 40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p</a:t>
                      </a:r>
                      <a:r>
                        <a:rPr lang="en-US" sz="2400" dirty="0">
                          <a:effectLst/>
                        </a:rPr>
                        <a:t>[0] = </a:t>
                      </a: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r>
                        <a:rPr lang="en-US" sz="2400" baseline="-25000">
                          <a:effectLst/>
                        </a:rPr>
                        <a:t>n</a:t>
                      </a:r>
                      <a:r>
                        <a:rPr lang="en-US" sz="2400">
                          <a:effectLst/>
                        </a:rPr>
                        <a:t>[2] – </a:t>
                      </a:r>
                      <a:r>
                        <a:rPr lang="de-DE" sz="2400">
                          <a:effectLst/>
                        </a:rPr>
                        <a:t>t</a:t>
                      </a:r>
                      <a:r>
                        <a:rPr lang="de-DE" sz="2400" baseline="-25000">
                          <a:effectLst/>
                        </a:rPr>
                        <a:t>2</a:t>
                      </a:r>
                      <a:r>
                        <a:rPr lang="de-DE" sz="240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=   20 – 20 = 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p</a:t>
                      </a:r>
                      <a:r>
                        <a:rPr lang="en-US" sz="2400" dirty="0">
                          <a:effectLst/>
                        </a:rPr>
                        <a:t>[3] = 30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[</a:t>
                      </a:r>
                      <a:r>
                        <a:rPr lang="ru-RU" sz="2400" dirty="0">
                          <a:effectLst/>
                        </a:rPr>
                        <a:t>4</a:t>
                      </a:r>
                      <a:r>
                        <a:rPr lang="en-US" sz="2400" dirty="0">
                          <a:effectLst/>
                        </a:rPr>
                        <a:t>] – </a:t>
                      </a: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3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=   6</a:t>
                      </a:r>
                      <a:r>
                        <a:rPr lang="ru-RU" sz="2400" dirty="0">
                          <a:effectLst/>
                        </a:rPr>
                        <a:t>0</a:t>
                      </a:r>
                      <a:r>
                        <a:rPr lang="en-US" sz="2400" dirty="0">
                          <a:effectLst/>
                        </a:rPr>
                        <a:t> – 3</a:t>
                      </a:r>
                      <a:r>
                        <a:rPr lang="ru-RU" sz="2400" dirty="0">
                          <a:effectLst/>
                        </a:rPr>
                        <a:t>0</a:t>
                      </a:r>
                      <a:r>
                        <a:rPr lang="en-US" sz="2400" dirty="0">
                          <a:effectLst/>
                        </a:rPr>
                        <a:t> = 3</a:t>
                      </a: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p</a:t>
                      </a:r>
                      <a:r>
                        <a:rPr lang="en-US" sz="2400" dirty="0">
                          <a:effectLst/>
                        </a:rPr>
                        <a:t>[</a:t>
                      </a:r>
                      <a:r>
                        <a:rPr lang="ru-RU" sz="2400" dirty="0">
                          <a:effectLst/>
                        </a:rPr>
                        <a:t>0</a:t>
                      </a:r>
                      <a:r>
                        <a:rPr lang="en-US" sz="2400" dirty="0">
                          <a:effectLst/>
                        </a:rPr>
                        <a:t>] = </a:t>
                      </a: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[3] – </a:t>
                      </a: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4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=   3</a:t>
                      </a:r>
                      <a:r>
                        <a:rPr lang="ru-RU" sz="2400" dirty="0">
                          <a:effectLst/>
                        </a:rPr>
                        <a:t>0</a:t>
                      </a:r>
                      <a:r>
                        <a:rPr lang="en-US" sz="2400" dirty="0">
                          <a:effectLst/>
                        </a:rPr>
                        <a:t> – 15 = 15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p</a:t>
                      </a:r>
                      <a:r>
                        <a:rPr lang="en-US" sz="2400" dirty="0">
                          <a:effectLst/>
                        </a:rPr>
                        <a:t>[1] = 15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[4] – </a:t>
                      </a: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5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=   60 –   </a:t>
                      </a:r>
                      <a:r>
                        <a:rPr lang="ru-RU" sz="2400" dirty="0">
                          <a:effectLst/>
                        </a:rPr>
                        <a:t>5</a:t>
                      </a:r>
                      <a:r>
                        <a:rPr lang="en-US" sz="2400" dirty="0">
                          <a:effectLst/>
                        </a:rPr>
                        <a:t> = 55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r>
                        <a:rPr lang="en-US" sz="2400" baseline="-25000">
                          <a:effectLst/>
                        </a:rPr>
                        <a:t>p</a:t>
                      </a:r>
                      <a:r>
                        <a:rPr lang="en-US" sz="2400">
                          <a:effectLst/>
                        </a:rPr>
                        <a:t>[3] = 30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[5] – </a:t>
                      </a: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6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= </a:t>
                      </a:r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en-US" sz="2400" dirty="0">
                          <a:effectLst/>
                        </a:rPr>
                        <a:t>70 –   </a:t>
                      </a:r>
                      <a:r>
                        <a:rPr lang="ru-RU" sz="2400" dirty="0">
                          <a:effectLst/>
                        </a:rPr>
                        <a:t>5</a:t>
                      </a:r>
                      <a:r>
                        <a:rPr lang="en-US" sz="2400" dirty="0">
                          <a:effectLst/>
                        </a:rPr>
                        <a:t> = 6</a:t>
                      </a: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35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r>
                        <a:rPr lang="en-US" sz="2400" baseline="-25000">
                          <a:effectLst/>
                        </a:rPr>
                        <a:t>p</a:t>
                      </a:r>
                      <a:r>
                        <a:rPr lang="en-US" sz="2400">
                          <a:effectLst/>
                        </a:rPr>
                        <a:t>[2] = 20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[5] – </a:t>
                      </a: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7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=   70 – 40 = 30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r>
                        <a:rPr lang="en-US" sz="2400" baseline="-25000">
                          <a:effectLst/>
                        </a:rPr>
                        <a:t>p</a:t>
                      </a:r>
                      <a:r>
                        <a:rPr lang="en-US" sz="2400">
                          <a:effectLst/>
                        </a:rPr>
                        <a:t>[2] = 20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[3] – </a:t>
                      </a: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8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=   30 – 10 = 20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r>
                        <a:rPr lang="en-US" sz="2400" baseline="-25000">
                          <a:effectLst/>
                        </a:rPr>
                        <a:t>p</a:t>
                      </a:r>
                      <a:r>
                        <a:rPr lang="en-US" sz="2400">
                          <a:effectLst/>
                        </a:rPr>
                        <a:t>[5] = 65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[6] – </a:t>
                      </a:r>
                      <a:r>
                        <a:rPr lang="de-DE" sz="2400" dirty="0">
                          <a:effectLst/>
                        </a:rPr>
                        <a:t>t</a:t>
                      </a:r>
                      <a:r>
                        <a:rPr lang="de-DE" sz="2400" baseline="-25000" dirty="0">
                          <a:effectLst/>
                        </a:rPr>
                        <a:t>9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= </a:t>
                      </a:r>
                      <a:r>
                        <a:rPr lang="ru-RU" sz="2400" dirty="0">
                          <a:effectLst/>
                        </a:rPr>
                        <a:t>  </a:t>
                      </a:r>
                      <a:r>
                        <a:rPr lang="en-US" sz="2400" dirty="0">
                          <a:effectLst/>
                        </a:rPr>
                        <a:t>90 – 20 = 70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r>
                        <a:rPr lang="en-US" sz="2400" baseline="-25000">
                          <a:effectLst/>
                        </a:rPr>
                        <a:t>p</a:t>
                      </a:r>
                      <a:r>
                        <a:rPr lang="en-US" sz="2400">
                          <a:effectLst/>
                        </a:rPr>
                        <a:t>[4] = 6</a:t>
                      </a: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r>
                        <a:rPr lang="en-US" sz="2400" baseline="-25000">
                          <a:effectLst/>
                        </a:rPr>
                        <a:t>n</a:t>
                      </a:r>
                      <a:r>
                        <a:rPr lang="en-US" sz="2400">
                          <a:effectLst/>
                        </a:rPr>
                        <a:t>[5] – </a:t>
                      </a:r>
                      <a:r>
                        <a:rPr lang="de-DE" sz="2400">
                          <a:effectLst/>
                        </a:rPr>
                        <a:t>t</a:t>
                      </a:r>
                      <a:r>
                        <a:rPr lang="de-DE" sz="2400" baseline="-25000">
                          <a:effectLst/>
                        </a:rPr>
                        <a:t>10</a:t>
                      </a:r>
                      <a:r>
                        <a:rPr lang="de-DE" sz="240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=  70 –  5 = 6</a:t>
                      </a: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</a:t>
                      </a:r>
                      <a:r>
                        <a:rPr lang="en-US" sz="2400" baseline="-25000" dirty="0" err="1">
                          <a:effectLst/>
                        </a:rPr>
                        <a:t>p</a:t>
                      </a:r>
                      <a:r>
                        <a:rPr lang="en-US" sz="2400" dirty="0">
                          <a:effectLst/>
                        </a:rPr>
                        <a:t>[4] = 60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r>
                        <a:rPr lang="en-US" sz="2400" baseline="-25000">
                          <a:effectLst/>
                        </a:rPr>
                        <a:t>n</a:t>
                      </a:r>
                      <a:r>
                        <a:rPr lang="en-US" sz="2400">
                          <a:effectLst/>
                        </a:rPr>
                        <a:t>[6] – </a:t>
                      </a:r>
                      <a:r>
                        <a:rPr lang="de-DE" sz="2400">
                          <a:effectLst/>
                        </a:rPr>
                        <a:t>t</a:t>
                      </a:r>
                      <a:r>
                        <a:rPr lang="de-DE" sz="2400" baseline="-25000">
                          <a:effectLst/>
                        </a:rPr>
                        <a:t>11</a:t>
                      </a:r>
                      <a:r>
                        <a:rPr lang="de-DE" sz="240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=  90 –30 = 60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571100"/>
              </p:ext>
            </p:extLst>
          </p:nvPr>
        </p:nvGraphicFramePr>
        <p:xfrm>
          <a:off x="899592" y="6165304"/>
          <a:ext cx="139098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r:id="rId3" imgW="622030" imgH="253890" progId="Equation.3">
                  <p:embed/>
                </p:oleObj>
              </mc:Choice>
              <mc:Fallback>
                <p:oleObj r:id="rId3" imgW="622030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6165304"/>
                        <a:ext cx="1390985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564350"/>
              </p:ext>
            </p:extLst>
          </p:nvPr>
        </p:nvGraphicFramePr>
        <p:xfrm>
          <a:off x="2411760" y="6165304"/>
          <a:ext cx="1753104" cy="54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r:id="rId5" imgW="825500" imgH="254000" progId="Equation.3">
                  <p:embed/>
                </p:oleObj>
              </mc:Choice>
              <mc:Fallback>
                <p:oleObj r:id="rId5" imgW="8255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6165304"/>
                        <a:ext cx="1753104" cy="548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226510"/>
              </p:ext>
            </p:extLst>
          </p:nvPr>
        </p:nvGraphicFramePr>
        <p:xfrm>
          <a:off x="6372200" y="6165304"/>
          <a:ext cx="165794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r:id="rId7" imgW="748975" imgH="253890" progId="Equation.3">
                  <p:embed/>
                </p:oleObj>
              </mc:Choice>
              <mc:Fallback>
                <p:oleObj r:id="rId7" imgW="748975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6165304"/>
                        <a:ext cx="1657940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98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РАСЧЕТ РЕЗЕРВОВ ВРЕМЕНИ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08228"/>
              </p:ext>
            </p:extLst>
          </p:nvPr>
        </p:nvGraphicFramePr>
        <p:xfrm>
          <a:off x="167433" y="1052736"/>
          <a:ext cx="8784976" cy="469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6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87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066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066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Номер работы</a:t>
                      </a:r>
                      <a:r>
                        <a:rPr lang="en-US" sz="2200" dirty="0" smtClean="0">
                          <a:effectLst/>
                        </a:rPr>
                        <a:t>l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k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m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Свободный резерв времени работы, </a:t>
                      </a:r>
                      <a:r>
                        <a:rPr lang="en-US" sz="2200">
                          <a:effectLst/>
                        </a:rPr>
                        <a:t>R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Частный резерв по ранним срокам, 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Частный резерв по поздним срокам, 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15 –   0 – 15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15 –  0 – 15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55 – 0 – 15 = 40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20 –   0 – 20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 – 0 – 10 = 20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20 – 0 – 20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60 – 30 – 30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60 – 30 – 30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60 – 30 – 30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30 –   0 – 15 = 15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30 – 0 – 15 = 15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30 – 0 – 15 = 15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60 – 55 –   5 = 0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60 – 15 – 5 = 40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60 – 55 – 5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65 – 30 –   5 = 30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65 – 30 – 5 = 30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70 – 30 – 5 = 25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7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65</a:t>
                      </a:r>
                      <a:r>
                        <a:rPr lang="ru-RU" sz="2200">
                          <a:effectLst/>
                        </a:rPr>
                        <a:t> – </a:t>
                      </a:r>
                      <a:r>
                        <a:rPr lang="en-US" sz="2200">
                          <a:effectLst/>
                        </a:rPr>
                        <a:t>2</a:t>
                      </a:r>
                      <a:r>
                        <a:rPr lang="ru-RU" sz="2200">
                          <a:effectLst/>
                        </a:rPr>
                        <a:t>0 – </a:t>
                      </a:r>
                      <a:r>
                        <a:rPr lang="en-US" sz="2200">
                          <a:effectLst/>
                        </a:rPr>
                        <a:t>4</a:t>
                      </a:r>
                      <a:r>
                        <a:rPr lang="ru-RU" sz="2200">
                          <a:effectLst/>
                        </a:rPr>
                        <a:t>0 = </a:t>
                      </a:r>
                      <a:r>
                        <a:rPr lang="en-US" sz="2200">
                          <a:effectLst/>
                        </a:rPr>
                        <a:t>5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65</a:t>
                      </a:r>
                      <a:r>
                        <a:rPr lang="ru-RU" sz="2200" dirty="0">
                          <a:effectLst/>
                        </a:rPr>
                        <a:t> – 30 – </a:t>
                      </a:r>
                      <a:r>
                        <a:rPr lang="en-US" sz="2200" dirty="0">
                          <a:effectLst/>
                        </a:rPr>
                        <a:t>1</a:t>
                      </a:r>
                      <a:r>
                        <a:rPr lang="ru-RU" sz="2200" dirty="0">
                          <a:effectLst/>
                        </a:rPr>
                        <a:t>0 = 0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70</a:t>
                      </a:r>
                      <a:r>
                        <a:rPr lang="ru-RU" sz="2200">
                          <a:effectLst/>
                        </a:rPr>
                        <a:t> – </a:t>
                      </a:r>
                      <a:r>
                        <a:rPr lang="en-US" sz="2200">
                          <a:effectLst/>
                        </a:rPr>
                        <a:t>2</a:t>
                      </a:r>
                      <a:r>
                        <a:rPr lang="ru-RU" sz="2200">
                          <a:effectLst/>
                        </a:rPr>
                        <a:t>0 – </a:t>
                      </a:r>
                      <a:r>
                        <a:rPr lang="en-US" sz="2200">
                          <a:effectLst/>
                        </a:rPr>
                        <a:t>4</a:t>
                      </a:r>
                      <a:r>
                        <a:rPr lang="ru-RU" sz="2200">
                          <a:effectLst/>
                        </a:rPr>
                        <a:t>0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8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30 </a:t>
                      </a:r>
                      <a:r>
                        <a:rPr lang="ru-RU" sz="2200">
                          <a:effectLst/>
                        </a:rPr>
                        <a:t>– </a:t>
                      </a:r>
                      <a:r>
                        <a:rPr lang="en-US" sz="2200">
                          <a:effectLst/>
                        </a:rPr>
                        <a:t>20</a:t>
                      </a:r>
                      <a:r>
                        <a:rPr lang="ru-RU" sz="2200">
                          <a:effectLst/>
                        </a:rPr>
                        <a:t> – 10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30</a:t>
                      </a:r>
                      <a:r>
                        <a:rPr lang="ru-RU" sz="2200" dirty="0">
                          <a:effectLst/>
                        </a:rPr>
                        <a:t> – </a:t>
                      </a:r>
                      <a:r>
                        <a:rPr lang="en-US" sz="2200" dirty="0">
                          <a:effectLst/>
                        </a:rPr>
                        <a:t>20</a:t>
                      </a:r>
                      <a:r>
                        <a:rPr lang="ru-RU" sz="2200" dirty="0">
                          <a:effectLst/>
                        </a:rPr>
                        <a:t> – 10 = </a:t>
                      </a:r>
                      <a:r>
                        <a:rPr lang="en-US" sz="2200" dirty="0">
                          <a:effectLst/>
                        </a:rPr>
                        <a:t>0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30 </a:t>
                      </a:r>
                      <a:r>
                        <a:rPr lang="ru-RU" sz="2200" dirty="0">
                          <a:effectLst/>
                        </a:rPr>
                        <a:t>– </a:t>
                      </a:r>
                      <a:r>
                        <a:rPr lang="en-US" sz="2200" dirty="0">
                          <a:effectLst/>
                        </a:rPr>
                        <a:t>20</a:t>
                      </a:r>
                      <a:r>
                        <a:rPr lang="ru-RU" sz="2200" dirty="0">
                          <a:effectLst/>
                        </a:rPr>
                        <a:t> – 10 = 0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9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90 – 70 – 20</a:t>
                      </a:r>
                      <a:r>
                        <a:rPr lang="ru-RU" sz="2200">
                          <a:effectLst/>
                        </a:rPr>
                        <a:t>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90 – 65 – 20 </a:t>
                      </a:r>
                      <a:r>
                        <a:rPr lang="ru-RU" sz="2200">
                          <a:effectLst/>
                        </a:rPr>
                        <a:t> = </a:t>
                      </a:r>
                      <a:r>
                        <a:rPr lang="en-US" sz="2200">
                          <a:effectLst/>
                        </a:rPr>
                        <a:t>5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90 – 70 – 20 </a:t>
                      </a:r>
                      <a:r>
                        <a:rPr lang="ru-RU" sz="2200" dirty="0">
                          <a:effectLst/>
                        </a:rPr>
                        <a:t> = 0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65 – 60 –   5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65 – 60 – 5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70 – 60 – 5 = 5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11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90 – 60 – 30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90 – 60 – 30 = 0</a:t>
                      </a:r>
                      <a:endParaRPr lang="ru-RU" sz="2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90 – 60 – 30 = 0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619927"/>
              </p:ext>
            </p:extLst>
          </p:nvPr>
        </p:nvGraphicFramePr>
        <p:xfrm>
          <a:off x="8388424" y="1453391"/>
          <a:ext cx="360040" cy="545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r:id="rId3" imgW="203112" imgH="291973" progId="Equation.3">
                  <p:embed/>
                </p:oleObj>
              </mc:Choice>
              <mc:Fallback>
                <p:oleObj r:id="rId3" imgW="203112" imgH="29197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1453391"/>
                        <a:ext cx="360040" cy="545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65977"/>
              </p:ext>
            </p:extLst>
          </p:nvPr>
        </p:nvGraphicFramePr>
        <p:xfrm>
          <a:off x="6156176" y="1435195"/>
          <a:ext cx="360040" cy="56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r:id="rId5" imgW="190417" imgH="291973" progId="Equation.3">
                  <p:embed/>
                </p:oleObj>
              </mc:Choice>
              <mc:Fallback>
                <p:oleObj r:id="rId5" imgW="190417" imgH="29197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435195"/>
                        <a:ext cx="360040" cy="56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7544" y="5829989"/>
            <a:ext cx="2880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 ранним срокам:   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964557"/>
              </p:ext>
            </p:extLst>
          </p:nvPr>
        </p:nvGraphicFramePr>
        <p:xfrm>
          <a:off x="3275856" y="5740657"/>
          <a:ext cx="2911963" cy="64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r:id="rId7" imgW="1205977" imgH="266584" progId="Equation.3">
                  <p:embed/>
                </p:oleObj>
              </mc:Choice>
              <mc:Fallback>
                <p:oleObj r:id="rId7" imgW="1205977" imgH="26658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740657"/>
                        <a:ext cx="2911963" cy="6403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5880" y="6291654"/>
            <a:ext cx="3109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 поздним срокам:   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48952"/>
              </p:ext>
            </p:extLst>
          </p:nvPr>
        </p:nvGraphicFramePr>
        <p:xfrm>
          <a:off x="3263365" y="6204113"/>
          <a:ext cx="2761286" cy="549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r:id="rId9" imgW="1155700" imgH="228600" progId="Equation.3">
                  <p:embed/>
                </p:oleObj>
              </mc:Choice>
              <mc:Fallback>
                <p:oleObj r:id="rId9" imgW="11557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365" y="6204113"/>
                        <a:ext cx="2761286" cy="549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717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В результате использования метода </a:t>
            </a:r>
            <a:r>
              <a:rPr lang="ru-RU" sz="2400" i="1" dirty="0">
                <a:latin typeface="+mn-lt"/>
              </a:rPr>
              <a:t>СРМ</a:t>
            </a:r>
            <a:r>
              <a:rPr lang="ru-RU" sz="2400" dirty="0">
                <a:latin typeface="+mn-lt"/>
              </a:rPr>
              <a:t> удается получить от­веты на следующие вопросы:</a:t>
            </a:r>
          </a:p>
          <a:p>
            <a:r>
              <a:rPr lang="ru-RU" sz="2400" dirty="0">
                <a:latin typeface="+mn-lt"/>
              </a:rPr>
              <a:t>1. За какое минимальное время можно выполнить проект?</a:t>
            </a:r>
          </a:p>
          <a:p>
            <a:r>
              <a:rPr lang="ru-RU" sz="2400" dirty="0">
                <a:latin typeface="+mn-lt"/>
              </a:rPr>
              <a:t>2. В какое время должны начаться и закончиться отдельные работы?</a:t>
            </a:r>
          </a:p>
          <a:p>
            <a:r>
              <a:rPr lang="ru-RU" sz="2400" dirty="0">
                <a:latin typeface="+mn-lt"/>
              </a:rPr>
              <a:t>3. Какие работы являются «критическими» и должны быть вы­полнены точно в установленное время, чтобы не был сорван срок выполнения проекта?</a:t>
            </a:r>
          </a:p>
          <a:p>
            <a:r>
              <a:rPr lang="ru-RU" sz="2400" dirty="0">
                <a:latin typeface="+mn-lt"/>
              </a:rPr>
              <a:t>4. На какое время можно отложить срок выполнения «некри­тической» работы, чтобы она не повлияла на срок выполне­ния проекта в целом?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444663"/>
            <a:ext cx="8712968" cy="230832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• наиболее раннее и наиболее позднее время начала работы;</a:t>
            </a:r>
          </a:p>
          <a:p>
            <a:r>
              <a:rPr lang="ru-RU" sz="2400" dirty="0">
                <a:latin typeface="+mn-lt"/>
              </a:rPr>
              <a:t>• наиболее раннее и наиболее позднее время окончания работы;</a:t>
            </a:r>
          </a:p>
          <a:p>
            <a:r>
              <a:rPr lang="ru-RU" sz="2400" dirty="0">
                <a:latin typeface="+mn-lt"/>
              </a:rPr>
              <a:t>• критический </a:t>
            </a:r>
            <a:r>
              <a:rPr lang="ru-RU" sz="2400" dirty="0" smtClean="0">
                <a:latin typeface="+mn-lt"/>
              </a:rPr>
              <a:t>путь и его длину;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• </a:t>
            </a:r>
            <a:r>
              <a:rPr lang="ru-RU" sz="2400" dirty="0" smtClean="0">
                <a:latin typeface="+mn-lt"/>
              </a:rPr>
              <a:t>запас </a:t>
            </a:r>
            <a:r>
              <a:rPr lang="ru-RU" sz="2400" dirty="0">
                <a:latin typeface="+mn-lt"/>
              </a:rPr>
              <a:t>времени на выполнение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5230220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22268"/>
              </p:ext>
            </p:extLst>
          </p:nvPr>
        </p:nvGraphicFramePr>
        <p:xfrm>
          <a:off x="251520" y="188640"/>
          <a:ext cx="8712969" cy="3916814"/>
        </p:xfrm>
        <a:graphic>
          <a:graphicData uri="http://schemas.openxmlformats.org/drawingml/2006/table">
            <a:tbl>
              <a:tblPr/>
              <a:tblGrid>
                <a:gridCol w="504056"/>
                <a:gridCol w="6048672"/>
                <a:gridCol w="2160241"/>
              </a:tblGrid>
              <a:tr h="271017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№</a:t>
                      </a:r>
                      <a:endParaRPr lang="ru-RU" sz="2200" dirty="0"/>
                    </a:p>
                  </a:txBody>
                  <a:tcPr marL="10397" marR="10397" marT="10397" marB="103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Название работы</a:t>
                      </a:r>
                    </a:p>
                  </a:txBody>
                  <a:tcPr marL="10397" marR="10397" marT="10397" marB="103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Длительность</a:t>
                      </a:r>
                      <a:endParaRPr lang="ru-RU" sz="2200" dirty="0"/>
                    </a:p>
                  </a:txBody>
                  <a:tcPr marL="10397" marR="10397" marT="10397" marB="103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200" dirty="0"/>
                        <a:t>1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Начало реализации проекта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/>
                        <a:t>0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271017">
                <a:tc>
                  <a:txBody>
                    <a:bodyPr/>
                    <a:lstStyle/>
                    <a:p>
                      <a:r>
                        <a:rPr lang="ru-RU" sz="2200" dirty="0"/>
                        <a:t>2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Постановка задачи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/>
                        <a:t>10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271017">
                <a:tc>
                  <a:txBody>
                    <a:bodyPr/>
                    <a:lstStyle/>
                    <a:p>
                      <a:r>
                        <a:rPr lang="ru-RU" sz="2200" dirty="0"/>
                        <a:t>3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Разработка интерфейса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/>
                        <a:t>5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200" dirty="0"/>
                        <a:t>4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Разработка модулей обработки данных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/>
                        <a:t>7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72014">
                <a:tc>
                  <a:txBody>
                    <a:bodyPr/>
                    <a:lstStyle/>
                    <a:p>
                      <a:r>
                        <a:rPr lang="ru-RU" sz="2200"/>
                        <a:t>5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Разработка структуры базы данных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6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200"/>
                        <a:t>6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Заполнение базы данных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8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200"/>
                        <a:t>7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Отладка программного комплекса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5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200"/>
                        <a:t>8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Тестирование и исправление ошибок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10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76766">
                <a:tc>
                  <a:txBody>
                    <a:bodyPr/>
                    <a:lstStyle/>
                    <a:p>
                      <a:r>
                        <a:rPr lang="ru-RU" sz="2200"/>
                        <a:t>9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Составление программной документации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5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271017">
                <a:tc>
                  <a:txBody>
                    <a:bodyPr/>
                    <a:lstStyle/>
                    <a:p>
                      <a:r>
                        <a:rPr lang="ru-RU" sz="2200"/>
                        <a:t>10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Завершение проекта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0</a:t>
                      </a:r>
                    </a:p>
                  </a:txBody>
                  <a:tcPr marL="10397" marR="10397" marT="10397" marB="103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630881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578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*ОСНОВНЫЕ ОПРЕДЕЛЕНИЯ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813" y="991867"/>
            <a:ext cx="8739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Сетевая модель представляет собой план выполнения некоторого </a:t>
            </a:r>
            <a:r>
              <a:rPr lang="ru-RU" sz="2400" dirty="0" smtClean="0">
                <a:latin typeface="+mn-lt"/>
              </a:rPr>
              <a:t>комплекса </a:t>
            </a:r>
            <a:r>
              <a:rPr lang="ru-RU" sz="2400" dirty="0">
                <a:latin typeface="+mn-lt"/>
              </a:rPr>
              <a:t>взаимосвязанных работ (</a:t>
            </a:r>
            <a:r>
              <a:rPr lang="ru-RU" sz="2400" dirty="0" smtClean="0">
                <a:latin typeface="+mn-lt"/>
              </a:rPr>
              <a:t>операций)</a:t>
            </a:r>
            <a:endParaRPr lang="ru-RU" sz="2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813" y="1976515"/>
            <a:ext cx="873921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Сетевым  графиком  называется  </a:t>
            </a:r>
            <a:r>
              <a:rPr lang="ru-RU" sz="2400" b="1" dirty="0">
                <a:latin typeface="+mn-lt"/>
              </a:rPr>
              <a:t>ориентированный</a:t>
            </a:r>
            <a:r>
              <a:rPr lang="ru-RU" sz="2400" dirty="0">
                <a:latin typeface="+mn-lt"/>
              </a:rPr>
              <a:t>  </a:t>
            </a:r>
            <a:r>
              <a:rPr lang="ru-RU" sz="2400" b="1" dirty="0">
                <a:latin typeface="+mn-lt"/>
              </a:rPr>
              <a:t>граф</a:t>
            </a:r>
            <a:r>
              <a:rPr lang="ru-RU" sz="2400" dirty="0">
                <a:latin typeface="+mn-lt"/>
              </a:rPr>
              <a:t>,  </a:t>
            </a:r>
            <a:r>
              <a:rPr lang="ru-RU" sz="2400" dirty="0" smtClean="0">
                <a:latin typeface="+mn-lt"/>
              </a:rPr>
              <a:t>представляющий  </a:t>
            </a:r>
            <a:r>
              <a:rPr lang="ru-RU" sz="2400" dirty="0">
                <a:latin typeface="+mn-lt"/>
              </a:rPr>
              <a:t>взаимосвязь  отдельных  операций  проекта.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28" y="3284984"/>
            <a:ext cx="711158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20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9303" y="404664"/>
                <a:ext cx="8739216" cy="26776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+mn-lt"/>
                  </a:rPr>
                  <a:t>Ориентированный  граф  может рассматриваться  в  качестве  сетевого  графика, если в нем:</a:t>
                </a:r>
              </a:p>
              <a:p>
                <a:r>
                  <a:rPr lang="ru-RU" sz="2400" dirty="0">
                    <a:latin typeface="+mn-lt"/>
                  </a:rPr>
                  <a:t>•  отсутствуют циклы и кратные дуги;</a:t>
                </a:r>
              </a:p>
              <a:p>
                <a:r>
                  <a:rPr lang="ru-RU" sz="2400" dirty="0">
                    <a:latin typeface="+mn-lt"/>
                  </a:rPr>
                  <a:t>•  ровно </a:t>
                </a:r>
                <a:r>
                  <a:rPr lang="ru-RU" sz="2400" b="1" dirty="0">
                    <a:latin typeface="+mn-lt"/>
                  </a:rPr>
                  <a:t>один источник</a:t>
                </a:r>
                <a:r>
                  <a:rPr lang="ru-RU" sz="2400" dirty="0">
                    <a:latin typeface="+mn-lt"/>
                  </a:rPr>
                  <a:t> и ровно </a:t>
                </a:r>
                <a:r>
                  <a:rPr lang="ru-RU" sz="2400" b="1" dirty="0">
                    <a:latin typeface="+mn-lt"/>
                  </a:rPr>
                  <a:t>один сток</a:t>
                </a:r>
                <a:r>
                  <a:rPr lang="ru-RU" sz="2400" dirty="0">
                    <a:latin typeface="+mn-lt"/>
                  </a:rPr>
                  <a:t>;</a:t>
                </a:r>
              </a:p>
              <a:p>
                <a:r>
                  <a:rPr lang="ru-RU" sz="2400" dirty="0">
                    <a:latin typeface="+mn-lt"/>
                  </a:rPr>
                  <a:t>•  каждой дуге  i — j   сопоставлено число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[</m:t>
                    </m:r>
                    <m:r>
                      <a:rPr lang="ru-RU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ru-RU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 smtClean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(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длина дуги</a:t>
                </a:r>
                <a:r>
                  <a:rPr lang="ru-RU" sz="2400" dirty="0">
                    <a:latin typeface="+mn-lt"/>
                  </a:rPr>
                  <a:t>), равное продолжительности работы, образом которой является дуга.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3" y="404664"/>
                <a:ext cx="8739216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833" t="-1121" b="-336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4"/>
          <a:stretch/>
        </p:blipFill>
        <p:spPr bwMode="auto">
          <a:xfrm>
            <a:off x="194987" y="3284985"/>
            <a:ext cx="3656933" cy="222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26328"/>
            <a:ext cx="2520280" cy="142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89239"/>
            <a:ext cx="1136653" cy="106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822900" cy="106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57" y="3284984"/>
            <a:ext cx="2351862" cy="230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403648" y="4293096"/>
            <a:ext cx="1368152" cy="121255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56048" y="4395318"/>
            <a:ext cx="639688" cy="126273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331742" y="5333952"/>
            <a:ext cx="1368152" cy="121255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84142" y="5436174"/>
            <a:ext cx="639688" cy="126273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164288" y="4204553"/>
            <a:ext cx="1368152" cy="121255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16688" y="4306775"/>
            <a:ext cx="639688" cy="126273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354436" y="5805264"/>
            <a:ext cx="1097884" cy="97679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54436" y="5733256"/>
            <a:ext cx="809852" cy="96565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85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59303" y="404664"/>
            <a:ext cx="873921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Работа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это материальное или логическое действие, имеющее некоторую длительность выполнения.</a:t>
            </a:r>
          </a:p>
          <a:p>
            <a:pPr hangingPunct="0"/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Событие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это </a:t>
            </a:r>
            <a:r>
              <a:rPr lang="ru-RU" sz="2400" b="1" dirty="0">
                <a:latin typeface="+mn-lt"/>
              </a:rPr>
              <a:t>момент завершения </a:t>
            </a:r>
            <a:r>
              <a:rPr lang="ru-RU" sz="2400" dirty="0">
                <a:latin typeface="+mn-lt"/>
              </a:rPr>
              <a:t>какого-либо процесса, отражающий отдельный этап выполнения проекта</a:t>
            </a:r>
            <a:r>
              <a:rPr lang="ru-RU" sz="2400" dirty="0" smtClean="0">
                <a:latin typeface="+mn-lt"/>
              </a:rPr>
              <a:t>.</a:t>
            </a:r>
          </a:p>
          <a:p>
            <a:pPr hangingPunct="0"/>
            <a:r>
              <a:rPr lang="ru-RU" sz="2400" dirty="0" smtClean="0">
                <a:latin typeface="+mn-lt"/>
              </a:rPr>
              <a:t>Событие </a:t>
            </a:r>
            <a:r>
              <a:rPr lang="ru-RU" sz="2400" dirty="0">
                <a:latin typeface="+mn-lt"/>
              </a:rPr>
              <a:t>может свершиться, </a:t>
            </a:r>
            <a:r>
              <a:rPr lang="ru-RU" sz="2400" b="1" dirty="0">
                <a:latin typeface="+mn-lt"/>
              </a:rPr>
              <a:t>только когда закончатся все работы, ему предшествующие</a:t>
            </a:r>
            <a:endParaRPr lang="ru-RU" sz="2400" b="1" dirty="0">
              <a:effectLst/>
              <a:latin typeface="+mn-lt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8" y="3356992"/>
            <a:ext cx="711158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35973" y="2799164"/>
            <a:ext cx="87392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вершины соответствуют событиям, а дуги – работам</a:t>
            </a:r>
            <a:endParaRPr lang="ru-RU" sz="24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979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построения сетевого графика произвольного проекта удобно следовать следующим правилам: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 каждая операция изображается в виде отдельной дуги;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 начала дуг начальных операций объединяются в одной вершине (источнике графа);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 концы дуг завершающих операций объединяют в одной вершине (стоке графа);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 связи между операциями изображаются дугами, идущими из конца предшествующей операции в начало последующей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25410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Презентация учебного курс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</TotalTime>
  <Words>3367</Words>
  <Application>Microsoft Office PowerPoint</Application>
  <PresentationFormat>Экран (4:3)</PresentationFormat>
  <Paragraphs>430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Презентация учебного курса</vt:lpstr>
      <vt:lpstr>Equation.3</vt:lpstr>
      <vt:lpstr>Основные понятия сетевого планирования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 ФИЛЬМА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Случайные события. Вероятность</dc:title>
  <dc:creator>Nicola</dc:creator>
  <cp:lastModifiedBy>Nicola</cp:lastModifiedBy>
  <cp:revision>225</cp:revision>
  <cp:lastPrinted>2019-10-07T20:51:26Z</cp:lastPrinted>
  <dcterms:created xsi:type="dcterms:W3CDTF">2018-07-19T01:00:04Z</dcterms:created>
  <dcterms:modified xsi:type="dcterms:W3CDTF">2020-05-18T11:06:23Z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