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600" r:id="rId6"/>
    <p:sldId id="571" r:id="rId7"/>
    <p:sldId id="570" r:id="rId8"/>
    <p:sldId id="573" r:id="rId9"/>
    <p:sldId id="594" r:id="rId10"/>
    <p:sldId id="579" r:id="rId11"/>
    <p:sldId id="574" r:id="rId12"/>
    <p:sldId id="595" r:id="rId13"/>
    <p:sldId id="581" r:id="rId14"/>
    <p:sldId id="580" r:id="rId15"/>
    <p:sldId id="596" r:id="rId16"/>
    <p:sldId id="601" r:id="rId17"/>
    <p:sldId id="583" r:id="rId18"/>
    <p:sldId id="597" r:id="rId19"/>
    <p:sldId id="575" r:id="rId20"/>
    <p:sldId id="584" r:id="rId21"/>
    <p:sldId id="576" r:id="rId22"/>
    <p:sldId id="585" r:id="rId23"/>
    <p:sldId id="586" r:id="rId24"/>
    <p:sldId id="587" r:id="rId25"/>
    <p:sldId id="598" r:id="rId26"/>
    <p:sldId id="599" r:id="rId27"/>
    <p:sldId id="577" r:id="rId28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2E59B"/>
    <a:srgbClr val="93FF93"/>
    <a:srgbClr val="003300"/>
    <a:srgbClr val="001848"/>
    <a:srgbClr val="B0DD7F"/>
    <a:srgbClr val="E8E84E"/>
    <a:srgbClr val="FFFF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86410"/>
  </p:normalViewPr>
  <p:slideViewPr>
    <p:cSldViewPr>
      <p:cViewPr varScale="1">
        <p:scale>
          <a:sx n="52" d="100"/>
          <a:sy n="52" d="100"/>
        </p:scale>
        <p:origin x="-60" y="-15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z="1000" smtClean="0"/>
              <a:t>30-Строки и их обработка</a:t>
            </a:r>
            <a:endParaRPr lang="en-US" sz="1000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8C596567-A38F-4CEF-B37F-9B9D120D62CE}" type="slidenum">
              <a:rPr lang="en-US" sz="100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67" tIns="32983" rIns="65967" bIns="32983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67" tIns="32983" rIns="65967" bIns="32983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mtClean="0"/>
              <a:t>30-Строки и их обработка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30-Строки и их обработка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30-Строки и их обработка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457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30-Строки и их обработка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430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712968" cy="1815882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l"/>
            <a:r>
              <a:rPr lang="en-US" dirty="0" smtClean="0"/>
              <a:t>1</a:t>
            </a:r>
            <a:r>
              <a:rPr lang="ru-RU" dirty="0" smtClean="0"/>
              <a:t>. Символьные массивы и строки.</a:t>
            </a:r>
          </a:p>
          <a:p>
            <a:pPr algn="l"/>
            <a:r>
              <a:rPr lang="ru-RU" dirty="0" smtClean="0"/>
              <a:t>2. Операции над строками</a:t>
            </a:r>
          </a:p>
          <a:p>
            <a:pPr algn="l"/>
            <a:r>
              <a:rPr lang="ru-RU" dirty="0" smtClean="0"/>
              <a:t>3. Стандартные процедуры и функции обработки строк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334121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Строки в языке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smtClean="0">
                <a:solidFill>
                  <a:sysClr val="windowText" lastClr="000000"/>
                </a:solidFill>
              </a:rPr>
              <a:t>занятие 30</a:t>
            </a:r>
            <a:endParaRPr lang="ru-RU" b="1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829" y="620688"/>
            <a:ext cx="874331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 языке Pascal  максимальная  длина строки типа </a:t>
            </a:r>
            <a:r>
              <a:rPr lang="ru-RU" sz="2800" dirty="0" err="1"/>
              <a:t>string</a:t>
            </a:r>
            <a:r>
              <a:rPr lang="ru-RU" sz="2800" dirty="0"/>
              <a:t> не может превышать 255 символов.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100" y="1727195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Важнейшее отличие строк от обычных символьных массивов заключается в том, что </a:t>
            </a:r>
          </a:p>
          <a:p>
            <a:pPr hangingPunct="0"/>
            <a:r>
              <a:rPr lang="ru-RU" sz="2800" b="1" i="1" dirty="0">
                <a:solidFill>
                  <a:srgbClr val="C00000"/>
                </a:solidFill>
              </a:rPr>
              <a:t>строки могут динамически изменять свою длину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7691" y="3717032"/>
            <a:ext cx="8772128" cy="138499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string;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'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Короткая строка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// длина 15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стала длиннее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endParaRPr lang="ru-R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983" y="5229200"/>
            <a:ext cx="8772128" cy="138499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Courier New" panose="02070309020205020404" pitchFamily="49" charset="0"/>
              </a:rPr>
              <a:t>Современные операционные системы не используют строки в </a:t>
            </a:r>
            <a:r>
              <a:rPr lang="en-US" sz="2800" b="1" dirty="0" smtClean="0">
                <a:cs typeface="Courier New" panose="02070309020205020404" pitchFamily="49" charset="0"/>
              </a:rPr>
              <a:t>Pascal-</a:t>
            </a:r>
            <a:r>
              <a:rPr lang="ru-RU" sz="2800" b="1" dirty="0" smtClean="0">
                <a:cs typeface="Courier New" panose="02070309020205020404" pitchFamily="49" charset="0"/>
              </a:rPr>
              <a:t>формате. Вместо них используются специальные массивы символов</a:t>
            </a:r>
            <a:endParaRPr lang="ru-RU" sz="28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</a:t>
            </a:r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 и функции для работы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251520" y="4153054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Insert (subs, s, start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r>
              <a:rPr lang="ru-RU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// вставка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9829" y="4797152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/>
              <a:t>вставляет </a:t>
            </a:r>
            <a:r>
              <a:rPr lang="ru-RU" sz="2800" dirty="0"/>
              <a:t>в строку s подстроку </a:t>
            </a:r>
            <a:r>
              <a:rPr lang="ru-RU" sz="2800" dirty="0" err="1"/>
              <a:t>subs</a:t>
            </a:r>
            <a:r>
              <a:rPr lang="ru-RU" sz="2800" dirty="0"/>
              <a:t>, начиная с позиции </a:t>
            </a:r>
            <a:r>
              <a:rPr lang="ru-RU" sz="2800" dirty="0" err="1" smtClean="0"/>
              <a:t>start</a:t>
            </a:r>
            <a:endParaRPr lang="en-US" sz="2800" dirty="0" smtClean="0"/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s1:='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корова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s2:='</a:t>
            </a:r>
            <a:r>
              <a:rPr lang="uk-UA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ле</a:t>
            </a:r>
            <a:r>
              <a:rPr lang="uk-UA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Insert(s2,s1,5); {'</a:t>
            </a:r>
            <a:r>
              <a:rPr lang="ru-RU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королевва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51520" y="1262187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Delete 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start, n);</a:t>
            </a:r>
            <a:r>
              <a:rPr lang="ru-RU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// удаление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9829" y="1906285"/>
            <a:ext cx="874331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Удаляет подстроку из строки </a:t>
            </a:r>
            <a:r>
              <a:rPr lang="en-US" sz="2800" dirty="0" err="1" smtClean="0"/>
              <a:t>str</a:t>
            </a:r>
            <a:r>
              <a:rPr lang="ru-RU" sz="2800" dirty="0" smtClean="0"/>
              <a:t>. </a:t>
            </a:r>
            <a:r>
              <a:rPr lang="en-US" sz="2800" dirty="0" smtClean="0"/>
              <a:t>Start</a:t>
            </a:r>
            <a:r>
              <a:rPr lang="ru-RU" sz="2800" dirty="0" smtClean="0"/>
              <a:t> </a:t>
            </a:r>
            <a:r>
              <a:rPr lang="ru-RU" sz="2800" dirty="0"/>
              <a:t>-  номер первого удаляемого </a:t>
            </a:r>
            <a:r>
              <a:rPr lang="ru-RU" sz="2800" dirty="0" smtClean="0"/>
              <a:t>символа; </a:t>
            </a:r>
            <a:r>
              <a:rPr lang="en-US" sz="2800" dirty="0" smtClean="0"/>
              <a:t>n</a:t>
            </a:r>
            <a:r>
              <a:rPr lang="ru-RU" sz="2800" dirty="0" smtClean="0"/>
              <a:t> </a:t>
            </a:r>
            <a:r>
              <a:rPr lang="ru-RU" sz="2800" dirty="0"/>
              <a:t>-  число  удаляемых  </a:t>
            </a:r>
            <a:r>
              <a:rPr lang="ru-RU" sz="2800" dirty="0" smtClean="0"/>
              <a:t>символов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Delete(s2,5,2);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королева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w:='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фотография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Delete(w,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{'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фото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</p:txBody>
      </p:sp>
    </p:spTree>
    <p:extLst>
      <p:ext uri="{BB962C8B-B14F-4D97-AF65-F5344CB8AC3E}">
        <p14:creationId xmlns:p14="http://schemas.microsoft.com/office/powerpoint/2010/main" val="238052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81000" y="3079750"/>
            <a:ext cx="4999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Вставка</a:t>
            </a:r>
            <a:r>
              <a:rPr lang="ru-RU" altLang="ru-RU" sz="2400" b="1"/>
              <a:t>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9113" y="3546475"/>
            <a:ext cx="8362950" cy="8921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2600" b="1" dirty="0">
                <a:latin typeface="+mn-lt"/>
                <a:cs typeface="Courier New" pitchFamily="49" charset="0"/>
              </a:rPr>
              <a:t>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'123456789'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ABC'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s,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'12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ru-RU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3456789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' }</a:t>
            </a:r>
            <a:endParaRPr lang="ru-RU" sz="2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890713" y="4579938"/>
            <a:ext cx="722312" cy="428625"/>
          </a:xfrm>
          <a:prstGeom prst="wedgeRoundRectCallout">
            <a:avLst>
              <a:gd name="adj1" fmla="val 41672"/>
              <a:gd name="adj2" fmla="val -110852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что</a:t>
            </a:r>
            <a:endParaRPr lang="ru-RU" sz="1600" dirty="0">
              <a:latin typeface="+mn-lt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730500" y="4579938"/>
            <a:ext cx="1084263" cy="428625"/>
          </a:xfrm>
          <a:prstGeom prst="wedgeRoundRectCallout">
            <a:avLst>
              <a:gd name="adj1" fmla="val 29907"/>
              <a:gd name="adj2" fmla="val -119368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куда</a:t>
            </a:r>
            <a:endParaRPr lang="ru-RU" sz="1600" dirty="0">
              <a:latin typeface="+mn-lt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921125" y="4579938"/>
            <a:ext cx="1754188" cy="755650"/>
          </a:xfrm>
          <a:prstGeom prst="wedgeRoundRectCallout">
            <a:avLst>
              <a:gd name="adj1" fmla="val -34469"/>
              <a:gd name="adj2" fmla="val -86174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 какого символа</a:t>
            </a:r>
            <a:endParaRPr lang="ru-RU" sz="1600" dirty="0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81000" y="817563"/>
            <a:ext cx="499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Удаление</a:t>
            </a:r>
            <a:r>
              <a:rPr lang="ru-RU" altLang="ru-RU" sz="2400" b="1"/>
              <a:t>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19113" y="1284288"/>
            <a:ext cx="5711825" cy="8921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2600" b="1" dirty="0">
                <a:latin typeface="+mn-lt"/>
                <a:cs typeface="Courier New" pitchFamily="49" charset="0"/>
              </a:rPr>
              <a:t>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'123456789'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'129' }</a:t>
            </a:r>
            <a:endParaRPr lang="ru-RU" sz="2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117600" y="2306638"/>
            <a:ext cx="1487488" cy="755650"/>
          </a:xfrm>
          <a:prstGeom prst="wedgeRoundRectCallout">
            <a:avLst>
              <a:gd name="adj1" fmla="val 53154"/>
              <a:gd name="adj2" fmla="val -82617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 какого символа</a:t>
            </a:r>
            <a:endParaRPr lang="ru-RU" sz="1600" dirty="0">
              <a:latin typeface="+mn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flipH="1">
            <a:off x="3074988" y="2306638"/>
            <a:ext cx="1728787" cy="755650"/>
          </a:xfrm>
          <a:prstGeom prst="wedgeRoundRectCallout">
            <a:avLst>
              <a:gd name="adj1" fmla="val 41177"/>
              <a:gd name="adj2" fmla="val -87178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сколько символов</a:t>
            </a:r>
            <a:endParaRPr lang="ru-RU" sz="1600" dirty="0">
              <a:latin typeface="+mn-lt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179512" y="116632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Процедуры обработки строк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1" y="332656"/>
            <a:ext cx="4772967" cy="107721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3200" b="1" dirty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'доклад'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(s,</a:t>
            </a:r>
            <a:r>
              <a:rPr lang="ru-RU" sz="32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 smtClean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 </a:t>
            </a:r>
            <a:endParaRPr lang="ru-RU" sz="32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998906"/>
            <a:ext cx="4772967" cy="107721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3200" b="1" dirty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'оклад'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s1:= </a:t>
            </a: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 smtClean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 </a:t>
            </a:r>
            <a:endParaRPr lang="ru-RU" sz="32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1" y="3665156"/>
            <a:ext cx="4772967" cy="107721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ru-RU" sz="3200" b="1" dirty="0" smtClean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'клад'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 smtClean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 </a:t>
            </a:r>
            <a:endParaRPr lang="ru-RU" sz="32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5331405"/>
            <a:ext cx="4772968" cy="107721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ru-RU" sz="3200" b="1" dirty="0" smtClean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'лад'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s:=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(s1,</a:t>
            </a:r>
            <a:r>
              <a:rPr lang="ru-RU" sz="3200" b="1" dirty="0" smtClean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32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7836" y="332656"/>
            <a:ext cx="3494644" cy="5847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3200" b="1" dirty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'оклад'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8828" y="1998906"/>
            <a:ext cx="3494644" cy="107721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3200" b="1" dirty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'оклад'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ru-RU" sz="3200" b="1" dirty="0" smtClean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'клад</a:t>
            </a:r>
            <a:r>
              <a:rPr lang="ru-RU" sz="3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97836" y="3911377"/>
            <a:ext cx="3494644" cy="5847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s1:=</a:t>
            </a:r>
            <a:r>
              <a:rPr lang="ru-RU" sz="3200" b="1" dirty="0" smtClean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'лад'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97836" y="5577626"/>
            <a:ext cx="3494644" cy="5847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indent="90488" eaLnBrk="0" hangingPunct="0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3200" b="1" dirty="0" smtClean="0">
                <a:cs typeface="Courier New" pitchFamily="49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'ад'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</a:t>
            </a:r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 преобразования типов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172701" y="939806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(x[: width [: decimals]], </a:t>
            </a:r>
            <a:r>
              <a:rPr lang="en-US" sz="28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010" y="1583904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/>
              <a:t>Преобразует число </a:t>
            </a:r>
            <a:r>
              <a:rPr lang="en-US" sz="2800" dirty="0" smtClean="0"/>
              <a:t>x </a:t>
            </a:r>
            <a:r>
              <a:rPr lang="ru-RU" sz="2800" dirty="0" smtClean="0"/>
              <a:t>в строку символов</a:t>
            </a:r>
            <a:r>
              <a:rPr lang="en-US" sz="2800" dirty="0" smtClean="0"/>
              <a:t> </a:t>
            </a:r>
            <a:r>
              <a:rPr lang="en-US" sz="2800" dirty="0" err="1" smtClean="0"/>
              <a:t>str</a:t>
            </a:r>
            <a:endParaRPr lang="ru-RU" sz="2800" dirty="0" smtClean="0"/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x1:=5; x2:=2.34567</a:t>
            </a:r>
          </a:p>
          <a:p>
            <a:pPr hangingPunct="0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(x1:3,s1);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(x2:7:3,s2);</a:t>
            </a: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{s1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равно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 5'; s2 – '  2.346'}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23551" y="3431471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 (</a:t>
            </a:r>
            <a:r>
              <a:rPr lang="en-US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x, </a:t>
            </a:r>
            <a:r>
              <a:rPr lang="en-US" sz="28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errcode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494" y="3954691"/>
            <a:ext cx="874331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преобразует строку </a:t>
            </a:r>
            <a:r>
              <a:rPr lang="ru-RU" sz="2800" dirty="0" smtClean="0"/>
              <a:t>s</a:t>
            </a:r>
            <a:r>
              <a:rPr lang="en-US" sz="2800" dirty="0" err="1" smtClean="0"/>
              <a:t>tr</a:t>
            </a:r>
            <a:r>
              <a:rPr lang="ru-RU" sz="2800" dirty="0" smtClean="0"/>
              <a:t> </a:t>
            </a:r>
            <a:r>
              <a:rPr lang="ru-RU" sz="2800" dirty="0"/>
              <a:t>в значение числовой переменной x, при этом строка </a:t>
            </a:r>
            <a:r>
              <a:rPr lang="ru-RU" sz="2800" dirty="0" smtClean="0"/>
              <a:t>s</a:t>
            </a:r>
            <a:r>
              <a:rPr lang="en-US" sz="2800" dirty="0" err="1" smtClean="0"/>
              <a:t>tr</a:t>
            </a:r>
            <a:r>
              <a:rPr lang="ru-RU" sz="2800" dirty="0" smtClean="0"/>
              <a:t> </a:t>
            </a:r>
            <a:r>
              <a:rPr lang="ru-RU" sz="2800" dirty="0"/>
              <a:t>должна содержать символьное представление числа. В случае успешного преобразования переменная </a:t>
            </a:r>
            <a:r>
              <a:rPr lang="ru-RU" sz="2800" dirty="0" err="1"/>
              <a:t>errcode</a:t>
            </a:r>
            <a:r>
              <a:rPr lang="ru-RU" sz="2800" dirty="0"/>
              <a:t> равна </a:t>
            </a:r>
            <a:r>
              <a:rPr lang="ru-RU" sz="2800" dirty="0" smtClean="0"/>
              <a:t>нулю</a:t>
            </a:r>
            <a:endParaRPr lang="en-US" sz="2800" dirty="0" smtClean="0"/>
          </a:p>
          <a:p>
            <a:pPr hangingPunct="0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  2.346',x,errcode); {x = 2.346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5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1475" y="801688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Из строки в число: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90575" y="1289050"/>
            <a:ext cx="7761288" cy="18748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pt-BR" sz="2400" b="1" dirty="0">
                <a:latin typeface="Courier New" pitchFamily="49" charset="0"/>
              </a:rPr>
              <a:t>s:=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'123'</a:t>
            </a:r>
            <a:r>
              <a:rPr lang="pt-BR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</a:rPr>
              <a:t>Val</a:t>
            </a:r>
            <a:r>
              <a:rPr lang="pt-BR" sz="2400" b="1" dirty="0">
                <a:latin typeface="Courier New" pitchFamily="49" charset="0"/>
              </a:rPr>
              <a:t>(s,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N,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r);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{ N = 123 }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latin typeface="Courier New" pitchFamily="49" charset="0"/>
              </a:rPr>
              <a:t>s:=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'123.456'</a:t>
            </a:r>
            <a:r>
              <a:rPr lang="pt-BR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</a:rPr>
              <a:t>Val</a:t>
            </a:r>
            <a:r>
              <a:rPr lang="pt-BR" sz="2400" b="1" dirty="0">
                <a:latin typeface="Courier New" pitchFamily="49" charset="0"/>
              </a:rPr>
              <a:t>(s,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X,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r);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{ X = 123.456 }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71475" y="3219450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Из числа в строку: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90575" y="3681413"/>
            <a:ext cx="7761288" cy="2149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pPr>
              <a:spcBef>
                <a:spcPct val="15000"/>
              </a:spcBef>
              <a:defRPr/>
            </a:pPr>
            <a:r>
              <a:rPr lang="pt-BR" sz="2400" b="1" dirty="0">
                <a:latin typeface="Courier New" pitchFamily="49" charset="0"/>
              </a:rPr>
              <a:t>N:=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123</a:t>
            </a:r>
            <a:r>
              <a:rPr lang="pt-BR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</a:rPr>
              <a:t>Str</a:t>
            </a:r>
            <a:r>
              <a:rPr lang="pt-BR" sz="2400" b="1" dirty="0">
                <a:latin typeface="Courier New" pitchFamily="49" charset="0"/>
              </a:rPr>
              <a:t>(N,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s);     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{ s = '123' }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latin typeface="Courier New" pitchFamily="49" charset="0"/>
              </a:rPr>
              <a:t>X:=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123.456</a:t>
            </a:r>
            <a:r>
              <a:rPr lang="pt-BR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</a:rPr>
              <a:t>Str</a:t>
            </a:r>
            <a:r>
              <a:rPr lang="pt-BR" sz="2400" b="1" dirty="0">
                <a:latin typeface="Courier New" pitchFamily="49" charset="0"/>
              </a:rPr>
              <a:t>(X,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s);     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{ s ='1.234560E+002' }</a:t>
            </a:r>
          </a:p>
          <a:p>
            <a:pPr>
              <a:spcBef>
                <a:spcPct val="15000"/>
              </a:spcBef>
              <a:defRPr/>
            </a:pPr>
            <a:r>
              <a:rPr lang="pt-BR" sz="2400" b="1" dirty="0">
                <a:solidFill>
                  <a:srgbClr val="0000FF"/>
                </a:solidFill>
                <a:latin typeface="Courier New" pitchFamily="49" charset="0"/>
              </a:rPr>
              <a:t>Str</a:t>
            </a:r>
            <a:r>
              <a:rPr lang="pt-BR" sz="2400" b="1" dirty="0">
                <a:latin typeface="Courier New" pitchFamily="49" charset="0"/>
              </a:rPr>
              <a:t>(X: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10</a:t>
            </a:r>
            <a:r>
              <a:rPr lang="pt-BR" sz="2400" b="1" dirty="0">
                <a:latin typeface="Courier New" pitchFamily="49" charset="0"/>
              </a:rPr>
              <a:t>:</a:t>
            </a:r>
            <a:r>
              <a:rPr lang="pt-BR" sz="2400" b="1" dirty="0">
                <a:solidFill>
                  <a:srgbClr val="00B0F0"/>
                </a:solidFill>
                <a:latin typeface="Courier New" pitchFamily="49" charset="0"/>
              </a:rPr>
              <a:t>3</a:t>
            </a:r>
            <a:r>
              <a:rPr lang="pt-BR" sz="2400" b="1" dirty="0">
                <a:latin typeface="Courier New" pitchFamily="49" charset="0"/>
              </a:rPr>
              <a:t>,</a:t>
            </a:r>
            <a:r>
              <a:rPr lang="pt-BR" sz="2400" b="1" dirty="0">
                <a:latin typeface="+mn-lt"/>
              </a:rPr>
              <a:t> </a:t>
            </a:r>
            <a:r>
              <a:rPr lang="pt-BR" sz="2400" b="1" dirty="0">
                <a:latin typeface="Courier New" pitchFamily="49" charset="0"/>
              </a:rPr>
              <a:t>s); </a:t>
            </a:r>
            <a:r>
              <a:rPr lang="pt-BR" sz="2400" b="1" dirty="0">
                <a:solidFill>
                  <a:srgbClr val="008000"/>
                </a:solidFill>
                <a:latin typeface="Courier New" pitchFamily="49" charset="0"/>
              </a:rPr>
              <a:t>{ s = '   123.456' }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endParaRPr lang="en-US" sz="24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592513" y="809625"/>
            <a:ext cx="2297112" cy="922338"/>
          </a:xfrm>
          <a:prstGeom prst="wedgeRoundRectCallout">
            <a:avLst>
              <a:gd name="adj1" fmla="val -91481"/>
              <a:gd name="adj2" fmla="val 53569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200" b="1">
                <a:solidFill>
                  <a:srgbClr val="0095FF"/>
                </a:solidFill>
                <a:latin typeface="Courier New" pitchFamily="49" charset="0"/>
              </a:rPr>
              <a:t>0</a:t>
            </a:r>
            <a:r>
              <a:rPr lang="ru-RU" altLang="ru-RU" sz="2200" b="1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ru-RU" altLang="ru-RU" sz="2200" b="1">
                <a:latin typeface="Courier New" pitchFamily="49" charset="0"/>
              </a:rPr>
              <a:t>или</a:t>
            </a:r>
            <a:r>
              <a:rPr lang="en-US" altLang="ru-RU" sz="2200" b="1">
                <a:latin typeface="Courier New" pitchFamily="49" charset="0"/>
              </a:rPr>
              <a:t> </a:t>
            </a:r>
            <a:r>
              <a:rPr lang="ru-RU" altLang="ru-RU" sz="2200" b="1">
                <a:latin typeface="Courier New" pitchFamily="49" charset="0"/>
              </a:rPr>
              <a:t>номер неверного символа</a:t>
            </a:r>
            <a:endParaRPr lang="ru-RU" altLang="ru-RU" sz="2200" b="1">
              <a:solidFill>
                <a:srgbClr val="0095FF"/>
              </a:solidFill>
              <a:latin typeface="Courier New" pitchFamily="49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967413" y="1135063"/>
            <a:ext cx="3019425" cy="1517650"/>
          </a:xfrm>
          <a:prstGeom prst="wedgeRoundRectCallout">
            <a:avLst>
              <a:gd name="adj1" fmla="val -65199"/>
              <a:gd name="adj2" fmla="val 41190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 b="1">
                <a:latin typeface="Courier New" pitchFamily="49" charset="0"/>
              </a:rPr>
              <a:t>var N: </a:t>
            </a:r>
            <a:r>
              <a:rPr lang="en-US" altLang="ru-RU" sz="2200" b="1">
                <a:solidFill>
                  <a:srgbClr val="C00000"/>
                </a:solidFill>
                <a:latin typeface="Courier New" pitchFamily="49" charset="0"/>
              </a:rPr>
              <a:t>integer</a:t>
            </a:r>
            <a:r>
              <a:rPr lang="en-US" altLang="ru-RU" sz="2200" b="1">
                <a:latin typeface="Courier New" pitchFamily="49" charset="0"/>
              </a:rPr>
              <a:t>;</a:t>
            </a:r>
            <a:r>
              <a:rPr lang="ru-RU" altLang="ru-RU" sz="2200" b="1">
                <a:latin typeface="Courier New" pitchFamily="49" charset="0"/>
              </a:rPr>
              <a:t> </a:t>
            </a:r>
            <a:r>
              <a:rPr lang="en-US" altLang="ru-RU" sz="2200" b="1">
                <a:latin typeface="Courier New" pitchFamily="49" charset="0"/>
              </a:rPr>
              <a:t>    </a:t>
            </a:r>
            <a:br>
              <a:rPr lang="en-US" altLang="ru-RU" sz="2200" b="1">
                <a:latin typeface="Courier New" pitchFamily="49" charset="0"/>
              </a:rPr>
            </a:br>
            <a:r>
              <a:rPr lang="en-US" altLang="ru-RU" sz="2200" b="1">
                <a:latin typeface="Courier New" pitchFamily="49" charset="0"/>
              </a:rPr>
              <a:t>    X: </a:t>
            </a:r>
            <a:r>
              <a:rPr lang="en-US" altLang="ru-RU" sz="2200" b="1">
                <a:solidFill>
                  <a:srgbClr val="C00000"/>
                </a:solidFill>
                <a:latin typeface="Courier New" pitchFamily="49" charset="0"/>
              </a:rPr>
              <a:t>real</a:t>
            </a:r>
            <a:r>
              <a:rPr lang="en-US" altLang="ru-RU" sz="2200" b="1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 b="1">
                <a:latin typeface="Courier New" pitchFamily="49" charset="0"/>
              </a:rPr>
              <a:t>    s: </a:t>
            </a:r>
            <a:r>
              <a:rPr lang="en-US" altLang="ru-RU" sz="2200" b="1">
                <a:solidFill>
                  <a:srgbClr val="C00000"/>
                </a:solidFill>
                <a:latin typeface="Courier New" pitchFamily="49" charset="0"/>
              </a:rPr>
              <a:t>string</a:t>
            </a:r>
            <a:r>
              <a:rPr lang="en-US" altLang="ru-RU" sz="2200" b="1">
                <a:latin typeface="Courier New" pitchFamily="49" charset="0"/>
              </a:rPr>
              <a:t>;</a:t>
            </a:r>
            <a:endParaRPr lang="ru-RU" altLang="ru-RU" sz="2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latin typeface="Courier New" pitchFamily="49" charset="0"/>
              </a:rPr>
              <a:t>   </a:t>
            </a:r>
            <a:r>
              <a:rPr lang="en-US" altLang="ru-RU" sz="2200" b="1">
                <a:latin typeface="Courier New" pitchFamily="49" charset="0"/>
              </a:rPr>
              <a:t> r: </a:t>
            </a:r>
            <a:r>
              <a:rPr lang="en-US" altLang="ru-RU" sz="2200" b="1">
                <a:solidFill>
                  <a:srgbClr val="C00000"/>
                </a:solidFill>
                <a:latin typeface="Courier New" pitchFamily="49" charset="0"/>
              </a:rPr>
              <a:t>integer</a:t>
            </a:r>
            <a:r>
              <a:rPr lang="en-US" altLang="ru-RU" sz="2200" b="1">
                <a:latin typeface="Courier New" pitchFamily="49" charset="0"/>
              </a:rPr>
              <a:t>;</a:t>
            </a:r>
            <a:endParaRPr lang="ru-RU" altLang="ru-RU" sz="2200" b="1">
              <a:latin typeface="Courier New" pitchFamily="49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388100" y="2635250"/>
            <a:ext cx="384175" cy="1728788"/>
          </a:xfrm>
          <a:custGeom>
            <a:avLst/>
            <a:gdLst>
              <a:gd name="T0" fmla="*/ 0 w 688489"/>
              <a:gd name="T1" fmla="*/ 417788 h 2775473"/>
              <a:gd name="T2" fmla="*/ 4172 w 688489"/>
              <a:gd name="T3" fmla="*/ 0 h 2775473"/>
              <a:gd name="T4" fmla="*/ 66746 w 688489"/>
              <a:gd name="T5" fmla="*/ 1329 h 2775473"/>
              <a:gd name="T6" fmla="*/ 0 w 688489"/>
              <a:gd name="T7" fmla="*/ 417788 h 27754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8489" h="2775473">
                <a:moveTo>
                  <a:pt x="0" y="2775473"/>
                </a:moveTo>
                <a:lnTo>
                  <a:pt x="43030" y="0"/>
                </a:lnTo>
                <a:lnTo>
                  <a:pt x="688489" y="8826"/>
                </a:lnTo>
                <a:lnTo>
                  <a:pt x="0" y="2775473"/>
                </a:lnTo>
                <a:close/>
              </a:path>
            </a:pathLst>
          </a:custGeom>
          <a:solidFill>
            <a:srgbClr val="E6E6FF"/>
          </a:solidFill>
          <a:ln>
            <a:noFill/>
          </a:ln>
          <a:effectLst>
            <a:outerShdw dist="38100" dir="2700000" algn="tl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79512" y="116632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Преобразования «строка» – «число»</a:t>
            </a:r>
          </a:p>
        </p:txBody>
      </p:sp>
    </p:spTree>
    <p:extLst>
      <p:ext uri="{BB962C8B-B14F-4D97-AF65-F5344CB8AC3E}">
        <p14:creationId xmlns:p14="http://schemas.microsoft.com/office/powerpoint/2010/main" val="348865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  <p:bldP spid="5" grpId="0" build="p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Строки как символьные массивы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750" y="1512080"/>
            <a:ext cx="8743310" cy="48320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Строка в Турбо Паскале трактуется как цепочка символов. К любому символу в строке можно обратиться точно так же, как к элементу </a:t>
            </a:r>
            <a:r>
              <a:rPr lang="ru-RU" sz="2800" dirty="0" smtClean="0"/>
              <a:t>одномерного </a:t>
            </a:r>
            <a:r>
              <a:rPr lang="ru-RU" sz="2800" dirty="0"/>
              <a:t>массива </a:t>
            </a:r>
            <a:r>
              <a:rPr lang="ru-RU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[0..n] </a:t>
            </a:r>
            <a:r>
              <a:rPr lang="ru-RU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ru-RU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ru-RU" sz="2800" dirty="0" smtClean="0"/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string;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i: integer;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параметр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x, xx2';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i:=1 to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]='x' then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]:='z';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{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параметр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z, zz2'}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Механизм хранения строк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219" y="1052736"/>
            <a:ext cx="874331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Элементы строки  нумеруются,  начиная с единицы. Элемент строки с номером 0 </a:t>
            </a:r>
            <a:r>
              <a:rPr lang="ru-RU" sz="2800" dirty="0" smtClean="0"/>
              <a:t>хранит текущую длину </a:t>
            </a:r>
            <a:r>
              <a:rPr lang="ru-RU" sz="2800" dirty="0"/>
              <a:t>строки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9" y="2636912"/>
            <a:ext cx="8743310" cy="19144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4218" y="4725144"/>
            <a:ext cx="881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Доступ к отдельным элементам строк производится аналогично доступу к  элементам одномерного массива:  после имени строковой переменной необходимо в квадратных скобках указать номер </a:t>
            </a:r>
            <a:r>
              <a:rPr lang="ru-RU" sz="2400" dirty="0" smtClean="0"/>
              <a:t>элемента</a:t>
            </a:r>
            <a:r>
              <a:rPr lang="en-US" sz="2400" dirty="0" smtClean="0"/>
              <a:t> </a:t>
            </a:r>
            <a:r>
              <a:rPr lang="ru-RU" sz="2400" dirty="0" smtClean="0"/>
              <a:t>строки</a:t>
            </a:r>
            <a:r>
              <a:rPr lang="en-US" sz="2400" dirty="0"/>
              <a:t> :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s[5]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Элементы такого массива имеют тип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 работы со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5420" y="908720"/>
            <a:ext cx="8772128" cy="563231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ex29_02;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Замена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первого вхождения подстроки другой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str:string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substr1,substr2:string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 integer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p,ls1: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p:=Pos(substr1,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p = 0 then Replace:=0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ls1:=Length(substr1);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Delete(str,p,ls1);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Insert(substr2,str,p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Replace:=p;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 работы со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5420" y="1124744"/>
            <a:ext cx="8772128" cy="34163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s:string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n: integer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 {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головная программа}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s:='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друг познается в беде';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n:=Replace(s,'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друг','враг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4677" y="4869160"/>
            <a:ext cx="8772128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cs typeface="Courier New" panose="02070309020205020404" pitchFamily="49" charset="0"/>
              </a:rPr>
              <a:t>Результат работы программы: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враг познается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беде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строки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829" y="1052736"/>
            <a:ext cx="874331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Наиболее простым  способом для работы с текстом является применение символьных переменных и линейных массивов,  содержащих данные символьного типа (</a:t>
            </a:r>
            <a:r>
              <a:rPr lang="en-US" sz="2400" b="1" dirty="0"/>
              <a:t>char</a:t>
            </a:r>
            <a:r>
              <a:rPr lang="ru-RU" sz="2400" dirty="0"/>
              <a:t>).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array[1..80] of CHAR;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29" y="2780928"/>
            <a:ext cx="8743310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Т</a:t>
            </a:r>
            <a:r>
              <a:rPr lang="ru-RU" sz="2800" dirty="0" smtClean="0"/>
              <a:t>акой </a:t>
            </a:r>
            <a:r>
              <a:rPr lang="ru-RU" sz="2800" dirty="0"/>
              <a:t>подход не </a:t>
            </a:r>
            <a:r>
              <a:rPr lang="ru-RU" sz="2800" dirty="0" smtClean="0"/>
              <a:t>всегда удобен.</a:t>
            </a:r>
          </a:p>
          <a:p>
            <a:r>
              <a:rPr lang="ru-RU" sz="2800" b="1" i="1" dirty="0">
                <a:solidFill>
                  <a:srgbClr val="FF0000"/>
                </a:solidFill>
              </a:rPr>
              <a:t>Во-первых</a:t>
            </a:r>
            <a:r>
              <a:rPr lang="ru-RU" sz="2800" dirty="0"/>
              <a:t>, с элементы массива – отдельные объекты. В этом случае необходимо использовать все правила, приёмы и методы обработки массивов.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Во-вторых</a:t>
            </a:r>
            <a:r>
              <a:rPr lang="ru-RU" sz="2800" dirty="0"/>
              <a:t>, сложно работать со строками переменной длины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504" y="6093296"/>
            <a:ext cx="8928992" cy="46166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0" rIns="0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между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апострофами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это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строка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 работы со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778" y="1052736"/>
            <a:ext cx="8772128" cy="563231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ex29_03;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Revert(S: string):string;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Функция переворачивания строки}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 byte;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Revert:='';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i:=length(S)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do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Revert:=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Revert+S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str,revstr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revstr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:=Revert(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43288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 работы со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778" y="1052736"/>
            <a:ext cx="8772128" cy="563231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ex29_04;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Фамилия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Имя Отчество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Фамилия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И.О. }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s, s1: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k, L :Integer;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 :=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Дубик Николай Андреевич';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',s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s1:=Copy(s,1,k+1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 := Length(s1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Insert('.', s1,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Delete(s,1,k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k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',s);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 := Length(s1);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Insert(s[k+1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 , L+1);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s1:=s1+'.';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51009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68435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12345678901234567890123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'</a:t>
            </a:r>
            <a:r>
              <a:rPr lang="ru-RU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Дубик</a:t>
            </a:r>
            <a:r>
              <a:rPr lang="ru-RU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Николай Андреевич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',s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k=6 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:=Copy(s,1,k+1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s1=#132'</a:t>
            </a:r>
            <a:r>
              <a:rPr 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убик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Н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52660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 := Length(s1);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L=7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('.', s1, L+1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s1='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Дубик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Delete(s,1,k);          s='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Николай Андреевич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14104"/>
            <a:ext cx="64139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12345678901234567890123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Николай </a:t>
            </a:r>
            <a:r>
              <a:rPr lang="ru-RU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Андреевич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9715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',s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k=8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 := Length(s1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L=8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Insert(s[k+1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s1 , L+1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s1='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Дубик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Н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:=s1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+'.';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s1='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Дубик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Н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А.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5463" y="873125"/>
            <a:ext cx="7532687" cy="54784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const N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indent="90488" eaLnBrk="0" hangingPunct="0">
              <a:defRPr/>
            </a:pP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i,j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integer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s1: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S: array[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..N] of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:=</a:t>
            </a:r>
            <a:r>
              <a:rPr lang="ru-RU" sz="20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to N do </a:t>
            </a: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readln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(S[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]);    </a:t>
            </a: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indent="90488" eaLnBrk="0" hangingPunct="0">
              <a:spcBef>
                <a:spcPts val="1200"/>
              </a:spcBef>
              <a:defRPr/>
            </a:pPr>
            <a:r>
              <a:rPr lang="pl-PL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for i:=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l-PL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pl-PL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to N do </a:t>
            </a:r>
          </a:p>
          <a:p>
            <a:pPr indent="90488" eaLnBrk="0" hangingPunct="0">
              <a:defRPr/>
            </a:pPr>
            <a:r>
              <a:rPr lang="pl-PL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writeln(S[i]);</a:t>
            </a:r>
          </a:p>
          <a:p>
            <a:pPr indent="90488" eaLnBrk="0" hangingPunct="0">
              <a:defRPr/>
            </a:pPr>
            <a:r>
              <a:rPr lang="pl-PL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end.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1525" y="3113088"/>
            <a:ext cx="4851400" cy="2246312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</a:t>
            </a: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N-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do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for j:=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N-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downto</a:t>
            </a: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do</a:t>
            </a:r>
            <a:endParaRPr lang="ru-RU" sz="2000" b="1" dirty="0">
              <a:solidFill>
                <a:srgbClr val="00B0F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defRPr/>
            </a:pP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if</a:t>
            </a: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S[j+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S[j] then begin</a:t>
            </a: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s1:=</a:t>
            </a:r>
            <a:r>
              <a:rPr lang="ru-RU" sz="20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S[j];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S[j]:=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S[j+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S[j+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]:=</a:t>
            </a:r>
            <a:r>
              <a:rPr lang="ru-RU" sz="2000" b="1" dirty="0"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s1;</a:t>
            </a:r>
          </a:p>
          <a:p>
            <a:pPr eaLnBrk="0" hangingPunct="0"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end;</a:t>
            </a: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637213" y="1685925"/>
            <a:ext cx="2257425" cy="546100"/>
          </a:xfrm>
          <a:prstGeom prst="wedgeRoundRectCallout">
            <a:avLst>
              <a:gd name="adj1" fmla="val -78338"/>
              <a:gd name="adj2" fmla="val 946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dirty="0">
                <a:latin typeface="+mn-lt"/>
              </a:rPr>
              <a:t>массив строк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Сортировка строк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Проверьте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себя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778" y="1052736"/>
            <a:ext cx="8772128" cy="563231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PR6;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s, s1,s2 : 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k, u, m 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s:='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мама мыла раму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s1 :=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кто купает кошку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k := Length (s1);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ко',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s2:= Copy(s1,u,k-u+1);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u:=pos('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ра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Delete(s,u,100);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s:=s+s2;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('****************************');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4388911"/>
            <a:ext cx="45720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sz="2400" dirty="0"/>
              <a:t>мама мыла раму</a:t>
            </a:r>
          </a:p>
          <a:p>
            <a:r>
              <a:rPr lang="ru-RU" sz="2400" dirty="0"/>
              <a:t>кто купает кошку</a:t>
            </a:r>
          </a:p>
          <a:p>
            <a:r>
              <a:rPr lang="ru-RU" sz="2400" dirty="0"/>
              <a:t>****************************</a:t>
            </a:r>
          </a:p>
          <a:p>
            <a:r>
              <a:rPr lang="ru-RU" sz="2400" dirty="0"/>
              <a:t>мама мыла кошку</a:t>
            </a:r>
          </a:p>
        </p:txBody>
      </p:sp>
    </p:spTree>
    <p:extLst>
      <p:ext uri="{BB962C8B-B14F-4D97-AF65-F5344CB8AC3E}">
        <p14:creationId xmlns:p14="http://schemas.microsoft.com/office/powerpoint/2010/main" val="179939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строки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829" y="1052736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Для работы с текстом в </a:t>
            </a:r>
            <a:r>
              <a:rPr lang="ru-RU" sz="2800" dirty="0" smtClean="0"/>
              <a:t>языках программирования </a:t>
            </a:r>
            <a:r>
              <a:rPr lang="ru-RU" sz="2800" dirty="0"/>
              <a:t>был введён  специальный тип данных,  предназначенный для работы с фрагментами текста - строками (цепочками символов)</a:t>
            </a:r>
            <a:endParaRPr lang="ru-RU" sz="2800" dirty="0">
              <a:solidFill>
                <a:srgbClr val="CE1B0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29" y="3140968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Для объявления строковых типов и переменных используется  служебное слово </a:t>
            </a:r>
            <a:r>
              <a:rPr lang="en-US" sz="2800" b="1" i="1" dirty="0">
                <a:solidFill>
                  <a:srgbClr val="C00000"/>
                </a:solidFill>
              </a:rPr>
              <a:t>string</a:t>
            </a:r>
            <a:r>
              <a:rPr lang="ru-RU" sz="2800" dirty="0"/>
              <a:t>,  вслед за которым в квадратных  скобках  может указываться максимальная длина строки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9829" y="5229200"/>
            <a:ext cx="8715040" cy="138499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s1: string[70];//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длина</a:t>
            </a:r>
            <a:r>
              <a:rPr lang="uk-UA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до 70 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символов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s2: string;</a:t>
            </a:r>
            <a:r>
              <a:rPr lang="uk-UA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длина</a:t>
            </a:r>
            <a:r>
              <a:rPr lang="uk-UA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до 255 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символов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829" y="1556792"/>
            <a:ext cx="874331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/>
              <a:t>оператор </a:t>
            </a:r>
            <a:r>
              <a:rPr lang="ru-RU" sz="2800" b="1" i="1" dirty="0" smtClean="0">
                <a:solidFill>
                  <a:srgbClr val="C00000"/>
                </a:solidFill>
              </a:rPr>
              <a:t>присваивания</a:t>
            </a:r>
          </a:p>
          <a:p>
            <a:pPr hangingPunct="0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 := 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Пример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строки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.';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s2:='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введите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'#13'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значение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'^M;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ru-RU" sz="2800" dirty="0" smtClean="0"/>
              <a:t>оператор </a:t>
            </a:r>
            <a:r>
              <a:rPr lang="ru-RU" sz="2800" b="1" i="1" dirty="0">
                <a:solidFill>
                  <a:srgbClr val="C00000"/>
                </a:solidFill>
              </a:rPr>
              <a:t>ввода</a:t>
            </a:r>
            <a:r>
              <a:rPr lang="ru-RU" sz="2800" dirty="0"/>
              <a:t>:</a:t>
            </a:r>
          </a:p>
          <a:p>
            <a:pPr hangingPunct="0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(s1);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34" y="3933056"/>
            <a:ext cx="8715040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uk-UA" sz="2800" b="1" dirty="0" smtClean="0">
                <a:cs typeface="Courier New" panose="02070309020205020404" pitchFamily="49" charset="0"/>
              </a:rPr>
              <a:t>При </a:t>
            </a:r>
            <a:r>
              <a:rPr lang="uk-UA" sz="2800" b="1" dirty="0" err="1" smtClean="0">
                <a:cs typeface="Courier New" panose="02070309020205020404" pitchFamily="49" charset="0"/>
              </a:rPr>
              <a:t>прев</a:t>
            </a:r>
            <a:r>
              <a:rPr lang="ru-RU" sz="2800" b="1" dirty="0" err="1" smtClean="0">
                <a:cs typeface="Courier New" panose="02070309020205020404" pitchFamily="49" charset="0"/>
              </a:rPr>
              <a:t>ышении</a:t>
            </a:r>
            <a:r>
              <a:rPr lang="ru-RU" sz="2800" b="1" dirty="0" smtClean="0">
                <a:cs typeface="Courier New" panose="02070309020205020404" pitchFamily="49" charset="0"/>
              </a:rPr>
              <a:t> заданной длины происходит обрубание строки: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string[5];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ShortStr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Очень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длинная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строка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{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Очень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Операции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73189" y="896527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присваивание</a:t>
            </a:r>
            <a:r>
              <a:rPr lang="uk-UA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uk-UA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ввод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00677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Операции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179512" y="686773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сцепление</a:t>
            </a:r>
            <a:r>
              <a:rPr lang="uk-UA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uk-UA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конкатенация</a:t>
            </a:r>
            <a:r>
              <a:rPr lang="uk-UA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8143" y="2377140"/>
            <a:ext cx="8772128" cy="181588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 s1: string[80];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Пример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 + 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строки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.';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(s1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   {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Пример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строки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.}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005" y="1257841"/>
            <a:ext cx="874331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Для строковых величин определена операция </a:t>
            </a:r>
            <a:r>
              <a:rPr lang="ru-RU" sz="2800" b="1" i="1" dirty="0" smtClean="0">
                <a:solidFill>
                  <a:srgbClr val="FF0000"/>
                </a:solidFill>
              </a:rPr>
              <a:t>конкатенации</a:t>
            </a:r>
            <a:r>
              <a:rPr lang="ru-RU" sz="2800" dirty="0" smtClean="0"/>
              <a:t>:  </a:t>
            </a:r>
            <a:r>
              <a:rPr lang="ru-RU" sz="2800" b="1" dirty="0" smtClean="0">
                <a:solidFill>
                  <a:srgbClr val="C00000"/>
                </a:solidFill>
              </a:rPr>
              <a:t>+</a:t>
            </a:r>
            <a:endParaRPr lang="ru-RU" sz="2800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234242" y="4225062"/>
            <a:ext cx="8691619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 (s, start, 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n)</a:t>
            </a:r>
            <a:r>
              <a:rPr lang="ru-RU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string;</a:t>
            </a:r>
            <a:r>
              <a:rPr lang="ru-RU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 копирование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552" y="4869160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возвращает подстроку длиной </a:t>
            </a:r>
            <a:r>
              <a:rPr lang="ru-RU" sz="2800" dirty="0" smtClean="0"/>
              <a:t>n</a:t>
            </a:r>
            <a:r>
              <a:rPr lang="ru-RU" sz="2800" dirty="0"/>
              <a:t>, начинающуюся с позиции </a:t>
            </a:r>
            <a:r>
              <a:rPr lang="ru-RU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строки </a:t>
            </a:r>
            <a:r>
              <a:rPr lang="ru-RU" sz="2800" dirty="0" smtClean="0"/>
              <a:t>s</a:t>
            </a:r>
            <a:endParaRPr lang="en-US" sz="2800" dirty="0" smtClean="0"/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s1:='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осторожность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s2:=Copy(s1,2,6); {s2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равно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сто</a:t>
            </a:r>
            <a:r>
              <a:rPr lang="uk-UA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рож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81000" y="808038"/>
            <a:ext cx="4999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Объединение </a:t>
            </a:r>
            <a:r>
              <a:rPr lang="ru-RU" altLang="ru-RU" sz="2400" i="1">
                <a:solidFill>
                  <a:srgbClr val="333399"/>
                </a:solidFill>
              </a:rPr>
              <a:t>(конкатенация)</a:t>
            </a:r>
            <a:r>
              <a:rPr lang="ru-RU" altLang="ru-RU" sz="2400" b="1">
                <a:solidFill>
                  <a:srgbClr val="333399"/>
                </a:solidFill>
              </a:rPr>
              <a:t> </a:t>
            </a:r>
            <a:r>
              <a:rPr lang="ru-RU" altLang="ru-RU" sz="2400" b="1"/>
              <a:t>: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9113" y="1263650"/>
            <a:ext cx="5711825" cy="129222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s1:=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Привет'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s2:=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Вася'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 :=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b="1" dirty="0">
                <a:latin typeface="Arial" pitchFamily="34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'!'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116513" y="1379538"/>
            <a:ext cx="3246437" cy="544512"/>
          </a:xfrm>
          <a:prstGeom prst="wedgeRoundRectCallout">
            <a:avLst>
              <a:gd name="adj1" fmla="val -47543"/>
              <a:gd name="adj2" fmla="val 115192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Привет, Вася!'</a:t>
            </a:r>
            <a:r>
              <a:rPr lang="ru-RU" sz="2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1000" y="2763838"/>
            <a:ext cx="499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333399"/>
                </a:solidFill>
              </a:rPr>
              <a:t>Срез</a:t>
            </a:r>
            <a:r>
              <a:rPr lang="ru-RU" altLang="ru-RU" sz="2400" b="1"/>
              <a:t>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9113" y="3219450"/>
            <a:ext cx="7312025" cy="8921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en-US" sz="2600" b="1" dirty="0">
                <a:latin typeface="+mn-lt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'123456789'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s1:= </a:t>
            </a:r>
            <a:r>
              <a:rPr lang="en-US" sz="2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(s, 3, 5);     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'34567'</a:t>
            </a:r>
            <a:r>
              <a:rPr lang="en-US" sz="2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ru-RU" sz="26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366963" y="4700588"/>
            <a:ext cx="1371600" cy="646112"/>
          </a:xfrm>
          <a:prstGeom prst="wedgeRoundRectCallout">
            <a:avLst>
              <a:gd name="adj1" fmla="val 23503"/>
              <a:gd name="adj2" fmla="val -162587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Courier New" pitchFamily="49" charset="0"/>
              </a:rPr>
              <a:t>с какого символа</a:t>
            </a:r>
            <a:endParaRPr lang="ru-RU" sz="1400" dirty="0">
              <a:latin typeface="+mn-lt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668463" y="4248150"/>
            <a:ext cx="1128712" cy="374650"/>
          </a:xfrm>
          <a:prstGeom prst="wedgeRoundRectCallout">
            <a:avLst>
              <a:gd name="adj1" fmla="val 43936"/>
              <a:gd name="adj2" fmla="val -120098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Courier New" pitchFamily="49" charset="0"/>
              </a:rPr>
              <a:t>откуда</a:t>
            </a:r>
            <a:endParaRPr lang="ru-RU" sz="1400" dirty="0">
              <a:latin typeface="+mn-lt"/>
            </a:endParaRPr>
          </a:p>
        </p:txBody>
      </p:sp>
      <p:sp>
        <p:nvSpPr>
          <p:cNvPr id="9" name="Левая фигурная скобка 8"/>
          <p:cNvSpPr>
            <a:spLocks/>
          </p:cNvSpPr>
          <p:nvPr/>
        </p:nvSpPr>
        <p:spPr bwMode="auto">
          <a:xfrm rot="-5400000">
            <a:off x="6468269" y="3707606"/>
            <a:ext cx="146050" cy="1004888"/>
          </a:xfrm>
          <a:prstGeom prst="leftBrace">
            <a:avLst>
              <a:gd name="adj1" fmla="val 4883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72225" y="4298950"/>
            <a:ext cx="3857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 sz="1800"/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3856038" y="4438650"/>
            <a:ext cx="2562225" cy="646113"/>
            <a:chOff x="3856485" y="4437879"/>
            <a:chExt cx="2562422" cy="646986"/>
          </a:xfrm>
        </p:grpSpPr>
        <p:sp>
          <p:nvSpPr>
            <p:cNvPr id="12" name="Скругленная прямоугольная выноска 11"/>
            <p:cNvSpPr/>
            <p:nvPr/>
          </p:nvSpPr>
          <p:spPr>
            <a:xfrm flipH="1">
              <a:off x="3856485" y="4437879"/>
              <a:ext cx="1503478" cy="646986"/>
            </a:xfrm>
            <a:prstGeom prst="wedgeRoundRectCallout">
              <a:avLst>
                <a:gd name="adj1" fmla="val 43961"/>
                <a:gd name="adj2" fmla="val -121836"/>
                <a:gd name="adj3" fmla="val 16667"/>
              </a:avLst>
            </a:pr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000" dirty="0">
                  <a:latin typeface="+mn-lt"/>
                  <a:cs typeface="Courier New" pitchFamily="49" charset="0"/>
                </a:rPr>
                <a:t>сколько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2000" dirty="0">
                  <a:latin typeface="+mn-lt"/>
                  <a:cs typeface="Courier New" pitchFamily="49" charset="0"/>
                </a:rPr>
                <a:t>символов</a:t>
              </a:r>
              <a:endParaRPr lang="ru-RU" sz="1400" dirty="0">
                <a:latin typeface="+mn-lt"/>
              </a:endParaRPr>
            </a:p>
          </p:txBody>
        </p:sp>
        <p:sp>
          <p:nvSpPr>
            <p:cNvPr id="13" name="Полилиния 12"/>
            <p:cNvSpPr/>
            <p:nvPr/>
          </p:nvSpPr>
          <p:spPr bwMode="auto">
            <a:xfrm>
              <a:off x="5323448" y="4544386"/>
              <a:ext cx="1095459" cy="338594"/>
            </a:xfrm>
            <a:custGeom>
              <a:avLst/>
              <a:gdLst>
                <a:gd name="connsiteX0" fmla="*/ 0 w 1095469"/>
                <a:gd name="connsiteY0" fmla="*/ 117695 h 353085"/>
                <a:gd name="connsiteX1" fmla="*/ 0 w 1095469"/>
                <a:gd name="connsiteY1" fmla="*/ 117695 h 353085"/>
                <a:gd name="connsiteX2" fmla="*/ 1095469 w 1095469"/>
                <a:gd name="connsiteY2" fmla="*/ 0 h 353085"/>
                <a:gd name="connsiteX3" fmla="*/ 0 w 1095469"/>
                <a:gd name="connsiteY3" fmla="*/ 353085 h 353085"/>
                <a:gd name="connsiteX4" fmla="*/ 0 w 1095469"/>
                <a:gd name="connsiteY4" fmla="*/ 117695 h 35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469" h="353085">
                  <a:moveTo>
                    <a:pt x="0" y="117695"/>
                  </a:moveTo>
                  <a:lnTo>
                    <a:pt x="0" y="117695"/>
                  </a:lnTo>
                  <a:lnTo>
                    <a:pt x="1095469" y="0"/>
                  </a:lnTo>
                  <a:lnTo>
                    <a:pt x="0" y="353085"/>
                  </a:lnTo>
                  <a:lnTo>
                    <a:pt x="0" y="117695"/>
                  </a:lnTo>
                  <a:close/>
                </a:path>
              </a:pathLst>
            </a:cu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endParaRPr lang="ru-RU" sz="2000">
                <a:latin typeface="+mn-lt"/>
                <a:cs typeface="Courier New" pitchFamily="49" charset="0"/>
              </a:endParaRPr>
            </a:p>
          </p:txBody>
        </p:sp>
      </p:grpSp>
      <p:sp>
        <p:nvSpPr>
          <p:cNvPr id="14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Операции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Операции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121513" y="801125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сравнение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29" y="1484784"/>
            <a:ext cx="874331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Операции сравнения: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&lt;, &gt;, =, &lt;&gt;, &lt;=, &gt;=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462" y="2204864"/>
            <a:ext cx="874331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Две строки сравниваются посимвольно, слева направо, по кодам символов. Если одна строка меньше другой по длине, недостающие символы короткой строки заменяются символом с кодом 0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983" y="4221088"/>
            <a:ext cx="8772128" cy="224676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s1,s2,s3: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string[80];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s1:=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Пример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 + 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строки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.';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s2:= 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просто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s3:= 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провозглашение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s1&lt;s2; s2&gt;s3; s1&lt;s3</a:t>
            </a:r>
            <a:endParaRPr lang="ru-RU" sz="28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'steam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'&lt;'ПАР'&lt;'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'&lt;'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'&lt;'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'&lt;'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парк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</a:t>
            </a:r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 и функции для работы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 строками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251520" y="1704782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Length(</a:t>
            </a:r>
            <a:r>
              <a:rPr lang="en-US" sz="28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s:string</a:t>
            </a:r>
            <a:r>
              <a:rPr lang="en-US" sz="28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):integer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829" y="2348880"/>
            <a:ext cx="874331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 smtClean="0"/>
              <a:t>Функция возвращает длину строки:</a:t>
            </a:r>
          </a:p>
          <a:p>
            <a:pPr hangingPunct="0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:=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('Pascal'); {n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равно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6}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51520" y="3600128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en-US" sz="28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800" kern="0" cap="none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substr,s:string</a:t>
            </a:r>
            <a:r>
              <a:rPr lang="en-US" sz="2800" kern="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):byte</a:t>
            </a:r>
            <a:endParaRPr lang="ru-RU" sz="28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829" y="4244226"/>
            <a:ext cx="8743310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Функция производит поиск в строке </a:t>
            </a:r>
            <a:r>
              <a:rPr lang="ru-RU" sz="2800" b="1" dirty="0">
                <a:solidFill>
                  <a:srgbClr val="C00000"/>
                </a:solidFill>
              </a:rPr>
              <a:t>s</a:t>
            </a:r>
            <a:r>
              <a:rPr lang="ru-RU" sz="2800" dirty="0"/>
              <a:t> подстроки </a:t>
            </a:r>
            <a:r>
              <a:rPr lang="ru-RU" sz="2800" b="1" dirty="0" err="1">
                <a:solidFill>
                  <a:srgbClr val="C00000"/>
                </a:solidFill>
              </a:rPr>
              <a:t>substr</a:t>
            </a:r>
            <a:r>
              <a:rPr lang="ru-RU" sz="2800" dirty="0"/>
              <a:t>. </a:t>
            </a:r>
            <a:r>
              <a:rPr lang="ru-RU" sz="2800" dirty="0" smtClean="0"/>
              <a:t>Результат</a:t>
            </a:r>
            <a:r>
              <a:rPr lang="en-US" sz="2800" dirty="0" smtClean="0"/>
              <a:t>: </a:t>
            </a:r>
            <a:r>
              <a:rPr lang="ru-RU" sz="2800" dirty="0" smtClean="0"/>
              <a:t>номер </a:t>
            </a:r>
            <a:r>
              <a:rPr lang="ru-RU" sz="2800" dirty="0"/>
              <a:t>первой позиции подстроки в исходной строке. Если подстрока не найдена, то функция возвращает </a:t>
            </a:r>
            <a:r>
              <a:rPr lang="ru-RU" sz="2800" dirty="0" smtClean="0"/>
              <a:t>0</a:t>
            </a:r>
            <a:endParaRPr lang="en-US" sz="2800" dirty="0" smtClean="0"/>
          </a:p>
          <a:p>
            <a:pPr hangingPunct="0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n:=Pos('</a:t>
            </a:r>
            <a:r>
              <a:rPr lang="uk-UA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клад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','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докладывать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 {n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равно 3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7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9113" y="912813"/>
            <a:ext cx="6211887" cy="30464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hangingPunct="0"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s:=</a:t>
            </a:r>
            <a:r>
              <a:rPr lang="ru-RU" sz="2600" b="1" dirty="0">
                <a:latin typeface="+mn-lt"/>
                <a:cs typeface="Courier New" pitchFamily="49" charset="0"/>
              </a:rPr>
              <a:t>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'Зде</a:t>
            </a:r>
            <a:r>
              <a:rPr lang="ru-RU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с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ь был Вася.'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;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endParaRPr lang="ru-RU" sz="2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spcBef>
                <a:spcPts val="1200"/>
              </a:spcBef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n:= </a:t>
            </a:r>
            <a:r>
              <a:rPr lang="en-US" sz="2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'с'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then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'Номер символа '</a:t>
            </a:r>
            <a:r>
              <a:rPr lang="ru-RU" sz="26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6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else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  <a:p>
            <a:pPr indent="90488" eaLnBrk="0" hangingPunct="0">
              <a:defRPr/>
            </a:pPr>
            <a:r>
              <a:rPr lang="ru-RU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write(</a:t>
            </a:r>
            <a:r>
              <a:rPr lang="ru-RU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'Символ не найден.'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);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82800" y="1422400"/>
            <a:ext cx="744538" cy="430213"/>
          </a:xfrm>
          <a:prstGeom prst="wedgeRoundRectCallout">
            <a:avLst>
              <a:gd name="adj1" fmla="val 8814"/>
              <a:gd name="adj2" fmla="val 87850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что</a:t>
            </a:r>
            <a:endParaRPr lang="ru-RU" sz="1600" dirty="0">
              <a:latin typeface="+mn-lt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911475" y="1422400"/>
            <a:ext cx="744538" cy="430213"/>
          </a:xfrm>
          <a:prstGeom prst="wedgeRoundRectCallout">
            <a:avLst>
              <a:gd name="adj1" fmla="val 8814"/>
              <a:gd name="adj2" fmla="val 87850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где</a:t>
            </a:r>
            <a:endParaRPr lang="ru-RU" sz="1600" dirty="0">
              <a:latin typeface="+mn-lt"/>
            </a:endParaRP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668338" y="4503738"/>
            <a:ext cx="6667500" cy="1033462"/>
            <a:chOff x="2325" y="3072"/>
            <a:chExt cx="4200" cy="651"/>
          </a:xfrm>
        </p:grpSpPr>
        <p:sp>
          <p:nvSpPr>
            <p:cNvPr id="6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892" cy="60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itchFamily="34" charset="0"/>
                  <a:cs typeface="Courier New" pitchFamily="49" charset="0"/>
                </a:rPr>
                <a:t>  Находит первое слева вхождение подстроки!</a:t>
              </a:r>
              <a:endParaRPr lang="ru-RU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8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Поиск в строках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1805</Words>
  <Application>Microsoft Office PowerPoint</Application>
  <PresentationFormat>Экран (4:3)</PresentationFormat>
  <Paragraphs>283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DesignTemplate</vt:lpstr>
      <vt:lpstr>Строки в языке Pascal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2020-12-14T11:15:31Z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