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7" r:id="rId5"/>
    <p:sldId id="692" r:id="rId6"/>
    <p:sldId id="384" r:id="rId7"/>
    <p:sldId id="695" r:id="rId8"/>
    <p:sldId id="621" r:id="rId9"/>
    <p:sldId id="442" r:id="rId10"/>
    <p:sldId id="432" r:id="rId11"/>
    <p:sldId id="450" r:id="rId12"/>
    <p:sldId id="697" r:id="rId13"/>
    <p:sldId id="698" r:id="rId14"/>
    <p:sldId id="699" r:id="rId15"/>
    <p:sldId id="700" r:id="rId16"/>
    <p:sldId id="703" r:id="rId17"/>
    <p:sldId id="704" r:id="rId18"/>
    <p:sldId id="706" r:id="rId19"/>
    <p:sldId id="705" r:id="rId20"/>
    <p:sldId id="776" r:id="rId21"/>
    <p:sldId id="777" r:id="rId22"/>
    <p:sldId id="778" r:id="rId23"/>
    <p:sldId id="779" r:id="rId24"/>
    <p:sldId id="707" r:id="rId25"/>
    <p:sldId id="683" r:id="rId26"/>
    <p:sldId id="684" r:id="rId27"/>
    <p:sldId id="685" r:id="rId28"/>
    <p:sldId id="686" r:id="rId29"/>
    <p:sldId id="687" r:id="rId30"/>
    <p:sldId id="688" r:id="rId31"/>
    <p:sldId id="689" r:id="rId32"/>
    <p:sldId id="690" r:id="rId33"/>
    <p:sldId id="691" r:id="rId34"/>
    <p:sldId id="521" r:id="rId35"/>
    <p:sldId id="769" r:id="rId36"/>
    <p:sldId id="770" r:id="rId37"/>
    <p:sldId id="771" r:id="rId38"/>
    <p:sldId id="781" r:id="rId39"/>
    <p:sldId id="783" r:id="rId40"/>
    <p:sldId id="782" r:id="rId41"/>
    <p:sldId id="680" r:id="rId42"/>
    <p:sldId id="681" r:id="rId43"/>
    <p:sldId id="443" r:id="rId44"/>
    <p:sldId id="785" r:id="rId45"/>
    <p:sldId id="543" r:id="rId46"/>
    <p:sldId id="784" r:id="rId47"/>
    <p:sldId id="332" r:id="rId48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46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2E59B"/>
    <a:srgbClr val="93FF93"/>
    <a:srgbClr val="003300"/>
    <a:srgbClr val="001848"/>
    <a:srgbClr val="B0DD7F"/>
    <a:srgbClr val="E8E84E"/>
    <a:srgbClr val="FFFF00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838" autoAdjust="0"/>
    <p:restoredTop sz="86410"/>
  </p:normalViewPr>
  <p:slideViewPr>
    <p:cSldViewPr>
      <p:cViewPr varScale="1">
        <p:scale>
          <a:sx n="56" d="100"/>
          <a:sy n="56" d="100"/>
        </p:scale>
        <p:origin x="-600" y="-6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z="1000" smtClean="0"/>
              <a:t>26-Сортировка массивов</a:t>
            </a:r>
            <a:endParaRPr lang="en-US" sz="1000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8C596567-A38F-4CEF-B37F-9B9D120D62CE}" type="slidenum">
              <a:rPr lang="en-US" sz="1000" smtClean="0"/>
              <a:pPr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74" tIns="32987" rIns="65974" bIns="32987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74" tIns="32987" rIns="65974" bIns="32987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mtClean="0"/>
              <a:t>26-Сортировка массивов</a:t>
            </a:r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26-Сортировка массивов</a:t>
            </a:r>
            <a:endParaRPr lang="en-US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E6AC9-3729-4BA1-9AE9-0757B6AD4073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2A35B-4003-4390-AE02-10CB98F33082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F9177-CBF4-49D6-8331-134037E2A8F2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09026-D47A-4ED9-B1EB-70503C19F4A5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D29B1-F98E-4E8C-80BC-60D48B42502B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6691E-078A-408E-99E6-2709C0EA433E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1B6-4F3C-4A2D-AC56-E1F833AC5662}" type="datetime1">
              <a:rPr lang="en-US" smtClean="0"/>
              <a:t>11/30/2020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BC2C-FB6E-4F7E-87DC-635D37B74E0E}" type="datetime1">
              <a:rPr lang="en-US" smtClean="0"/>
              <a:t>11/30/2020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AC1-C162-4BF3-903B-7F1FBE968859}" type="datetime1">
              <a:rPr lang="en-US" smtClean="0"/>
              <a:t>11/30/2020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9AC7-8390-45D8-98A4-DA635521DE95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6B3A-11A6-43EC-B5CB-C23436DA0958}" type="datetime1">
              <a:rPr lang="en-US" smtClean="0"/>
              <a:t>11/30/2020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781-A1ED-4282-990B-BF518F93C20D}" type="datetime1">
              <a:rPr lang="en-US" smtClean="0"/>
              <a:t>11/30/2020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6040-FE30-431E-9E12-41F8384D7470}" type="datetime1">
              <a:rPr lang="en-US" smtClean="0"/>
              <a:t>11/30/2020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4D0E43BD-1BCA-45E3-9587-A5BF06CC7292}" type="datetime1">
              <a:rPr lang="en-US" smtClean="0"/>
              <a:t>11/30/2020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8" cy="2246769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en-US" dirty="0" smtClean="0"/>
              <a:t>1</a:t>
            </a:r>
            <a:r>
              <a:rPr lang="ru-RU" dirty="0" smtClean="0"/>
              <a:t>. Сортировка методом пузырька (обменами)</a:t>
            </a:r>
          </a:p>
          <a:p>
            <a:pPr algn="l"/>
            <a:r>
              <a:rPr lang="ru-RU" dirty="0" smtClean="0"/>
              <a:t>2. Сортировка методом выбора (последовательных минимумов).</a:t>
            </a:r>
          </a:p>
          <a:p>
            <a:pPr algn="l"/>
            <a:r>
              <a:rPr lang="ru-RU" dirty="0" smtClean="0"/>
              <a:t>3. Другие методы сортировки.</a:t>
            </a:r>
          </a:p>
          <a:p>
            <a:pPr algn="l"/>
            <a:r>
              <a:rPr lang="ru-RU" dirty="0" smtClean="0"/>
              <a:t>4. Примеры программ.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84976" cy="2334121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Сортировка массивов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Основы программирования и баз данных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smtClean="0">
                <a:solidFill>
                  <a:sysClr val="windowText" lastClr="000000"/>
                </a:solidFill>
              </a:rPr>
              <a:t>занятие 26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433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17401"/>
              </p:ext>
            </p:extLst>
          </p:nvPr>
        </p:nvGraphicFramePr>
        <p:xfrm>
          <a:off x="1100758" y="1392238"/>
          <a:ext cx="903383" cy="3211200"/>
        </p:xfrm>
        <a:graphic>
          <a:graphicData uri="http://schemas.openxmlformats.org/drawingml/2006/table">
            <a:tbl>
              <a:tblPr/>
              <a:tblGrid>
                <a:gridCol w="903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97435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67375"/>
              </p:ext>
            </p:extLst>
          </p:nvPr>
        </p:nvGraphicFramePr>
        <p:xfrm>
          <a:off x="130795" y="1382713"/>
          <a:ext cx="887490" cy="3222340"/>
        </p:xfrm>
        <a:graphic>
          <a:graphicData uri="http://schemas.openxmlformats.org/drawingml/2006/table">
            <a:tbl>
              <a:tblPr/>
              <a:tblGrid>
                <a:gridCol w="887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44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4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4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4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N-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44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97376" name="Oval 64"/>
          <p:cNvSpPr>
            <a:spLocks noChangeArrowheads="1"/>
          </p:cNvSpPr>
          <p:nvPr/>
        </p:nvSpPr>
        <p:spPr bwMode="auto">
          <a:xfrm>
            <a:off x="1043608" y="3257550"/>
            <a:ext cx="993775" cy="13922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7377" name="Oval 65"/>
          <p:cNvSpPr>
            <a:spLocks noChangeArrowheads="1"/>
          </p:cNvSpPr>
          <p:nvPr/>
        </p:nvSpPr>
        <p:spPr bwMode="auto">
          <a:xfrm>
            <a:off x="1035670" y="1336675"/>
            <a:ext cx="1001713" cy="14176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7378" name="Rectangle 66"/>
          <p:cNvSpPr>
            <a:spLocks noChangeArrowheads="1"/>
          </p:cNvSpPr>
          <p:nvPr/>
        </p:nvSpPr>
        <p:spPr bwMode="auto">
          <a:xfrm>
            <a:off x="2451100" y="930275"/>
            <a:ext cx="6427788" cy="221069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/>
          <a:lstStyle/>
          <a:p>
            <a:r>
              <a:rPr lang="ru-RU" sz="2800" dirty="0"/>
              <a:t>сравниваются пары</a:t>
            </a:r>
          </a:p>
          <a:p>
            <a:pPr>
              <a:spcBef>
                <a:spcPct val="25000"/>
              </a:spcBef>
            </a:pPr>
            <a:r>
              <a:rPr lang="ru-RU" sz="2800" b="1" dirty="0">
                <a:latin typeface="Courier New" pitchFamily="49" charset="0"/>
              </a:rPr>
              <a:t>  </a:t>
            </a:r>
            <a:r>
              <a:rPr lang="en-US" sz="2800" b="1" dirty="0" smtClean="0">
                <a:latin typeface="Courier New" pitchFamily="49" charset="0"/>
              </a:rPr>
              <a:t>A[N-</a:t>
            </a:r>
            <a:r>
              <a:rPr lang="ru-RU" sz="2800" b="1" dirty="0" smtClean="0">
                <a:latin typeface="Courier New" pitchFamily="49" charset="0"/>
              </a:rPr>
              <a:t>1</a:t>
            </a:r>
            <a:r>
              <a:rPr lang="en-US" sz="2800" b="1" dirty="0" smtClean="0">
                <a:latin typeface="Courier New" pitchFamily="49" charset="0"/>
              </a:rPr>
              <a:t>] </a:t>
            </a:r>
            <a:r>
              <a:rPr lang="ru-RU" sz="2800" b="1" dirty="0">
                <a:latin typeface="Courier New" pitchFamily="49" charset="0"/>
              </a:rPr>
              <a:t>и </a:t>
            </a:r>
            <a:r>
              <a:rPr lang="en-US" sz="2800" b="1" dirty="0" smtClean="0">
                <a:latin typeface="Courier New" pitchFamily="49" charset="0"/>
              </a:rPr>
              <a:t>A[N],  </a:t>
            </a:r>
            <a:endParaRPr lang="ru-RU" sz="2800" b="1" dirty="0">
              <a:latin typeface="Courier New" pitchFamily="49" charset="0"/>
            </a:endParaRPr>
          </a:p>
          <a:p>
            <a:pPr>
              <a:spcBef>
                <a:spcPct val="25000"/>
              </a:spcBef>
            </a:pPr>
            <a:r>
              <a:rPr lang="ru-RU" sz="2800" b="1" dirty="0">
                <a:latin typeface="Courier New" pitchFamily="49" charset="0"/>
              </a:rPr>
              <a:t>  </a:t>
            </a:r>
            <a:r>
              <a:rPr lang="en-US" sz="2800" b="1" dirty="0" smtClean="0">
                <a:latin typeface="Courier New" pitchFamily="49" charset="0"/>
              </a:rPr>
              <a:t>A[N-</a:t>
            </a:r>
            <a:r>
              <a:rPr lang="ru-RU" sz="2800" b="1" dirty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] </a:t>
            </a:r>
            <a:r>
              <a:rPr lang="ru-RU" sz="2800" b="1" dirty="0">
                <a:latin typeface="Courier New" pitchFamily="49" charset="0"/>
              </a:rPr>
              <a:t>и </a:t>
            </a:r>
            <a:r>
              <a:rPr lang="en-US" sz="2800" b="1" dirty="0" smtClean="0">
                <a:latin typeface="Courier New" pitchFamily="49" charset="0"/>
              </a:rPr>
              <a:t>A[N-</a:t>
            </a:r>
            <a:r>
              <a:rPr lang="ru-RU" sz="2800" b="1" dirty="0" smtClean="0">
                <a:latin typeface="Courier New" pitchFamily="49" charset="0"/>
              </a:rPr>
              <a:t>1</a:t>
            </a:r>
            <a:r>
              <a:rPr lang="en-US" sz="2800" b="1" dirty="0" smtClean="0">
                <a:latin typeface="Courier New" pitchFamily="49" charset="0"/>
              </a:rPr>
              <a:t>]</a:t>
            </a:r>
            <a:endParaRPr lang="en-US" sz="2800" b="1" dirty="0">
              <a:latin typeface="Courier New" pitchFamily="49" charset="0"/>
            </a:endParaRPr>
          </a:p>
          <a:p>
            <a:r>
              <a:rPr lang="en-US" sz="2800" b="1" dirty="0">
                <a:latin typeface="Courier New" pitchFamily="49" charset="0"/>
              </a:rPr>
              <a:t>  …</a:t>
            </a:r>
          </a:p>
          <a:p>
            <a:r>
              <a:rPr lang="en-US" sz="2800" b="1" dirty="0">
                <a:latin typeface="Courier New" pitchFamily="49" charset="0"/>
              </a:rPr>
              <a:t>  </a:t>
            </a:r>
            <a:r>
              <a:rPr lang="en-US" sz="2800" b="1" dirty="0" smtClean="0">
                <a:latin typeface="Courier New" pitchFamily="49" charset="0"/>
              </a:rPr>
              <a:t>A[</a:t>
            </a:r>
            <a:r>
              <a:rPr lang="ru-RU" sz="2800" b="1" dirty="0" smtClean="0">
                <a:latin typeface="Courier New" pitchFamily="49" charset="0"/>
              </a:rPr>
              <a:t>1</a:t>
            </a:r>
            <a:r>
              <a:rPr lang="en-US" sz="2800" b="1" dirty="0" smtClean="0">
                <a:latin typeface="Courier New" pitchFamily="49" charset="0"/>
              </a:rPr>
              <a:t>] </a:t>
            </a:r>
            <a:r>
              <a:rPr lang="ru-RU" sz="2800" b="1" dirty="0">
                <a:latin typeface="Courier New" pitchFamily="49" charset="0"/>
              </a:rPr>
              <a:t>и </a:t>
            </a:r>
            <a:r>
              <a:rPr lang="en-US" sz="2800" b="1" dirty="0" smtClean="0">
                <a:latin typeface="Courier New" pitchFamily="49" charset="0"/>
              </a:rPr>
              <a:t>A[</a:t>
            </a:r>
            <a:r>
              <a:rPr lang="ru-RU" sz="2800" b="1" dirty="0" smtClean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]</a:t>
            </a:r>
            <a:endParaRPr lang="ru-RU" sz="2800" b="1" dirty="0">
              <a:latin typeface="Courier New" pitchFamily="49" charset="0"/>
            </a:endParaRPr>
          </a:p>
        </p:txBody>
      </p:sp>
      <p:sp>
        <p:nvSpPr>
          <p:cNvPr id="397380" name="Rectangle 68"/>
          <p:cNvSpPr>
            <a:spLocks noChangeArrowheads="1"/>
          </p:cNvSpPr>
          <p:nvPr/>
        </p:nvSpPr>
        <p:spPr bwMode="auto">
          <a:xfrm>
            <a:off x="5720354" y="2601664"/>
            <a:ext cx="3158535" cy="525401"/>
          </a:xfrm>
          <a:prstGeom prst="rect">
            <a:avLst/>
          </a:prstGeom>
          <a:solidFill>
            <a:srgbClr val="E6E6FF"/>
          </a:solidFill>
          <a:ln w="12700">
            <a:solidFill>
              <a:schemeClr val="accent2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</a:rPr>
              <a:t>A[j] </a:t>
            </a:r>
            <a:r>
              <a:rPr lang="ru-RU" sz="2800" b="1" dirty="0">
                <a:solidFill>
                  <a:srgbClr val="C00000"/>
                </a:solidFill>
                <a:latin typeface="Courier New" pitchFamily="49" charset="0"/>
              </a:rPr>
              <a:t>и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</a:rPr>
              <a:t>A[j+1]</a:t>
            </a:r>
            <a:endParaRPr lang="ru-RU" sz="2800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397381" name="Rectangle 69"/>
          <p:cNvSpPr>
            <a:spLocks noChangeArrowheads="1"/>
          </p:cNvSpPr>
          <p:nvPr/>
        </p:nvSpPr>
        <p:spPr bwMode="auto">
          <a:xfrm>
            <a:off x="2267745" y="3434139"/>
            <a:ext cx="6611144" cy="309120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r>
              <a:rPr lang="en-US" sz="2800" b="1" dirty="0" smtClean="0">
                <a:solidFill>
                  <a:srgbClr val="3333FF"/>
                </a:solidFill>
                <a:latin typeface="Courier New" pitchFamily="49" charset="0"/>
              </a:rPr>
              <a:t>for j</a:t>
            </a:r>
            <a:r>
              <a:rPr lang="en-US" sz="2800" b="1" dirty="0" smtClean="0">
                <a:solidFill>
                  <a:srgbClr val="3333FF"/>
                </a:solidFill>
                <a:latin typeface="+mj-lt"/>
              </a:rPr>
              <a:t> :</a:t>
            </a:r>
            <a:r>
              <a:rPr lang="en-US" sz="2800" b="1" dirty="0" smtClean="0">
                <a:solidFill>
                  <a:srgbClr val="3333FF"/>
                </a:solidFill>
                <a:latin typeface="Courier New" pitchFamily="49" charset="0"/>
              </a:rPr>
              <a:t>=</a:t>
            </a:r>
            <a:r>
              <a:rPr lang="en-US" sz="2800" b="1" dirty="0" smtClean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Courier New" pitchFamily="49" charset="0"/>
              </a:rPr>
              <a:t>N-</a:t>
            </a:r>
            <a:r>
              <a:rPr lang="ru-RU" sz="2800" b="1" smtClean="0">
                <a:solidFill>
                  <a:srgbClr val="3333FF"/>
                </a:solidFill>
                <a:latin typeface="Courier New" pitchFamily="49" charset="0"/>
              </a:rPr>
              <a:t>1 </a:t>
            </a:r>
            <a:r>
              <a:rPr lang="en-US" sz="2800" b="1" smtClean="0">
                <a:solidFill>
                  <a:srgbClr val="3333FF"/>
                </a:solidFill>
                <a:latin typeface="Courier New" pitchFamily="49" charset="0"/>
              </a:rPr>
              <a:t>downto</a:t>
            </a:r>
            <a:r>
              <a:rPr lang="ru-RU" sz="2800" b="1" dirty="0" smtClean="0">
                <a:solidFill>
                  <a:srgbClr val="3333FF"/>
                </a:solidFill>
                <a:latin typeface="Courier New" pitchFamily="49" charset="0"/>
              </a:rPr>
              <a:t> </a:t>
            </a:r>
            <a:r>
              <a:rPr lang="ru-RU" sz="2800" b="1" dirty="0" smtClean="0">
                <a:solidFill>
                  <a:srgbClr val="3333FF"/>
                </a:solidFill>
                <a:latin typeface="Courier New" pitchFamily="49" charset="0"/>
              </a:rPr>
              <a:t>1</a:t>
            </a:r>
            <a:r>
              <a:rPr lang="en-US" sz="2800" b="1" dirty="0" smtClean="0">
                <a:solidFill>
                  <a:srgbClr val="3333FF"/>
                </a:solidFill>
                <a:latin typeface="Courier New" pitchFamily="49" charset="0"/>
              </a:rPr>
              <a:t> do</a:t>
            </a:r>
            <a:endParaRPr lang="en-US" sz="2800" b="1" dirty="0">
              <a:solidFill>
                <a:srgbClr val="3333FF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  if (</a:t>
            </a:r>
            <a:r>
              <a:rPr lang="en-US" sz="2800" b="1" dirty="0"/>
              <a:t> </a:t>
            </a:r>
            <a:r>
              <a:rPr lang="en-US" sz="2800" b="1" dirty="0">
                <a:latin typeface="Courier New" pitchFamily="49" charset="0"/>
              </a:rPr>
              <a:t>A[j</a:t>
            </a:r>
            <a:r>
              <a:rPr lang="en-US" sz="2800" b="1" dirty="0" smtClean="0">
                <a:latin typeface="Courier New" pitchFamily="49" charset="0"/>
              </a:rPr>
              <a:t>]&gt;</a:t>
            </a:r>
            <a:r>
              <a:rPr lang="en-US" sz="2800" b="1" dirty="0" smtClean="0"/>
              <a:t> </a:t>
            </a:r>
            <a:r>
              <a:rPr lang="en-US" sz="2800" b="1" dirty="0">
                <a:latin typeface="Courier New" pitchFamily="49" charset="0"/>
              </a:rPr>
              <a:t>A[j+1</a:t>
            </a:r>
            <a:r>
              <a:rPr lang="en-US" sz="2800" b="1" dirty="0" smtClean="0">
                <a:latin typeface="Courier New" pitchFamily="49" charset="0"/>
              </a:rPr>
              <a:t>])</a:t>
            </a:r>
            <a:r>
              <a:rPr lang="ru-RU" sz="2800" b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then begin</a:t>
            </a:r>
            <a:endParaRPr lang="en-US" sz="28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    c</a:t>
            </a:r>
            <a:r>
              <a:rPr lang="en-US" sz="2800" b="1" dirty="0"/>
              <a:t> </a:t>
            </a:r>
            <a:r>
              <a:rPr lang="en-US" sz="2800" b="1" dirty="0" smtClean="0"/>
              <a:t>:</a:t>
            </a:r>
            <a:r>
              <a:rPr lang="en-US" sz="2800" b="1" dirty="0" smtClean="0">
                <a:latin typeface="Courier New" pitchFamily="49" charset="0"/>
              </a:rPr>
              <a:t>=</a:t>
            </a:r>
            <a:r>
              <a:rPr lang="en-US" sz="2800" b="1" dirty="0" smtClean="0"/>
              <a:t> </a:t>
            </a:r>
            <a:r>
              <a:rPr lang="en-US" sz="2800" b="1" dirty="0">
                <a:latin typeface="Courier New" pitchFamily="49" charset="0"/>
              </a:rPr>
              <a:t>A[j]; </a:t>
            </a:r>
            <a:endParaRPr lang="ru-RU" sz="28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    </a:t>
            </a:r>
            <a:r>
              <a:rPr lang="en-US" sz="2800" b="1" dirty="0">
                <a:latin typeface="Courier New" pitchFamily="49" charset="0"/>
              </a:rPr>
              <a:t>A[j</a:t>
            </a:r>
            <a:r>
              <a:rPr lang="en-US" sz="2800" b="1" dirty="0" smtClean="0">
                <a:latin typeface="Courier New" pitchFamily="49" charset="0"/>
              </a:rPr>
              <a:t>]</a:t>
            </a:r>
            <a:r>
              <a:rPr lang="en-US" sz="2800" b="1" dirty="0" smtClean="0"/>
              <a:t>:</a:t>
            </a:r>
            <a:r>
              <a:rPr lang="en-US" sz="2800" b="1" dirty="0" smtClean="0">
                <a:latin typeface="Courier New" pitchFamily="49" charset="0"/>
              </a:rPr>
              <a:t>=</a:t>
            </a:r>
            <a:r>
              <a:rPr lang="en-US" sz="2800" b="1" dirty="0" smtClean="0"/>
              <a:t> </a:t>
            </a:r>
            <a:r>
              <a:rPr lang="en-US" sz="2800" b="1" dirty="0">
                <a:latin typeface="Courier New" pitchFamily="49" charset="0"/>
              </a:rPr>
              <a:t>A[j+1]; </a:t>
            </a:r>
            <a:endParaRPr lang="ru-RU" sz="28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    </a:t>
            </a:r>
            <a:r>
              <a:rPr lang="en-US" sz="2800" b="1" dirty="0">
                <a:latin typeface="Courier New" pitchFamily="49" charset="0"/>
              </a:rPr>
              <a:t>A[j+1</a:t>
            </a:r>
            <a:r>
              <a:rPr lang="en-US" sz="2800" b="1" dirty="0" smtClean="0">
                <a:latin typeface="Courier New" pitchFamily="49" charset="0"/>
              </a:rPr>
              <a:t>]</a:t>
            </a:r>
            <a:r>
              <a:rPr lang="en-US" sz="2800" b="1" dirty="0" smtClean="0"/>
              <a:t>:</a:t>
            </a:r>
            <a:r>
              <a:rPr lang="en-US" sz="2800" b="1" dirty="0" smtClean="0">
                <a:latin typeface="Courier New" pitchFamily="49" charset="0"/>
              </a:rPr>
              <a:t>=</a:t>
            </a:r>
            <a:r>
              <a:rPr lang="en-US" sz="2800" b="1" dirty="0" smtClean="0"/>
              <a:t> </a:t>
            </a:r>
            <a:r>
              <a:rPr lang="en-US" sz="2800" b="1" dirty="0">
                <a:latin typeface="Courier New" pitchFamily="49" charset="0"/>
              </a:rPr>
              <a:t>c;</a:t>
            </a:r>
          </a:p>
          <a:p>
            <a:pPr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end;</a:t>
            </a:r>
            <a:endParaRPr lang="ru-RU" sz="2800" b="1" dirty="0">
              <a:latin typeface="Courier New" pitchFamily="49" charset="0"/>
            </a:endParaRPr>
          </a:p>
        </p:txBody>
      </p:sp>
      <p:sp>
        <p:nvSpPr>
          <p:cNvPr id="397425" name="Oval 113"/>
          <p:cNvSpPr>
            <a:spLocks noChangeArrowheads="1"/>
          </p:cNvSpPr>
          <p:nvPr/>
        </p:nvSpPr>
        <p:spPr bwMode="auto">
          <a:xfrm>
            <a:off x="6216650" y="3477586"/>
            <a:ext cx="387350" cy="3968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</a:t>
            </a:r>
            <a:r>
              <a:rPr lang="uk-UA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(1-ый </a:t>
            </a:r>
            <a:r>
              <a:rPr lang="uk-UA" sz="3200" kern="0" cap="none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проход</a:t>
            </a:r>
            <a:r>
              <a:rPr lang="uk-UA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94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97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73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7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7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7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7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76" grpId="0" animBg="1"/>
      <p:bldP spid="397376" grpId="1" animBg="1"/>
      <p:bldP spid="397377" grpId="0" animBg="1"/>
      <p:bldP spid="397378" grpId="0" autoUpdateAnimBg="0"/>
      <p:bldP spid="397380" grpId="0" animBg="1" autoUpdateAnimBg="0"/>
      <p:bldP spid="397381" grpId="0" build="p" animBg="1" autoUpdateAnimBg="0"/>
      <p:bldP spid="39742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70"/>
          <p:cNvSpPr>
            <a:spLocks noChangeArrowheads="1"/>
          </p:cNvSpPr>
          <p:nvPr/>
        </p:nvSpPr>
        <p:spPr bwMode="auto">
          <a:xfrm>
            <a:off x="447675" y="914400"/>
            <a:ext cx="1558925" cy="4587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400" dirty="0"/>
              <a:t>2</a:t>
            </a:r>
            <a:r>
              <a:rPr lang="ru-RU" sz="2400" dirty="0"/>
              <a:t>-ой проход</a:t>
            </a:r>
          </a:p>
        </p:txBody>
      </p:sp>
      <p:sp>
        <p:nvSpPr>
          <p:cNvPr id="397415" name="Oval 103"/>
          <p:cNvSpPr>
            <a:spLocks noChangeArrowheads="1"/>
          </p:cNvSpPr>
          <p:nvPr/>
        </p:nvSpPr>
        <p:spPr bwMode="auto">
          <a:xfrm>
            <a:off x="1187867" y="3429000"/>
            <a:ext cx="1017587" cy="14525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7418" name="Rectangle 106"/>
          <p:cNvSpPr>
            <a:spLocks noChangeArrowheads="1"/>
          </p:cNvSpPr>
          <p:nvPr/>
        </p:nvSpPr>
        <p:spPr bwMode="auto">
          <a:xfrm>
            <a:off x="2842461" y="2222500"/>
            <a:ext cx="5851525" cy="2659063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for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>
                <a:latin typeface="Courier New" pitchFamily="49" charset="0"/>
              </a:rPr>
              <a:t>j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N-</a:t>
            </a:r>
            <a:r>
              <a:rPr lang="ru-RU" sz="2400" b="1" dirty="0" smtClean="0">
                <a:latin typeface="Courier New" pitchFamily="49" charset="0"/>
              </a:rPr>
              <a:t>1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downto</a:t>
            </a:r>
            <a:r>
              <a:rPr lang="en-US" sz="2400" b="1" dirty="0" smtClean="0">
                <a:latin typeface="Courier New" pitchFamily="49" charset="0"/>
              </a:rPr>
              <a:t> 1 do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  if </a:t>
            </a:r>
            <a:r>
              <a:rPr lang="en-US" sz="2400" b="1" dirty="0" smtClean="0"/>
              <a:t> </a:t>
            </a:r>
            <a:r>
              <a:rPr lang="en-US" sz="2400" b="1" dirty="0">
                <a:latin typeface="Courier New" pitchFamily="49" charset="0"/>
              </a:rPr>
              <a:t>A[j]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itchFamily="49" charset="0"/>
              </a:rPr>
              <a:t>&gt;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itchFamily="49" charset="0"/>
              </a:rPr>
              <a:t>A[j+1]</a:t>
            </a:r>
            <a:r>
              <a:rPr lang="en-US" sz="2400" b="1" dirty="0"/>
              <a:t> </a:t>
            </a:r>
            <a:r>
              <a:rPr lang="en-US" sz="2400" b="1" dirty="0" smtClean="0">
                <a:latin typeface="Courier New" pitchFamily="49" charset="0"/>
              </a:rPr>
              <a:t>then begin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    c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>
                <a:latin typeface="Courier New" pitchFamily="49" charset="0"/>
              </a:rPr>
              <a:t>A[j]; </a:t>
            </a:r>
            <a:endParaRPr lang="ru-RU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ru-RU" sz="2400" b="1" dirty="0">
                <a:latin typeface="Courier New" pitchFamily="49" charset="0"/>
              </a:rPr>
              <a:t>    </a:t>
            </a:r>
            <a:r>
              <a:rPr lang="en-US" sz="2400" b="1" dirty="0">
                <a:latin typeface="Courier New" pitchFamily="49" charset="0"/>
              </a:rPr>
              <a:t>A[j]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>
                <a:latin typeface="Courier New" pitchFamily="49" charset="0"/>
              </a:rPr>
              <a:t>A[j+1]; </a:t>
            </a:r>
            <a:endParaRPr lang="ru-RU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ru-RU" sz="2400" b="1" dirty="0">
                <a:latin typeface="Courier New" pitchFamily="49" charset="0"/>
              </a:rPr>
              <a:t>    </a:t>
            </a:r>
            <a:r>
              <a:rPr lang="en-US" sz="2400" b="1" dirty="0">
                <a:latin typeface="Courier New" pitchFamily="49" charset="0"/>
              </a:rPr>
              <a:t>A[j+1]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>
                <a:latin typeface="Courier New" pitchFamily="49" charset="0"/>
              </a:rPr>
              <a:t>c;</a:t>
            </a:r>
          </a:p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 end;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397424" name="Oval 112"/>
          <p:cNvSpPr>
            <a:spLocks noChangeArrowheads="1"/>
          </p:cNvSpPr>
          <p:nvPr/>
        </p:nvSpPr>
        <p:spPr bwMode="auto">
          <a:xfrm>
            <a:off x="6175269" y="2212390"/>
            <a:ext cx="493713" cy="503237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7426" name="Rectangle 114"/>
          <p:cNvSpPr>
            <a:spLocks noChangeArrowheads="1"/>
          </p:cNvSpPr>
          <p:nvPr/>
        </p:nvSpPr>
        <p:spPr bwMode="auto">
          <a:xfrm>
            <a:off x="466725" y="5106988"/>
            <a:ext cx="2463800" cy="4683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400" dirty="0">
                <a:latin typeface="Courier New" pitchFamily="49" charset="0"/>
              </a:rPr>
              <a:t>(</a:t>
            </a:r>
            <a:r>
              <a:rPr lang="en-US" sz="2400" dirty="0">
                <a:latin typeface="Courier New" pitchFamily="49" charset="0"/>
              </a:rPr>
              <a:t>i+1</a:t>
            </a:r>
            <a:r>
              <a:rPr lang="ru-RU" sz="2400" dirty="0">
                <a:latin typeface="Courier New" pitchFamily="49" charset="0"/>
              </a:rPr>
              <a:t>)</a:t>
            </a:r>
            <a:r>
              <a:rPr lang="ru-RU" sz="2400" dirty="0"/>
              <a:t>-</a:t>
            </a:r>
            <a:r>
              <a:rPr lang="ru-RU" sz="2400" dirty="0" err="1"/>
              <a:t>ый</a:t>
            </a:r>
            <a:r>
              <a:rPr lang="ru-RU" sz="2400" dirty="0"/>
              <a:t> проход</a:t>
            </a:r>
          </a:p>
        </p:txBody>
      </p:sp>
      <p:sp>
        <p:nvSpPr>
          <p:cNvPr id="397428" name="Rectangle 116"/>
          <p:cNvSpPr>
            <a:spLocks noChangeArrowheads="1"/>
          </p:cNvSpPr>
          <p:nvPr/>
        </p:nvSpPr>
        <p:spPr bwMode="auto">
          <a:xfrm>
            <a:off x="2774950" y="5595938"/>
            <a:ext cx="5895975" cy="9810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for</a:t>
            </a:r>
            <a:r>
              <a:rPr lang="en-US" sz="2400" b="1" dirty="0"/>
              <a:t> </a:t>
            </a:r>
            <a:r>
              <a:rPr lang="en-US" sz="2400" b="1" dirty="0" smtClean="0">
                <a:latin typeface="Courier New" pitchFamily="49" charset="0"/>
              </a:rPr>
              <a:t>j</a:t>
            </a:r>
            <a:r>
              <a:rPr lang="en-US" sz="2400" b="1" dirty="0" smtClean="0"/>
              <a:t> </a:t>
            </a:r>
            <a:r>
              <a:rPr lang="en-US" sz="2400" b="1" dirty="0">
                <a:latin typeface="Courier New" pitchFamily="49" charset="0"/>
              </a:rPr>
              <a:t>=</a:t>
            </a:r>
            <a:r>
              <a:rPr lang="en-US" sz="2400" b="1" dirty="0"/>
              <a:t> </a:t>
            </a:r>
            <a:r>
              <a:rPr lang="en-US" sz="2400" b="1" dirty="0" smtClean="0">
                <a:latin typeface="Courier New" pitchFamily="49" charset="0"/>
              </a:rPr>
              <a:t>N-</a:t>
            </a:r>
            <a:r>
              <a:rPr lang="ru-RU" sz="2400" b="1" dirty="0" smtClean="0">
                <a:latin typeface="Courier New" pitchFamily="49" charset="0"/>
              </a:rPr>
              <a:t>1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downto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ru-RU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do 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  ...</a:t>
            </a:r>
          </a:p>
        </p:txBody>
      </p:sp>
      <p:sp>
        <p:nvSpPr>
          <p:cNvPr id="397432" name="Oval 120"/>
          <p:cNvSpPr>
            <a:spLocks noChangeArrowheads="1"/>
          </p:cNvSpPr>
          <p:nvPr/>
        </p:nvSpPr>
        <p:spPr bwMode="auto">
          <a:xfrm>
            <a:off x="5971795" y="5602539"/>
            <a:ext cx="455613" cy="465137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400" b="1" dirty="0" err="1">
                <a:latin typeface="Courier New" pitchFamily="49" charset="0"/>
              </a:rPr>
              <a:t>i</a:t>
            </a:r>
            <a:endParaRPr lang="ru-RU" sz="2400" b="1" dirty="0">
              <a:latin typeface="Courier New" pitchFamily="49" charset="0"/>
            </a:endParaRPr>
          </a:p>
        </p:txBody>
      </p:sp>
      <p:graphicFrame>
        <p:nvGraphicFramePr>
          <p:cNvPr id="397477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42488"/>
              </p:ext>
            </p:extLst>
          </p:nvPr>
        </p:nvGraphicFramePr>
        <p:xfrm>
          <a:off x="1337580" y="1515730"/>
          <a:ext cx="722089" cy="3211200"/>
        </p:xfrm>
        <a:graphic>
          <a:graphicData uri="http://schemas.openxmlformats.org/drawingml/2006/table">
            <a:tbl>
              <a:tblPr/>
              <a:tblGrid>
                <a:gridCol w="722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97453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26417"/>
              </p:ext>
            </p:extLst>
          </p:nvPr>
        </p:nvGraphicFramePr>
        <p:xfrm>
          <a:off x="282351" y="1515730"/>
          <a:ext cx="961987" cy="3219295"/>
        </p:xfrm>
        <a:graphic>
          <a:graphicData uri="http://schemas.openxmlformats.org/drawingml/2006/table">
            <a:tbl>
              <a:tblPr/>
              <a:tblGrid>
                <a:gridCol w="961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38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8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8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8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N-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8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97473" name="Oval 161"/>
          <p:cNvSpPr>
            <a:spLocks noChangeArrowheads="1"/>
          </p:cNvSpPr>
          <p:nvPr/>
        </p:nvSpPr>
        <p:spPr bwMode="auto">
          <a:xfrm>
            <a:off x="1207502" y="1373188"/>
            <a:ext cx="1017587" cy="14541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</a:t>
            </a:r>
            <a:r>
              <a:rPr lang="uk-UA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uk-UA" sz="3200" kern="0" cap="none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следующие</a:t>
            </a:r>
            <a:r>
              <a:rPr lang="uk-UA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проходы</a:t>
            </a:r>
            <a:r>
              <a:rPr lang="uk-UA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9" name="Text Box 109"/>
          <p:cNvSpPr txBox="1">
            <a:spLocks noChangeArrowheads="1"/>
          </p:cNvSpPr>
          <p:nvPr/>
        </p:nvSpPr>
        <p:spPr bwMode="auto">
          <a:xfrm>
            <a:off x="4198023" y="1109078"/>
            <a:ext cx="4444950" cy="461211"/>
          </a:xfrm>
          <a:prstGeom prst="rect">
            <a:avLst/>
          </a:prstGeom>
          <a:solidFill>
            <a:srgbClr val="D1D1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/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</a:rPr>
              <a:t>A[</a:t>
            </a: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sz="2400" dirty="0" smtClean="0"/>
              <a:t> </a:t>
            </a:r>
            <a:r>
              <a:rPr lang="ru-RU" sz="2400" dirty="0"/>
              <a:t>уже на своем месте!</a:t>
            </a:r>
          </a:p>
        </p:txBody>
      </p:sp>
      <p:sp>
        <p:nvSpPr>
          <p:cNvPr id="20" name="Oval 110"/>
          <p:cNvSpPr>
            <a:spLocks noChangeArrowheads="1"/>
          </p:cNvSpPr>
          <p:nvPr/>
        </p:nvSpPr>
        <p:spPr bwMode="auto">
          <a:xfrm>
            <a:off x="3419110" y="1093788"/>
            <a:ext cx="547421" cy="5588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48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9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415" grpId="0" animBg="1"/>
      <p:bldP spid="397415" grpId="1" animBg="1"/>
      <p:bldP spid="397418" grpId="0" animBg="1" autoUpdateAnimBg="0"/>
      <p:bldP spid="397424" grpId="0" animBg="1" autoUpdateAnimBg="0"/>
      <p:bldP spid="397426" grpId="0" autoUpdateAnimBg="0"/>
      <p:bldP spid="397428" grpId="0" animBg="1" autoUpdateAnimBg="0"/>
      <p:bldP spid="397432" grpId="0" animBg="1" autoUpdateAnimBg="0"/>
      <p:bldP spid="3974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385763" y="871538"/>
            <a:ext cx="8350250" cy="583723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endParaRPr lang="en-US" sz="2000">
              <a:latin typeface="Courier New" pitchFamily="49" charset="0"/>
            </a:endParaRP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777875" y="3790156"/>
            <a:ext cx="6458421" cy="22311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olid"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432140" name="Rectangle 12"/>
          <p:cNvSpPr>
            <a:spLocks noChangeArrowheads="1"/>
          </p:cNvSpPr>
          <p:nvPr/>
        </p:nvSpPr>
        <p:spPr bwMode="auto">
          <a:xfrm>
            <a:off x="403225" y="858838"/>
            <a:ext cx="7804150" cy="56229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r>
              <a:rPr lang="en-US" sz="2400" b="1" dirty="0" err="1" smtClean="0">
                <a:latin typeface="Courier New" pitchFamily="49" charset="0"/>
              </a:rPr>
              <a:t>const</a:t>
            </a:r>
            <a:r>
              <a:rPr lang="en-US" sz="2400" b="1" dirty="0" smtClean="0">
                <a:latin typeface="Courier New" pitchFamily="49" charset="0"/>
              </a:rPr>
              <a:t> N=10;</a:t>
            </a:r>
          </a:p>
          <a:p>
            <a:pPr>
              <a:spcBef>
                <a:spcPct val="15000"/>
              </a:spcBef>
              <a:defRPr/>
            </a:pPr>
            <a:r>
              <a:rPr lang="en-US" sz="2400" b="1" dirty="0" err="1" smtClean="0">
                <a:latin typeface="Courier New" pitchFamily="49" charset="0"/>
              </a:rPr>
              <a:t>var</a:t>
            </a:r>
            <a:r>
              <a:rPr lang="en-US" sz="2400" b="1" dirty="0" smtClean="0">
                <a:latin typeface="Courier New" pitchFamily="49" charset="0"/>
              </a:rPr>
              <a:t> </a:t>
            </a:r>
          </a:p>
          <a:p>
            <a:pPr>
              <a:spcBef>
                <a:spcPct val="15000"/>
              </a:spcBef>
              <a:defRPr/>
            </a:pPr>
            <a:r>
              <a:rPr lang="en-US" sz="2400" b="1" dirty="0" smtClean="0">
                <a:latin typeface="Courier New" pitchFamily="49" charset="0"/>
              </a:rPr>
              <a:t>  A: array[1..N] of integer;</a:t>
            </a:r>
          </a:p>
          <a:p>
            <a:pPr>
              <a:spcBef>
                <a:spcPct val="15000"/>
              </a:spcBef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</a:rPr>
              <a:t>, j, </a:t>
            </a:r>
            <a:r>
              <a:rPr lang="en-US" sz="2400" b="1" dirty="0" err="1" smtClean="0">
                <a:latin typeface="Courier New" pitchFamily="49" charset="0"/>
              </a:rPr>
              <a:t>tmp</a:t>
            </a:r>
            <a:r>
              <a:rPr lang="en-US" sz="2400" b="1" dirty="0" smtClean="0">
                <a:latin typeface="Courier New" pitchFamily="49" charset="0"/>
              </a:rPr>
              <a:t>: integer;</a:t>
            </a:r>
          </a:p>
          <a:p>
            <a:pPr>
              <a:spcBef>
                <a:spcPct val="15000"/>
              </a:spcBef>
              <a:defRPr/>
            </a:pPr>
            <a:r>
              <a:rPr lang="en-US" sz="2400" b="1" dirty="0" smtClean="0">
                <a:latin typeface="Courier New" pitchFamily="49" charset="0"/>
              </a:rPr>
              <a:t>begin</a:t>
            </a:r>
          </a:p>
          <a:p>
            <a:pPr>
              <a:spcBef>
                <a:spcPct val="15000"/>
              </a:spcBef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  { </a:t>
            </a:r>
            <a:r>
              <a:rPr lang="ru-RU" sz="2400" b="1" dirty="0" smtClean="0">
                <a:solidFill>
                  <a:srgbClr val="3333FF"/>
                </a:solidFill>
                <a:latin typeface="Courier New" pitchFamily="49" charset="0"/>
              </a:rPr>
              <a:t>заполнить массив 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}</a:t>
            </a:r>
            <a:endParaRPr lang="ru-RU" sz="2400" b="1" dirty="0" smtClean="0">
              <a:solidFill>
                <a:srgbClr val="3333FF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  { </a:t>
            </a:r>
            <a:r>
              <a:rPr lang="ru-RU" sz="2400" b="1" dirty="0" smtClean="0">
                <a:solidFill>
                  <a:srgbClr val="3333FF"/>
                </a:solidFill>
                <a:latin typeface="Courier New" pitchFamily="49" charset="0"/>
              </a:rPr>
              <a:t>вывести исходный массив 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}</a:t>
            </a:r>
          </a:p>
          <a:p>
            <a:pPr>
              <a:spcBef>
                <a:spcPct val="15000"/>
              </a:spcBef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  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for</a:t>
            </a:r>
            <a:r>
              <a:rPr lang="en-US" sz="2400" b="1" dirty="0" smtClean="0"/>
              <a:t>  </a:t>
            </a:r>
            <a:r>
              <a:rPr lang="en-US" sz="2400" b="1" dirty="0" smtClean="0">
                <a:latin typeface="Courier New" pitchFamily="49" charset="0"/>
              </a:rPr>
              <a:t>i:=</a:t>
            </a:r>
            <a:r>
              <a:rPr lang="en-US" sz="2400" b="1" dirty="0" smtClean="0"/>
              <a:t> </a:t>
            </a:r>
            <a:r>
              <a:rPr lang="ru-RU" sz="2400" b="1" dirty="0" smtClean="0">
                <a:latin typeface="Courier New" pitchFamily="49" charset="0"/>
              </a:rPr>
              <a:t>1</a:t>
            </a:r>
            <a:r>
              <a:rPr lang="en-US" sz="2400" b="1" dirty="0" smtClean="0">
                <a:latin typeface="Courier New" pitchFamily="49" charset="0"/>
              </a:rPr>
              <a:t> to N</a:t>
            </a:r>
            <a:r>
              <a:rPr lang="ru-RU" sz="2400" b="1" dirty="0" smtClean="0">
                <a:latin typeface="Courier New" pitchFamily="49" charset="0"/>
              </a:rPr>
              <a:t>-1</a:t>
            </a:r>
            <a:r>
              <a:rPr lang="en-US" sz="2400" b="1" dirty="0" smtClean="0">
                <a:latin typeface="Courier New" pitchFamily="49" charset="0"/>
              </a:rPr>
              <a:t> do</a:t>
            </a:r>
          </a:p>
          <a:p>
            <a:pPr>
              <a:defRPr/>
            </a:pPr>
            <a:r>
              <a:rPr lang="en-US" sz="2400" b="1" dirty="0" smtClean="0">
                <a:latin typeface="Courier New" pitchFamily="49" charset="0"/>
              </a:rPr>
              <a:t>    for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 j: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N-</a:t>
            </a:r>
            <a:r>
              <a:rPr lang="ru-RU" sz="2400" b="1" dirty="0" smtClean="0">
                <a:latin typeface="Courier New" pitchFamily="49" charset="0"/>
              </a:rPr>
              <a:t>1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downto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</a:rPr>
              <a:t> do</a:t>
            </a:r>
          </a:p>
          <a:p>
            <a:pPr>
              <a:defRPr/>
            </a:pPr>
            <a:r>
              <a:rPr lang="en-US" sz="2400" b="1" dirty="0" smtClean="0">
                <a:latin typeface="Courier New" pitchFamily="49" charset="0"/>
              </a:rPr>
              <a:t>      if (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A[j] &gt; A[j+1]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) then begin</a:t>
            </a:r>
          </a:p>
          <a:p>
            <a:pPr>
              <a:defRPr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       </a:t>
            </a:r>
            <a:r>
              <a:rPr lang="en-US" sz="2400" b="1" dirty="0" err="1" smtClean="0">
                <a:latin typeface="Courier New" pitchFamily="49" charset="0"/>
              </a:rPr>
              <a:t>tmp</a:t>
            </a:r>
            <a:r>
              <a:rPr lang="en-US" sz="2400" b="1" dirty="0" smtClean="0"/>
              <a:t> 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A[j];</a:t>
            </a:r>
            <a:r>
              <a:rPr lang="ru-RU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A[j]: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A[j+1];</a:t>
            </a:r>
          </a:p>
          <a:p>
            <a:pPr>
              <a:defRPr/>
            </a:pPr>
            <a:r>
              <a:rPr lang="en-US" sz="2400" b="1" dirty="0" smtClean="0">
                <a:latin typeface="Courier New" pitchFamily="49" charset="0"/>
              </a:rPr>
              <a:t>        A[j+1]</a:t>
            </a:r>
            <a:r>
              <a:rPr lang="en-US" sz="2400" b="1" dirty="0" smtClean="0"/>
              <a:t> 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 err="1">
                <a:latin typeface="Courier New" pitchFamily="49" charset="0"/>
              </a:rPr>
              <a:t>tmp</a:t>
            </a:r>
            <a:r>
              <a:rPr lang="en-US" sz="2400" b="1" dirty="0">
                <a:latin typeface="Courier New" pitchFamily="49" charset="0"/>
              </a:rPr>
              <a:t>;</a:t>
            </a:r>
            <a:endParaRPr lang="en-US" sz="2400" b="1" dirty="0" smtClean="0"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 smtClean="0">
                <a:latin typeface="Courier New" pitchFamily="49" charset="0"/>
              </a:rPr>
              <a:t>      end;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3333FF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{ </a:t>
            </a:r>
            <a:r>
              <a:rPr lang="ru-RU" sz="2400" b="1" dirty="0" smtClean="0">
                <a:solidFill>
                  <a:srgbClr val="3333FF"/>
                </a:solidFill>
                <a:latin typeface="Courier New" pitchFamily="49" charset="0"/>
              </a:rPr>
              <a:t>вывести полученный массив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 }</a:t>
            </a:r>
            <a:endParaRPr lang="ru-RU" sz="2400" b="1" dirty="0" smtClean="0">
              <a:solidFill>
                <a:srgbClr val="3333FF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2400" b="1" dirty="0" smtClean="0">
                <a:latin typeface="Courier New" pitchFamily="49" charset="0"/>
              </a:rPr>
              <a:t>end;</a:t>
            </a:r>
            <a:endParaRPr lang="en-US" sz="2400" b="1" dirty="0">
              <a:latin typeface="Courier New" pitchFamily="49" charset="0"/>
            </a:endParaRPr>
          </a:p>
        </p:txBody>
      </p:sp>
      <p:sp>
        <p:nvSpPr>
          <p:cNvPr id="432139" name="AutoShape 11"/>
          <p:cNvSpPr>
            <a:spLocks noChangeArrowheads="1"/>
          </p:cNvSpPr>
          <p:nvPr/>
        </p:nvSpPr>
        <p:spPr bwMode="auto">
          <a:xfrm>
            <a:off x="6085128" y="2147094"/>
            <a:ext cx="2841625" cy="1346200"/>
          </a:xfrm>
          <a:prstGeom prst="wedgeRoundRectCallout">
            <a:avLst>
              <a:gd name="adj1" fmla="val -91045"/>
              <a:gd name="adj2" fmla="val 97218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b="0" dirty="0"/>
              <a:t>элементы</a:t>
            </a:r>
            <a:r>
              <a:rPr lang="en-US" sz="2400" b="0" dirty="0"/>
              <a:t> </a:t>
            </a:r>
            <a:r>
              <a:rPr lang="ru-RU" sz="2400" b="0" dirty="0"/>
              <a:t>выше </a:t>
            </a:r>
            <a:r>
              <a:rPr lang="en-US" sz="2400" b="1" dirty="0">
                <a:latin typeface="Courier New" pitchFamily="49" charset="0"/>
              </a:rPr>
              <a:t>A[</a:t>
            </a:r>
            <a:r>
              <a:rPr lang="en-US" sz="2400" b="1" dirty="0" err="1">
                <a:latin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</a:rPr>
              <a:t>]</a:t>
            </a:r>
            <a:r>
              <a:rPr lang="ru-RU" sz="2400" dirty="0"/>
              <a:t> </a:t>
            </a:r>
            <a:r>
              <a:rPr lang="ru-RU" sz="2400" b="0" dirty="0"/>
              <a:t>уже поставлены</a:t>
            </a:r>
            <a:r>
              <a:rPr lang="en-US" sz="2400" b="0" dirty="0">
                <a:latin typeface="Times New Roman" pitchFamily="18" charset="0"/>
              </a:rPr>
              <a:t> </a:t>
            </a:r>
            <a:endParaRPr lang="ru-RU" sz="2400" b="0" dirty="0">
              <a:latin typeface="Times New Roman" pitchFamily="18" charset="0"/>
            </a:endParaRPr>
          </a:p>
        </p:txBody>
      </p:sp>
      <p:sp>
        <p:nvSpPr>
          <p:cNvPr id="432138" name="Oval 10"/>
          <p:cNvSpPr>
            <a:spLocks noChangeArrowheads="1"/>
          </p:cNvSpPr>
          <p:nvPr/>
        </p:nvSpPr>
        <p:spPr bwMode="auto">
          <a:xfrm>
            <a:off x="4716016" y="4166977"/>
            <a:ext cx="312737" cy="35401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200" b="1" dirty="0" err="1">
                <a:latin typeface="Courier New" pitchFamily="49" charset="0"/>
              </a:rPr>
              <a:t>i</a:t>
            </a:r>
            <a:endParaRPr lang="ru-RU" sz="2200" b="1" dirty="0">
              <a:latin typeface="Courier New" pitchFamily="49" charset="0"/>
            </a:endParaRPr>
          </a:p>
        </p:txBody>
      </p:sp>
      <p:sp>
        <p:nvSpPr>
          <p:cNvPr id="432141" name="AutoShape 13"/>
          <p:cNvSpPr>
            <a:spLocks noChangeArrowheads="1"/>
          </p:cNvSpPr>
          <p:nvPr/>
        </p:nvSpPr>
        <p:spPr bwMode="auto">
          <a:xfrm>
            <a:off x="6673337" y="5012533"/>
            <a:ext cx="2222500" cy="992187"/>
          </a:xfrm>
          <a:prstGeom prst="wedgeRoundRectCallout">
            <a:avLst>
              <a:gd name="adj1" fmla="val -67509"/>
              <a:gd name="adj2" fmla="val -19806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b="0" dirty="0"/>
              <a:t>меняем </a:t>
            </a:r>
            <a:r>
              <a:rPr lang="en-US" sz="2400" b="1" dirty="0">
                <a:latin typeface="Courier New" pitchFamily="49" charset="0"/>
              </a:rPr>
              <a:t>A[j]</a:t>
            </a:r>
            <a:r>
              <a:rPr lang="en-US" sz="2400" b="1" dirty="0"/>
              <a:t> </a:t>
            </a:r>
            <a:r>
              <a:rPr lang="ru-RU" sz="2400" b="1" dirty="0"/>
              <a:t>и </a:t>
            </a:r>
            <a:r>
              <a:rPr lang="en-US" sz="2400" b="1" dirty="0">
                <a:latin typeface="Courier New" pitchFamily="49" charset="0"/>
              </a:rPr>
              <a:t>A[j</a:t>
            </a:r>
            <a:r>
              <a:rPr lang="ru-RU" sz="2400" b="1" dirty="0">
                <a:latin typeface="Courier New" pitchFamily="49" charset="0"/>
              </a:rPr>
              <a:t>+1</a:t>
            </a:r>
            <a:r>
              <a:rPr lang="en-US" sz="2400" b="1" dirty="0">
                <a:latin typeface="Courier New" pitchFamily="49" charset="0"/>
              </a:rPr>
              <a:t>]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uk-UA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2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2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2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2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2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2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2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2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32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2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2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32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21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321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321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animBg="1"/>
      <p:bldP spid="432140" grpId="0" build="p"/>
      <p:bldP spid="432139" grpId="0" animBg="1"/>
      <p:bldP spid="432138" grpId="0" animBg="1"/>
      <p:bldP spid="4321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– начало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853677"/>
            <a:ext cx="85702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ex25_01;</a:t>
            </a:r>
          </a:p>
          <a:p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N = 10;            </a:t>
            </a:r>
            <a:r>
              <a:rPr lang="ru-RU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ru-R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размер массива          }</a:t>
            </a:r>
          </a:p>
          <a:p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j, </a:t>
            </a: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k: integer; { </a:t>
            </a:r>
            <a:r>
              <a:rPr lang="ru-R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счетчики и буфер обмена }</a:t>
            </a:r>
          </a:p>
          <a:p>
            <a:r>
              <a:rPr lang="ru-R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a: array[1..10] of integer;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ru-R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ввод массива }</a:t>
            </a:r>
          </a:p>
          <a:p>
            <a:r>
              <a:rPr lang="ru-RU" sz="2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i:=1 to N do begin</a:t>
            </a:r>
          </a:p>
          <a:p>
            <a:r>
              <a:rPr lang="en-US" sz="2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write('a[',</a:t>
            </a:r>
            <a:r>
              <a:rPr lang="en-US" sz="2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,']= '); </a:t>
            </a:r>
            <a:r>
              <a:rPr lang="en-US" sz="2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lang="en-US" sz="2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2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2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end;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ru-R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контрольный вывод массива }</a:t>
            </a:r>
          </a:p>
          <a:p>
            <a:r>
              <a:rPr lang="ru-R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ru-RU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исходный массив:');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write('      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r>
              <a:rPr lang="en-US" sz="21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i:=1 to N do write(a[</a:t>
            </a:r>
            <a:r>
              <a:rPr lang="en-US" sz="2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]:4); </a:t>
            </a:r>
            <a:r>
              <a:rPr lang="en-US" sz="2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589240"/>
            <a:ext cx="871296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Consolas" panose="020B0609020204030204" pitchFamily="49" charset="0"/>
              </a:rPr>
              <a:t>исходный массив: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        2   5   1   3   9   8   6   4   7   0</a:t>
            </a:r>
          </a:p>
        </p:txBody>
      </p:sp>
    </p:spTree>
    <p:extLst>
      <p:ext uri="{BB962C8B-B14F-4D97-AF65-F5344CB8AC3E}">
        <p14:creationId xmlns:p14="http://schemas.microsoft.com/office/powerpoint/2010/main" val="7145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</a:t>
            </a:r>
            <a:r>
              <a:rPr lang="uk-UA" sz="3200" b="1" kern="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пузырька</a:t>
            </a:r>
            <a:r>
              <a:rPr lang="uk-UA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окончание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363" y="792121"/>
            <a:ext cx="84645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сортировка:');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i:=1 to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begin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j:=N-1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a[j]&gt;a[j+1] then begin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:=a[j]; a[j]:=a[j+1]; a[j+1]:=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end;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вывод массива 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write('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',i:2,'  ');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k:=1 to N do write(a[k]:4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end;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итоговый вывод массива 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отсортированный массив:');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write('       ');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i:=1 to N do write(a[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]:4);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  <a:endParaRPr lang="ru-RU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841" y="5733256"/>
            <a:ext cx="657509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</a:rPr>
              <a:t>=1 j=9: </a:t>
            </a:r>
            <a:r>
              <a:rPr lang="ru-RU" sz="2400" dirty="0" smtClean="0">
                <a:latin typeface="Consolas" panose="020B0609020204030204" pitchFamily="49" charset="0"/>
              </a:rPr>
              <a:t>2  5  1  3  </a:t>
            </a:r>
            <a:r>
              <a:rPr lang="ru-RU" sz="2400" dirty="0">
                <a:latin typeface="Consolas" panose="020B0609020204030204" pitchFamily="49" charset="0"/>
              </a:rPr>
              <a:t>9 </a:t>
            </a:r>
            <a:r>
              <a:rPr lang="ru-RU" sz="2400" dirty="0" smtClean="0">
                <a:latin typeface="Consolas" panose="020B0609020204030204" pitchFamily="49" charset="0"/>
              </a:rPr>
              <a:t> </a:t>
            </a:r>
            <a:r>
              <a:rPr lang="ru-RU" sz="2400" dirty="0">
                <a:latin typeface="Consolas" panose="020B0609020204030204" pitchFamily="49" charset="0"/>
              </a:rPr>
              <a:t>8  </a:t>
            </a:r>
            <a:r>
              <a:rPr lang="ru-RU" sz="2400" dirty="0" smtClean="0">
                <a:latin typeface="Consolas" panose="020B0609020204030204" pitchFamily="49" charset="0"/>
              </a:rPr>
              <a:t>6  </a:t>
            </a:r>
            <a:r>
              <a:rPr lang="ru-RU" sz="2400" dirty="0">
                <a:latin typeface="Consolas" panose="020B0609020204030204" pitchFamily="49" charset="0"/>
              </a:rPr>
              <a:t>4 </a:t>
            </a:r>
            <a:r>
              <a:rPr lang="ru-RU" sz="2400" dirty="0" smtClean="0">
                <a:latin typeface="Consolas" panose="020B0609020204030204" pitchFamily="49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onsolas" panose="020B0609020204030204" pitchFamily="49" charset="0"/>
              </a:rPr>
              <a:t>7 </a:t>
            </a:r>
            <a:r>
              <a:rPr lang="ru-RU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0</a:t>
            </a:r>
            <a:endParaRPr lang="en-US" sz="2400" b="1" dirty="0" smtClean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</a:rPr>
              <a:t>        2  5  1  3  9  8  6  4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0  7</a:t>
            </a:r>
            <a:endParaRPr lang="ru-RU" sz="2400" b="1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</a:t>
            </a:r>
            <a:r>
              <a:rPr lang="uk-UA" sz="3200" b="1" kern="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пузырька</a:t>
            </a:r>
            <a:r>
              <a:rPr lang="uk-UA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окончание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363" y="792121"/>
            <a:ext cx="8464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i:=1 to N do begin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j:=N-1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a[j]&gt;a[j+1] then begin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:=a[j]; a[j]:=a[j+1]; a[j+1]:=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end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724" y="2752668"/>
            <a:ext cx="657509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         </a:t>
            </a:r>
            <a:r>
              <a:rPr lang="ru-RU" sz="2400" dirty="0" smtClean="0">
                <a:latin typeface="Consolas" panose="020B0609020204030204" pitchFamily="49" charset="0"/>
              </a:rPr>
              <a:t>2  5  1  3  </a:t>
            </a:r>
            <a:r>
              <a:rPr lang="ru-RU" sz="2400" dirty="0">
                <a:latin typeface="Consolas" panose="020B0609020204030204" pitchFamily="49" charset="0"/>
              </a:rPr>
              <a:t>9 </a:t>
            </a:r>
            <a:r>
              <a:rPr lang="ru-RU" sz="2400" dirty="0" smtClean="0">
                <a:latin typeface="Consolas" panose="020B0609020204030204" pitchFamily="49" charset="0"/>
              </a:rPr>
              <a:t> </a:t>
            </a:r>
            <a:r>
              <a:rPr lang="ru-RU" sz="2400" dirty="0">
                <a:latin typeface="Consolas" panose="020B0609020204030204" pitchFamily="49" charset="0"/>
              </a:rPr>
              <a:t>8  </a:t>
            </a:r>
            <a:r>
              <a:rPr lang="ru-RU" sz="2400" dirty="0" smtClean="0">
                <a:latin typeface="Consolas" panose="020B0609020204030204" pitchFamily="49" charset="0"/>
              </a:rPr>
              <a:t>6  </a:t>
            </a:r>
            <a:r>
              <a:rPr lang="ru-RU" sz="2400" dirty="0">
                <a:latin typeface="Consolas" panose="020B0609020204030204" pitchFamily="49" charset="0"/>
              </a:rPr>
              <a:t>4 </a:t>
            </a:r>
            <a:r>
              <a:rPr lang="ru-RU" sz="2400" dirty="0" smtClean="0">
                <a:latin typeface="Consolas" panose="020B0609020204030204" pitchFamily="49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onsolas" panose="020B0609020204030204" pitchFamily="49" charset="0"/>
              </a:rPr>
              <a:t>7 </a:t>
            </a:r>
            <a:r>
              <a:rPr lang="ru-RU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0</a:t>
            </a:r>
            <a:endParaRPr lang="en-US" sz="2400" b="1" dirty="0" smtClean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=1 j=9</a:t>
            </a:r>
            <a:r>
              <a:rPr lang="en-US" sz="2400" dirty="0" smtClean="0">
                <a:latin typeface="Consolas" panose="020B0609020204030204" pitchFamily="49" charset="0"/>
              </a:rPr>
              <a:t>: 2  5  1  3  9  8  6  4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0  7</a:t>
            </a:r>
            <a:endParaRPr lang="ru-RU" sz="2400" b="1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724" y="3724219"/>
            <a:ext cx="657509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         </a:t>
            </a:r>
            <a:r>
              <a:rPr lang="ru-RU" sz="2400" dirty="0" smtClean="0">
                <a:latin typeface="Consolas" panose="020B0609020204030204" pitchFamily="49" charset="0"/>
              </a:rPr>
              <a:t>2  5  1  3  9  8  6  </a:t>
            </a:r>
            <a:r>
              <a:rPr lang="ru-RU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4</a:t>
            </a:r>
            <a:r>
              <a:rPr lang="ru-RU" sz="2400" dirty="0" smtClean="0">
                <a:latin typeface="Consolas" panose="020B0609020204030204" pitchFamily="49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0</a:t>
            </a:r>
            <a:r>
              <a:rPr lang="ru-RU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latin typeface="Consolas" panose="020B0609020204030204" pitchFamily="49" charset="0"/>
              </a:rPr>
              <a:t>7</a:t>
            </a:r>
          </a:p>
          <a:p>
            <a:r>
              <a:rPr lang="en-US" sz="2400" dirty="0" err="1" smtClean="0">
                <a:latin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</a:rPr>
              <a:t>=1 j=8: 2  5  1  3  9  8  6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latin typeface="Consolas" panose="020B0609020204030204" pitchFamily="49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4  </a:t>
            </a:r>
            <a:r>
              <a:rPr lang="en-US" sz="2400" b="1" dirty="0" smtClean="0">
                <a:latin typeface="Consolas" panose="020B0609020204030204" pitchFamily="49" charset="0"/>
              </a:rPr>
              <a:t>7</a:t>
            </a:r>
            <a:endParaRPr lang="ru-RU" sz="2400" b="1" dirty="0">
              <a:latin typeface="Consolas" panose="020B06090202040302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363" y="4752921"/>
            <a:ext cx="657509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         </a:t>
            </a:r>
            <a:r>
              <a:rPr lang="ru-RU" sz="2400" dirty="0" smtClean="0">
                <a:latin typeface="Consolas" panose="020B0609020204030204" pitchFamily="49" charset="0"/>
              </a:rPr>
              <a:t>2  5  1  3  9  8  </a:t>
            </a:r>
            <a:r>
              <a:rPr lang="ru-RU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6</a:t>
            </a:r>
            <a:r>
              <a:rPr lang="ru-RU" sz="2400" dirty="0" smtClean="0">
                <a:latin typeface="Consolas" panose="020B0609020204030204" pitchFamily="49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0</a:t>
            </a:r>
            <a:r>
              <a:rPr lang="ru-RU" sz="2400" dirty="0" smtClean="0"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latin typeface="Consolas" panose="020B0609020204030204" pitchFamily="49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latin typeface="Consolas" panose="020B0609020204030204" pitchFamily="49" charset="0"/>
              </a:rPr>
              <a:t>7</a:t>
            </a:r>
          </a:p>
          <a:p>
            <a:r>
              <a:rPr lang="en-US" sz="2400" dirty="0" err="1" smtClean="0">
                <a:latin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</a:rPr>
              <a:t>=1 j=7: 2  5  1  3  9  8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latin typeface="Consolas" panose="020B0609020204030204" pitchFamily="49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6</a:t>
            </a:r>
            <a:r>
              <a:rPr lang="en-US" sz="2400" dirty="0" smtClean="0">
                <a:latin typeface="Consolas" panose="020B0609020204030204" pitchFamily="49" charset="0"/>
              </a:rPr>
              <a:t>  4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smtClean="0">
                <a:latin typeface="Consolas" panose="020B0609020204030204" pitchFamily="49" charset="0"/>
              </a:rPr>
              <a:t>7</a:t>
            </a:r>
            <a:endParaRPr lang="ru-RU" sz="2400" b="1" dirty="0">
              <a:latin typeface="Consolas" panose="020B0609020204030204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362" y="5737880"/>
            <a:ext cx="657509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         </a:t>
            </a:r>
            <a:r>
              <a:rPr lang="ru-RU" sz="2400" dirty="0" smtClean="0">
                <a:latin typeface="Consolas" panose="020B0609020204030204" pitchFamily="49" charset="0"/>
              </a:rPr>
              <a:t>2  5  1  3  9  </a:t>
            </a:r>
            <a:r>
              <a:rPr lang="ru-RU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8</a:t>
            </a:r>
            <a:r>
              <a:rPr lang="ru-RU" sz="2400" dirty="0" smtClean="0">
                <a:latin typeface="Consolas" panose="020B0609020204030204" pitchFamily="49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0</a:t>
            </a:r>
            <a:r>
              <a:rPr lang="ru-RU" sz="2400" dirty="0" smtClean="0"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latin typeface="Consolas" panose="020B0609020204030204" pitchFamily="49" charset="0"/>
              </a:rPr>
              <a:t>6</a:t>
            </a:r>
            <a:r>
              <a:rPr lang="ru-RU" sz="2400" dirty="0" smtClean="0"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latin typeface="Consolas" panose="020B0609020204030204" pitchFamily="49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latin typeface="Consolas" panose="020B0609020204030204" pitchFamily="49" charset="0"/>
              </a:rPr>
              <a:t>7</a:t>
            </a:r>
          </a:p>
          <a:p>
            <a:r>
              <a:rPr lang="en-US" sz="2400" dirty="0" err="1" smtClean="0">
                <a:latin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</a:rPr>
              <a:t>=1 j=7: 2  5  1  3  9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latin typeface="Consolas" panose="020B0609020204030204" pitchFamily="49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8</a:t>
            </a:r>
            <a:r>
              <a:rPr lang="en-US" sz="2400" dirty="0" smtClean="0">
                <a:latin typeface="Consolas" panose="020B0609020204030204" pitchFamily="49" charset="0"/>
              </a:rPr>
              <a:t>  6  4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smtClean="0">
                <a:latin typeface="Consolas" panose="020B0609020204030204" pitchFamily="49" charset="0"/>
              </a:rPr>
              <a:t>7</a:t>
            </a:r>
            <a:endParaRPr lang="ru-RU" sz="24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Результат работы программы: 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3393" y="1093386"/>
            <a:ext cx="8496944" cy="526297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исходный массив: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2   5   1   3   9   8   6   4   7   0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сортировка: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1     0   2   5   1   3   9   8   6   4   7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2     0   1   2   5   3   4   9   8   6   7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3     0   1   2   3   5   4   6   9   8   7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4     0   1   2   3   4   5   6   7   9   8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5     0   1   2   3   4   5   6   7   8   9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6     0   1   2   3   4   5   6   7   8   9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7     0   1   2   3   4   5   6   7   8   9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8     0   1   2   3   4   5   6   7   8   9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9     0   1   2   3   4   5   6   7   8   9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отсортированный массив:</a:t>
            </a: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0   1   2   3   4   5   6   7   8   9</a:t>
            </a:r>
          </a:p>
        </p:txBody>
      </p:sp>
    </p:spTree>
    <p:extLst>
      <p:ext uri="{BB962C8B-B14F-4D97-AF65-F5344CB8AC3E}">
        <p14:creationId xmlns:p14="http://schemas.microsoft.com/office/powerpoint/2010/main" val="1193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пузырька с </a:t>
            </a:r>
            <a:r>
              <a:rPr 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флагом</a:t>
            </a:r>
            <a:endParaRPr lang="ru-R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179512" y="822325"/>
            <a:ext cx="711358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000"/>
            <a:r>
              <a:rPr lang="ru-RU" sz="2400" dirty="0"/>
              <a:t>Часто оказывается, что после очередной перестановки  обмен </a:t>
            </a:r>
            <a:r>
              <a:rPr lang="ru-RU" sz="2400" dirty="0" smtClean="0"/>
              <a:t>значениями </a:t>
            </a:r>
            <a:r>
              <a:rPr lang="ru-RU" sz="2400" dirty="0"/>
              <a:t>уже не требуется. Чтобы в этом случае не выполнять </a:t>
            </a:r>
            <a:r>
              <a:rPr lang="ru-RU" sz="2400" dirty="0" smtClean="0"/>
              <a:t>повторение </a:t>
            </a:r>
            <a:r>
              <a:rPr lang="ru-RU" sz="2400" dirty="0"/>
              <a:t>просмотров, используют </a:t>
            </a:r>
            <a:r>
              <a:rPr lang="ru-RU" sz="2400" b="1" i="1" dirty="0">
                <a:solidFill>
                  <a:srgbClr val="C00000"/>
                </a:solidFill>
              </a:rPr>
              <a:t>вспомогательную переменную (флаг)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549274" y="2863850"/>
            <a:ext cx="8271197" cy="337152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r>
              <a:rPr lang="en-US" sz="2400" b="1" dirty="0" smtClean="0">
                <a:latin typeface="Courier New" pitchFamily="49" charset="0"/>
              </a:rPr>
              <a:t>repeat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  flag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itchFamily="49" charset="0"/>
              </a:rPr>
              <a:t>=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itchFamily="49" charset="0"/>
              </a:rPr>
              <a:t>0;   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{ </a:t>
            </a:r>
            <a:r>
              <a:rPr lang="ru-RU" sz="2400" b="1" dirty="0">
                <a:solidFill>
                  <a:srgbClr val="3333FF"/>
                </a:solidFill>
                <a:latin typeface="Courier New" pitchFamily="49" charset="0"/>
              </a:rPr>
              <a:t>сбросить </a:t>
            </a:r>
            <a:r>
              <a:rPr lang="ru-RU" sz="2400" b="1" dirty="0" smtClean="0">
                <a:solidFill>
                  <a:srgbClr val="3333FF"/>
                </a:solidFill>
                <a:latin typeface="Courier New" pitchFamily="49" charset="0"/>
              </a:rPr>
              <a:t>флаг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 }</a:t>
            </a:r>
            <a:endParaRPr lang="en-US" sz="2400" b="1" dirty="0">
              <a:solidFill>
                <a:srgbClr val="3333FF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  for </a:t>
            </a:r>
            <a:r>
              <a:rPr lang="en-US" sz="2400" b="1" dirty="0" smtClean="0">
                <a:latin typeface="Courier New" pitchFamily="49" charset="0"/>
              </a:rPr>
              <a:t>j:</a:t>
            </a:r>
            <a:r>
              <a:rPr lang="en-US" sz="2400" b="1" dirty="0" smtClean="0"/>
              <a:t> </a:t>
            </a:r>
            <a:r>
              <a:rPr lang="en-US" sz="2400" b="1" dirty="0">
                <a:latin typeface="Courier New" pitchFamily="49" charset="0"/>
              </a:rPr>
              <a:t>=</a:t>
            </a:r>
            <a:r>
              <a:rPr lang="en-US" sz="2400" b="1" dirty="0"/>
              <a:t> </a:t>
            </a:r>
            <a:r>
              <a:rPr lang="en-US" sz="2400" b="1" dirty="0" smtClean="0">
                <a:latin typeface="Courier New" pitchFamily="49" charset="0"/>
              </a:rPr>
              <a:t>N-1 </a:t>
            </a:r>
            <a:r>
              <a:rPr lang="en-US" sz="2400" b="1" dirty="0" err="1" smtClean="0">
                <a:latin typeface="Courier New" pitchFamily="49" charset="0"/>
              </a:rPr>
              <a:t>downto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</a:rPr>
              <a:t> do  </a:t>
            </a:r>
            <a:endParaRPr lang="en-US" sz="24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>
                <a:latin typeface="Courier New" pitchFamily="49" charset="0"/>
              </a:rPr>
              <a:t>    if (</a:t>
            </a:r>
            <a:r>
              <a:rPr lang="en-US" sz="2400" b="1" dirty="0"/>
              <a:t> </a:t>
            </a:r>
            <a:r>
              <a:rPr lang="en-US" sz="2400" b="1" dirty="0" smtClean="0">
                <a:latin typeface="Courier New" pitchFamily="49" charset="0"/>
              </a:rPr>
              <a:t>A[</a:t>
            </a:r>
            <a:r>
              <a:rPr lang="en-US" sz="2400" b="1" dirty="0" err="1" smtClean="0">
                <a:latin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</a:rPr>
              <a:t>] </a:t>
            </a:r>
            <a:r>
              <a:rPr lang="en-US" sz="2400" b="1" dirty="0">
                <a:latin typeface="Courier New" pitchFamily="49" charset="0"/>
              </a:rPr>
              <a:t>&gt; </a:t>
            </a:r>
            <a:r>
              <a:rPr lang="en-US" sz="2400" b="1" dirty="0" smtClean="0">
                <a:latin typeface="Courier New" pitchFamily="49" charset="0"/>
              </a:rPr>
              <a:t>A[i+1</a:t>
            </a:r>
            <a:r>
              <a:rPr lang="en-US" sz="2400" b="1" dirty="0">
                <a:latin typeface="Courier New" pitchFamily="49" charset="0"/>
              </a:rPr>
              <a:t>]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itchFamily="49" charset="0"/>
              </a:rPr>
              <a:t>) </a:t>
            </a:r>
            <a:r>
              <a:rPr lang="en-US" sz="2400" b="1" dirty="0" smtClean="0">
                <a:latin typeface="Courier New" pitchFamily="49" charset="0"/>
              </a:rPr>
              <a:t>then begin</a:t>
            </a:r>
            <a:endParaRPr lang="en-US" sz="24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>
                <a:latin typeface="Courier New" pitchFamily="49" charset="0"/>
              </a:rPr>
              <a:t>     </a:t>
            </a:r>
            <a:r>
              <a:rPr lang="ru-RU" sz="2400" b="1" dirty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tmp</a:t>
            </a:r>
            <a:r>
              <a:rPr lang="en-US" sz="2400" b="1" dirty="0" smtClean="0"/>
              <a:t> 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A[</a:t>
            </a:r>
            <a:r>
              <a:rPr lang="en-US" sz="2400" b="1" dirty="0" err="1" smtClean="0">
                <a:latin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</a:rPr>
              <a:t>];A[</a:t>
            </a:r>
            <a:r>
              <a:rPr lang="en-US" sz="2400" b="1" dirty="0" err="1" smtClean="0">
                <a:latin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</a:rPr>
              <a:t>]:=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A[i+1];A[i+1]:=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Courier New" pitchFamily="49" charset="0"/>
              </a:rPr>
              <a:t>tmp</a:t>
            </a:r>
            <a:r>
              <a:rPr lang="en-US" sz="2400" b="1" dirty="0" smtClean="0">
                <a:latin typeface="Courier New" pitchFamily="49" charset="0"/>
              </a:rPr>
              <a:t>;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      </a:t>
            </a:r>
            <a:r>
              <a:rPr lang="en-US" sz="2400" b="1" dirty="0" smtClean="0">
                <a:latin typeface="Courier New" pitchFamily="49" charset="0"/>
                <a:cs typeface="Courier New" panose="02070309020205020404" pitchFamily="49" charset="0"/>
              </a:rPr>
              <a:t>flag:=flag+1 </a:t>
            </a:r>
            <a:r>
              <a:rPr lang="en-US" sz="2400" b="1" dirty="0" smtClean="0">
                <a:latin typeface="Courier New" pitchFamily="49" charset="0"/>
              </a:rPr>
              <a:t>;</a:t>
            </a:r>
            <a:r>
              <a:rPr lang="ru-RU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{ </a:t>
            </a:r>
            <a:r>
              <a:rPr lang="ru-RU" sz="2400" b="1" dirty="0" smtClean="0">
                <a:solidFill>
                  <a:srgbClr val="3333FF"/>
                </a:solidFill>
                <a:latin typeface="Courier New" pitchFamily="49" charset="0"/>
              </a:rPr>
              <a:t>поднять флаг 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}</a:t>
            </a:r>
            <a:endParaRPr lang="en-US" sz="24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ru-RU" sz="2400" b="1" dirty="0" smtClean="0">
                <a:latin typeface="Courier New" pitchFamily="49" charset="0"/>
              </a:rPr>
              <a:t>  </a:t>
            </a:r>
            <a:r>
              <a:rPr lang="en-US" sz="2400" b="1" dirty="0" smtClean="0">
                <a:latin typeface="Courier New" pitchFamily="49" charset="0"/>
              </a:rPr>
              <a:t>end;</a:t>
            </a:r>
            <a:endParaRPr lang="en-US" sz="24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 smtClean="0">
                <a:latin typeface="Courier New" pitchFamily="49" charset="0"/>
              </a:rPr>
              <a:t>Until flag =0</a:t>
            </a:r>
            <a:r>
              <a:rPr lang="ru-RU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; </a:t>
            </a:r>
            <a:r>
              <a:rPr lang="ru-RU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{ </a:t>
            </a:r>
            <a:r>
              <a:rPr lang="ru-RU" sz="2400" b="1" dirty="0" smtClean="0">
                <a:solidFill>
                  <a:srgbClr val="3333FF"/>
                </a:solidFill>
                <a:latin typeface="Courier New" pitchFamily="49" charset="0"/>
              </a:rPr>
              <a:t>выход при 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flag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3333FF"/>
                </a:solidFill>
                <a:latin typeface="Courier New" pitchFamily="49" charset="0"/>
              </a:rPr>
              <a:t>0</a:t>
            </a:r>
            <a:r>
              <a:rPr lang="ru-RU" sz="2400" b="1" dirty="0" smtClean="0">
                <a:solidFill>
                  <a:srgbClr val="3333FF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401416" name="AutoShape 8"/>
          <p:cNvSpPr>
            <a:spLocks noChangeArrowheads="1"/>
          </p:cNvSpPr>
          <p:nvPr/>
        </p:nvSpPr>
        <p:spPr bwMode="auto">
          <a:xfrm>
            <a:off x="1040094" y="3317710"/>
            <a:ext cx="1829120" cy="338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r>
              <a:rPr lang="en-US" sz="2400" b="1" dirty="0" smtClean="0">
                <a:latin typeface="Courier New" pitchFamily="49" charset="0"/>
              </a:rPr>
              <a:t>flag:= </a:t>
            </a:r>
            <a:r>
              <a:rPr lang="en-US" sz="2400" b="1" dirty="0">
                <a:latin typeface="Courier New" pitchFamily="49" charset="0"/>
              </a:rPr>
              <a:t>0;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401417" name="AutoShape 9"/>
          <p:cNvSpPr>
            <a:spLocks noChangeArrowheads="1"/>
          </p:cNvSpPr>
          <p:nvPr/>
        </p:nvSpPr>
        <p:spPr bwMode="auto">
          <a:xfrm>
            <a:off x="1691680" y="4869160"/>
            <a:ext cx="2376264" cy="338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r>
              <a:rPr lang="en-US" sz="2400" b="1" dirty="0" smtClean="0">
                <a:latin typeface="Courier New" pitchFamily="49" charset="0"/>
              </a:rPr>
              <a:t>flag:=flag+1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401418" name="AutoShape 10"/>
          <p:cNvSpPr>
            <a:spLocks noChangeArrowheads="1"/>
          </p:cNvSpPr>
          <p:nvPr/>
        </p:nvSpPr>
        <p:spPr bwMode="auto">
          <a:xfrm>
            <a:off x="1743447" y="5660371"/>
            <a:ext cx="1316385" cy="338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400" b="1" dirty="0" smtClean="0">
                <a:latin typeface="Courier New" pitchFamily="49" charset="0"/>
              </a:rPr>
              <a:t>flag=0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401419" name="AutoShape 11"/>
          <p:cNvSpPr>
            <a:spLocks noChangeArrowheads="1"/>
          </p:cNvSpPr>
          <p:nvPr/>
        </p:nvSpPr>
        <p:spPr bwMode="auto">
          <a:xfrm>
            <a:off x="3850320" y="2855747"/>
            <a:ext cx="2735361" cy="461963"/>
          </a:xfrm>
          <a:prstGeom prst="wedgeRoundRectCallout">
            <a:avLst>
              <a:gd name="adj1" fmla="val -86178"/>
              <a:gd name="adj2" fmla="val 5340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400" b="1" dirty="0" err="1" smtClean="0">
                <a:latin typeface="Courier New" pitchFamily="49" charset="0"/>
              </a:rPr>
              <a:t>flag:integer</a:t>
            </a:r>
            <a:r>
              <a:rPr lang="en-US" sz="2400" dirty="0" smtClean="0">
                <a:latin typeface="Courier New" pitchFamily="49" charset="0"/>
              </a:rPr>
              <a:t>; </a:t>
            </a:r>
            <a:endParaRPr lang="ru-RU" sz="2400" dirty="0">
              <a:latin typeface="Courier New" pitchFamily="49" charset="0"/>
            </a:endParaRPr>
          </a:p>
        </p:txBody>
      </p:sp>
      <p:graphicFrame>
        <p:nvGraphicFramePr>
          <p:cNvPr id="40143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9840"/>
              </p:ext>
            </p:extLst>
          </p:nvPr>
        </p:nvGraphicFramePr>
        <p:xfrm>
          <a:off x="7446963" y="990600"/>
          <a:ext cx="434975" cy="1589088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01453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77909"/>
              </p:ext>
            </p:extLst>
          </p:nvPr>
        </p:nvGraphicFramePr>
        <p:xfrm>
          <a:off x="8533302" y="988312"/>
          <a:ext cx="434975" cy="15936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01446" name="AutoShape 38"/>
          <p:cNvSpPr>
            <a:spLocks noChangeArrowheads="1"/>
          </p:cNvSpPr>
          <p:nvPr/>
        </p:nvSpPr>
        <p:spPr bwMode="auto">
          <a:xfrm>
            <a:off x="8011529" y="1654175"/>
            <a:ext cx="381000" cy="261938"/>
          </a:xfrm>
          <a:prstGeom prst="rightArrow">
            <a:avLst>
              <a:gd name="adj1" fmla="val 50000"/>
              <a:gd name="adj2" fmla="val 36364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14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1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1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1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1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1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1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1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3" grpId="0" build="p" animBg="1" autoUpdateAnimBg="0"/>
      <p:bldP spid="401416" grpId="0" animBg="1" autoUpdateAnimBg="0"/>
      <p:bldP spid="401417" grpId="0" animBg="1" autoUpdateAnimBg="0"/>
      <p:bldP spid="401418" grpId="0" animBg="1" autoUpdateAnimBg="0"/>
      <p:bldP spid="401419" grpId="0" animBg="1" autoUpdateAnimBg="0"/>
      <p:bldP spid="4014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3200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</a:t>
            </a:r>
            <a:r>
              <a:rPr lang="uk-UA" sz="3200" b="1" kern="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пузырька</a:t>
            </a:r>
            <a:r>
              <a:rPr lang="uk-UA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</a:t>
            </a:r>
            <a:r>
              <a:rPr lang="uk-UA" sz="3200" b="1" kern="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флагом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3363" y="836712"/>
            <a:ext cx="84645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ex25_02;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ex25_02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сортировка массива методом пузырька 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с флагом и выводом после каждого 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прохода   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N = 10; 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размер массива          }</a:t>
            </a:r>
          </a:p>
          <a:p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k: integer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счетчики и буфер обмена 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a: array[1..10] of integer;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flag: integer;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ввод массива 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i:=1 to N do begin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write('a[',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,']= ');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end;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исходный массив:');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i:=1 to N do write(a[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]:5);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</a:t>
            </a:r>
            <a:r>
              <a:rPr lang="ru-RU" sz="3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пузырька с флагом: продолжение</a:t>
            </a:r>
            <a:endParaRPr lang="ru-RU" sz="3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841" y="1192845"/>
            <a:ext cx="84645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  <a:endParaRPr lang="en-US" sz="2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flag:=0;    { </a:t>
            </a:r>
            <a:r>
              <a:rPr lang="ru-RU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сбросить флаг }</a:t>
            </a:r>
          </a:p>
          <a:p>
            <a:r>
              <a:rPr lang="ru-RU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i:=N-1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do begin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]&gt;a[i+1] then begin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 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]:=a[i+1]; a[i+1]:=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flag:=flag+1;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end;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write (flag,':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');{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вывод текущего состояния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k:=1 to N do write(a[k]:5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until flag=0;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вывод массива 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отсортированный массив:');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i:=1 to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 write(a[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]:5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  <a:endParaRPr lang="ru-RU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Вспоминаем: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0100" y="939502"/>
            <a:ext cx="8774159" cy="52322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Массив – это . . .</a:t>
            </a:r>
            <a:endParaRPr lang="ru-RU" sz="2800" dirty="0">
              <a:cs typeface="Courier New" panose="020703090202050204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100" y="1628800"/>
            <a:ext cx="874331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/>
              <a:t>. . .набор </a:t>
            </a:r>
            <a:r>
              <a:rPr lang="ru-RU" sz="2800" dirty="0"/>
              <a:t>данных </a:t>
            </a:r>
            <a:r>
              <a:rPr lang="ru-RU" sz="2800" b="1" i="1" dirty="0">
                <a:solidFill>
                  <a:srgbClr val="C00000"/>
                </a:solidFill>
              </a:rPr>
              <a:t>одинакового типа</a:t>
            </a:r>
            <a:r>
              <a:rPr lang="ru-RU" sz="2800" dirty="0"/>
              <a:t>, имеющих </a:t>
            </a:r>
            <a:r>
              <a:rPr lang="ru-RU" sz="2800" b="1" i="1" dirty="0" smtClean="0">
                <a:solidFill>
                  <a:srgbClr val="C00000"/>
                </a:solidFill>
              </a:rPr>
              <a:t>общее </a:t>
            </a:r>
            <a:r>
              <a:rPr lang="ru-RU" sz="2800" b="1" i="1" dirty="0">
                <a:solidFill>
                  <a:srgbClr val="C00000"/>
                </a:solidFill>
              </a:rPr>
              <a:t>имя</a:t>
            </a:r>
            <a:r>
              <a:rPr lang="ru-RU" sz="2800" dirty="0"/>
              <a:t> и расположенных </a:t>
            </a:r>
            <a:r>
              <a:rPr lang="ru-RU" sz="2800" b="1" i="1" dirty="0">
                <a:solidFill>
                  <a:srgbClr val="C00000"/>
                </a:solidFill>
              </a:rPr>
              <a:t>последовательно</a:t>
            </a:r>
            <a:r>
              <a:rPr lang="ru-RU" sz="2800" dirty="0"/>
              <a:t> в оперативной памяти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0949" y="3212976"/>
            <a:ext cx="8774159" cy="52322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Доступ к элементам массива осуществляется . . .</a:t>
            </a:r>
            <a:endParaRPr lang="ru-RU" sz="2800" dirty="0"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0949" y="3902274"/>
            <a:ext cx="87433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/>
              <a:t>. </a:t>
            </a:r>
            <a:r>
              <a:rPr lang="ru-RU" sz="2800" dirty="0"/>
              <a:t>. . по </a:t>
            </a:r>
            <a:r>
              <a:rPr lang="ru-RU" sz="2800" b="1" i="1" dirty="0">
                <a:solidFill>
                  <a:srgbClr val="C00000"/>
                </a:solidFill>
              </a:rPr>
              <a:t>имени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массива и </a:t>
            </a:r>
            <a:r>
              <a:rPr lang="ru-RU" sz="2800" b="1" i="1" dirty="0">
                <a:solidFill>
                  <a:srgbClr val="C00000"/>
                </a:solidFill>
              </a:rPr>
              <a:t>индексу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(номеру) элемента в массиве: </a:t>
            </a:r>
            <a:r>
              <a:rPr lang="ru-RU" sz="2800" dirty="0" err="1"/>
              <a:t>vect</a:t>
            </a:r>
            <a:r>
              <a:rPr lang="ru-RU" sz="2800" dirty="0"/>
              <a:t>[k]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9829" y="4994006"/>
            <a:ext cx="8774159" cy="52322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Объявление массива в программе: </a:t>
            </a:r>
            <a:endParaRPr lang="ru-RU" sz="2800" dirty="0"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829" y="5683304"/>
            <a:ext cx="87433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/>
              <a:t> </a:t>
            </a:r>
            <a:r>
              <a:rPr lang="ru-RU" sz="2800" i="1" dirty="0" smtClean="0"/>
              <a:t>имя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 [</a:t>
            </a:r>
            <a:r>
              <a:rPr lang="en-US" sz="2800" dirty="0" smtClean="0"/>
              <a:t>i0 .. i1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of </a:t>
            </a:r>
            <a:r>
              <a:rPr lang="ru-RU" sz="2800" i="1" dirty="0" err="1" smtClean="0"/>
              <a:t>тип_элементов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;</a:t>
            </a:r>
            <a:endParaRPr lang="ru-RU" sz="2800" i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mass: array [1..10] of integer; 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Результат работы программы:</a:t>
            </a:r>
            <a:br>
              <a:rPr lang="ru-RU" sz="3000" dirty="0" smtClean="0"/>
            </a:br>
            <a:r>
              <a:rPr lang="ru-RU" sz="3000" dirty="0" smtClean="0"/>
              <a:t> сортировка пузырьком (обменом) с флагом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8496944" cy="43204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исходный массив: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2   5   1   3   9   8   6   4   7   0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9:    0   2   5   1   3   9   8   6   4   7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5:    0   1   2   5   3   4   9   8   6   7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3:    0   1   2   3   5   4   6   9   8   7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3:    0   1   2   3   4   5   6   7   9   8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1:    0   1   2   3   4   5   6   7   8   9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0:    0   1   2   3   4   5   6   7   8   9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отсортированный массив: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0   1   2   3   4   5   6   7   8   9</a:t>
            </a:r>
          </a:p>
        </p:txBody>
      </p:sp>
    </p:spTree>
    <p:extLst>
      <p:ext uri="{BB962C8B-B14F-4D97-AF65-F5344CB8AC3E}">
        <p14:creationId xmlns:p14="http://schemas.microsoft.com/office/powerpoint/2010/main" val="21600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430381" y="1512080"/>
            <a:ext cx="8420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3333FF"/>
                </a:solidFill>
              </a:rPr>
              <a:t>Идея:</a:t>
            </a:r>
          </a:p>
          <a:p>
            <a:pPr marL="450850" lvl="1" indent="-271463">
              <a:buFontTx/>
              <a:buChar char="•"/>
            </a:pPr>
            <a:r>
              <a:rPr lang="ru-RU" sz="2400" b="0" dirty="0"/>
              <a:t>найти  минимальный элемент и поставить на первое место (поменять местами с 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A[</a:t>
            </a:r>
            <a:r>
              <a:rPr lang="ru-RU" sz="2800" b="1" dirty="0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pPr marL="450850" lvl="1" indent="-271463">
              <a:buFontTx/>
              <a:buChar char="•"/>
            </a:pPr>
            <a:r>
              <a:rPr lang="ru-RU" sz="2400" dirty="0"/>
              <a:t>из оставшихся</a:t>
            </a:r>
            <a:r>
              <a:rPr lang="ru-RU" sz="2400" b="0" dirty="0"/>
              <a:t> найти  минимальный элемент и поставить на второе место (поменять местами с 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A[</a:t>
            </a:r>
            <a:r>
              <a:rPr lang="ru-RU" sz="2800" b="1" dirty="0" smtClean="0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sz="2400" b="0" dirty="0" smtClean="0"/>
              <a:t>)</a:t>
            </a:r>
            <a:r>
              <a:rPr lang="ru-RU" sz="2400" b="0" dirty="0"/>
              <a:t>, и т.д.</a:t>
            </a:r>
          </a:p>
        </p:txBody>
      </p:sp>
      <p:graphicFrame>
        <p:nvGraphicFramePr>
          <p:cNvPr id="3993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02577"/>
              </p:ext>
            </p:extLst>
          </p:nvPr>
        </p:nvGraphicFramePr>
        <p:xfrm>
          <a:off x="1717676" y="4167186"/>
          <a:ext cx="549275" cy="2005014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99377" name="AutoShape 17"/>
          <p:cNvSpPr>
            <a:spLocks noChangeArrowheads="1"/>
          </p:cNvSpPr>
          <p:nvPr/>
        </p:nvSpPr>
        <p:spPr bwMode="auto">
          <a:xfrm flipV="1">
            <a:off x="2249488" y="4289424"/>
            <a:ext cx="515938" cy="1222375"/>
          </a:xfrm>
          <a:prstGeom prst="curvedLeftArrow">
            <a:avLst>
              <a:gd name="adj1" fmla="val 47385"/>
              <a:gd name="adj2" fmla="val 94769"/>
              <a:gd name="adj3" fmla="val 3333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378" name="AutoShape 18"/>
          <p:cNvSpPr>
            <a:spLocks noChangeArrowheads="1"/>
          </p:cNvSpPr>
          <p:nvPr/>
        </p:nvSpPr>
        <p:spPr bwMode="auto">
          <a:xfrm flipH="1">
            <a:off x="1184276" y="4462461"/>
            <a:ext cx="515937" cy="1222375"/>
          </a:xfrm>
          <a:prstGeom prst="curvedLeftArrow">
            <a:avLst>
              <a:gd name="adj1" fmla="val 47385"/>
              <a:gd name="adj2" fmla="val 94769"/>
              <a:gd name="adj3" fmla="val 3333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aphicFrame>
        <p:nvGraphicFramePr>
          <p:cNvPr id="399442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234"/>
              </p:ext>
            </p:extLst>
          </p:nvPr>
        </p:nvGraphicFramePr>
        <p:xfrm>
          <a:off x="3567113" y="4194174"/>
          <a:ext cx="549275" cy="2005014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99391" name="AutoShape 31"/>
          <p:cNvSpPr>
            <a:spLocks noChangeArrowheads="1"/>
          </p:cNvSpPr>
          <p:nvPr/>
        </p:nvSpPr>
        <p:spPr bwMode="auto">
          <a:xfrm flipV="1">
            <a:off x="4110038" y="4789486"/>
            <a:ext cx="515938" cy="1222375"/>
          </a:xfrm>
          <a:prstGeom prst="curvedLeftArrow">
            <a:avLst>
              <a:gd name="adj1" fmla="val 47385"/>
              <a:gd name="adj2" fmla="val 94769"/>
              <a:gd name="adj3" fmla="val 3333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392" name="AutoShape 32"/>
          <p:cNvSpPr>
            <a:spLocks noChangeArrowheads="1"/>
          </p:cNvSpPr>
          <p:nvPr/>
        </p:nvSpPr>
        <p:spPr bwMode="auto">
          <a:xfrm flipH="1">
            <a:off x="3041651" y="4905374"/>
            <a:ext cx="515937" cy="1222375"/>
          </a:xfrm>
          <a:prstGeom prst="curvedLeftArrow">
            <a:avLst>
              <a:gd name="adj1" fmla="val 47385"/>
              <a:gd name="adj2" fmla="val 94769"/>
              <a:gd name="adj3" fmla="val 3333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aphicFrame>
        <p:nvGraphicFramePr>
          <p:cNvPr id="399444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97040"/>
              </p:ext>
            </p:extLst>
          </p:nvPr>
        </p:nvGraphicFramePr>
        <p:xfrm>
          <a:off x="5548313" y="4165599"/>
          <a:ext cx="549275" cy="2005014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99408" name="AutoShape 48"/>
          <p:cNvSpPr>
            <a:spLocks noChangeArrowheads="1"/>
          </p:cNvSpPr>
          <p:nvPr/>
        </p:nvSpPr>
        <p:spPr bwMode="auto">
          <a:xfrm flipV="1">
            <a:off x="6124576" y="5230811"/>
            <a:ext cx="515937" cy="785813"/>
          </a:xfrm>
          <a:prstGeom prst="curvedLeftArrow">
            <a:avLst>
              <a:gd name="adj1" fmla="val 30462"/>
              <a:gd name="adj2" fmla="val 60923"/>
              <a:gd name="adj3" fmla="val 3333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09" name="AutoShape 49"/>
          <p:cNvSpPr>
            <a:spLocks noChangeArrowheads="1"/>
          </p:cNvSpPr>
          <p:nvPr/>
        </p:nvSpPr>
        <p:spPr bwMode="auto">
          <a:xfrm flipH="1">
            <a:off x="5014913" y="5310186"/>
            <a:ext cx="515938" cy="833438"/>
          </a:xfrm>
          <a:prstGeom prst="curvedLeftArrow">
            <a:avLst>
              <a:gd name="adj1" fmla="val 32308"/>
              <a:gd name="adj2" fmla="val 64615"/>
              <a:gd name="adj3" fmla="val 3333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aphicFrame>
        <p:nvGraphicFramePr>
          <p:cNvPr id="399443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85409"/>
              </p:ext>
            </p:extLst>
          </p:nvPr>
        </p:nvGraphicFramePr>
        <p:xfrm>
          <a:off x="7058026" y="4186236"/>
          <a:ext cx="549275" cy="2005014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Заголовок 2"/>
          <p:cNvSpPr txBox="1">
            <a:spLocks/>
          </p:cNvSpPr>
          <p:nvPr/>
        </p:nvSpPr>
        <p:spPr>
          <a:xfrm>
            <a:off x="330339" y="188641"/>
            <a:ext cx="8482290" cy="132343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Сортировка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методом </a:t>
            </a:r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выбора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9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9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9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build="p" bldLvl="2" autoUpdateAnimBg="0"/>
      <p:bldP spid="399377" grpId="0" animBg="1"/>
      <p:bldP spid="399378" grpId="0" animBg="1"/>
      <p:bldP spid="399391" grpId="0" animBg="1"/>
      <p:bldP spid="399392" grpId="0" animBg="1"/>
      <p:bldP spid="399408" grpId="0" animBg="1"/>
      <p:bldP spid="3994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2057400" y="2709863"/>
            <a:ext cx="5027613" cy="719137"/>
            <a:chOff x="1064" y="792"/>
            <a:chExt cx="3167" cy="453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auto">
            <a:xfrm>
              <a:off x="1064" y="792"/>
              <a:ext cx="453" cy="4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dirty="0"/>
                <a:t>7</a:t>
              </a:r>
            </a:p>
          </p:txBody>
        </p:sp>
        <p:sp>
          <p:nvSpPr>
            <p:cNvPr id="88068" name="Rectangle 4"/>
            <p:cNvSpPr>
              <a:spLocks noChangeArrowheads="1"/>
            </p:cNvSpPr>
            <p:nvPr/>
          </p:nvSpPr>
          <p:spPr bwMode="auto">
            <a:xfrm>
              <a:off x="1517" y="792"/>
              <a:ext cx="453" cy="4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/>
                <a:t>0</a:t>
              </a:r>
            </a:p>
          </p:txBody>
        </p:sp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>
              <a:off x="1970" y="792"/>
              <a:ext cx="453" cy="4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dirty="0"/>
                <a:t>-4</a:t>
              </a:r>
            </a:p>
          </p:txBody>
        </p:sp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2423" y="792"/>
              <a:ext cx="453" cy="4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/>
                <a:t>3</a:t>
              </a:r>
            </a:p>
          </p:txBody>
        </p:sp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2872" y="792"/>
              <a:ext cx="453" cy="4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/>
                <a:t>1</a:t>
              </a:r>
            </a:p>
          </p:txBody>
        </p:sp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3325" y="792"/>
              <a:ext cx="453" cy="4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/>
                <a:t>-2</a:t>
              </a:r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3778" y="792"/>
              <a:ext cx="453" cy="4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/>
                <a:t>5</a:t>
              </a:r>
            </a:p>
          </p:txBody>
        </p:sp>
      </p:grpSp>
      <p:sp>
        <p:nvSpPr>
          <p:cNvPr id="88075" name="AutoShape 11"/>
          <p:cNvSpPr>
            <a:spLocks noChangeArrowheads="1"/>
          </p:cNvSpPr>
          <p:nvPr/>
        </p:nvSpPr>
        <p:spPr bwMode="auto">
          <a:xfrm rot="5400000">
            <a:off x="493712" y="1209676"/>
            <a:ext cx="1076325" cy="1149350"/>
          </a:xfrm>
          <a:prstGeom prst="homePlate">
            <a:avLst>
              <a:gd name="adj" fmla="val 25000"/>
            </a:avLst>
          </a:prstGeom>
          <a:solidFill>
            <a:srgbClr val="FFCC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ru-RU" sz="3200" b="1"/>
              <a:t>min</a:t>
            </a:r>
          </a:p>
          <a:p>
            <a:pPr algn="ctr"/>
            <a:endParaRPr lang="ru-RU" altLang="ru-RU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879" y="260648"/>
            <a:ext cx="8229600" cy="646331"/>
          </a:xfrm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altLang="ru-RU" sz="36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выбора</a:t>
            </a:r>
            <a:r>
              <a:rPr lang="en-US" altLang="ru-RU" sz="36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ru-RU" altLang="ru-RU" sz="36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начало</a:t>
            </a:r>
            <a:endParaRPr lang="ru-RU" altLang="ru-RU" sz="36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057400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7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2776538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0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495675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dirty="0"/>
              <a:t>-4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214813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dirty="0"/>
              <a:t>3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927600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dirty="0"/>
              <a:t>1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5646738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dirty="0"/>
              <a:t>-2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6365875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dirty="0"/>
              <a:t>5</a:t>
            </a:r>
          </a:p>
        </p:txBody>
      </p:sp>
      <p:sp>
        <p:nvSpPr>
          <p:cNvPr id="87053" name="AutoShape 13"/>
          <p:cNvSpPr>
            <a:spLocks noChangeArrowheads="1"/>
          </p:cNvSpPr>
          <p:nvPr/>
        </p:nvSpPr>
        <p:spPr bwMode="auto">
          <a:xfrm rot="5400000">
            <a:off x="493712" y="1481138"/>
            <a:ext cx="1076325" cy="1149350"/>
          </a:xfrm>
          <a:prstGeom prst="homePlate">
            <a:avLst>
              <a:gd name="adj" fmla="val 25000"/>
            </a:avLst>
          </a:prstGeom>
          <a:solidFill>
            <a:srgbClr val="FFCC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ru-RU" sz="3200" b="1" dirty="0"/>
              <a:t>min</a:t>
            </a:r>
          </a:p>
          <a:p>
            <a:pPr algn="ctr"/>
            <a:endParaRPr lang="ru-RU" altLang="ru-RU" dirty="0"/>
          </a:p>
        </p:txBody>
      </p:sp>
      <p:sp>
        <p:nvSpPr>
          <p:cNvPr id="87054" name="AutoShape 14"/>
          <p:cNvSpPr>
            <a:spLocks noChangeArrowheads="1"/>
          </p:cNvSpPr>
          <p:nvPr/>
        </p:nvSpPr>
        <p:spPr bwMode="auto">
          <a:xfrm flipH="1">
            <a:off x="2057400" y="3457575"/>
            <a:ext cx="1892300" cy="576263"/>
          </a:xfrm>
          <a:prstGeom prst="curvedUpArrow">
            <a:avLst>
              <a:gd name="adj1" fmla="val 65675"/>
              <a:gd name="adj2" fmla="val 131350"/>
              <a:gd name="adj3" fmla="val 33333"/>
            </a:avLst>
          </a:prstGeom>
          <a:solidFill>
            <a:srgbClr val="FF6600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879" y="260648"/>
            <a:ext cx="8229600" cy="646331"/>
          </a:xfrm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altLang="ru-RU" sz="36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выбора – проход 1</a:t>
            </a:r>
            <a:endParaRPr lang="ru-RU" altLang="ru-RU" sz="36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9306E-6 L 0.30468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58382E-6 L -0.15799 3.5838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3.58382E-6 L 0.15729 3.5838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4" grpId="0" animBg="1"/>
      <p:bldP spid="87053" grpId="0" animBg="1"/>
      <p:bldP spid="87054" grpId="0" animBg="1"/>
      <p:bldP spid="8705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057400" y="2709863"/>
            <a:ext cx="719138" cy="719137"/>
          </a:xfrm>
          <a:prstGeom prst="rect">
            <a:avLst/>
          </a:prstGeom>
          <a:solidFill>
            <a:srgbClr val="FFFF99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-4</a:t>
            </a:r>
            <a:endParaRPr lang="ru-RU" altLang="ru-RU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776538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0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495675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214813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4927600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1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5646738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-2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6365875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5</a:t>
            </a:r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 rot="5400000">
            <a:off x="3302000" y="1481138"/>
            <a:ext cx="1076325" cy="1149350"/>
          </a:xfrm>
          <a:prstGeom prst="homePlate">
            <a:avLst>
              <a:gd name="adj" fmla="val 25000"/>
            </a:avLst>
          </a:prstGeom>
          <a:solidFill>
            <a:srgbClr val="FFCC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ru-RU" sz="3200" b="1" dirty="0"/>
              <a:t>min</a:t>
            </a:r>
          </a:p>
          <a:p>
            <a:pPr algn="ctr"/>
            <a:endParaRPr lang="ru-RU" altLang="ru-RU" dirty="0"/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 flipH="1">
            <a:off x="2601913" y="3457575"/>
            <a:ext cx="3625850" cy="576263"/>
          </a:xfrm>
          <a:prstGeom prst="curvedUpArrow">
            <a:avLst>
              <a:gd name="adj1" fmla="val 80223"/>
              <a:gd name="adj2" fmla="val 206063"/>
              <a:gd name="adj3" fmla="val 33333"/>
            </a:avLst>
          </a:prstGeom>
          <a:solidFill>
            <a:srgbClr val="FF6600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879" y="260648"/>
            <a:ext cx="8229600" cy="646331"/>
          </a:xfrm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altLang="ru-RU" sz="36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выбора – проход 2</a:t>
            </a:r>
            <a:endParaRPr lang="ru-RU" altLang="ru-RU" sz="36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8 -1.96532E-6 L 0.23524 -1.9653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58382E-6 L -0.31076 3.5838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3.58382E-6 L 0.31545 3.5838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5" grpId="0" animBg="1"/>
      <p:bldP spid="89098" grpId="0" animBg="1"/>
      <p:bldP spid="89099" grpId="0" animBg="1"/>
      <p:bldP spid="8909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057400" y="2709863"/>
            <a:ext cx="719138" cy="719137"/>
          </a:xfrm>
          <a:prstGeom prst="rect">
            <a:avLst/>
          </a:prstGeom>
          <a:solidFill>
            <a:srgbClr val="FFFF99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-4</a:t>
            </a:r>
            <a:endParaRPr lang="ru-RU" altLang="ru-RU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776538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-2</a:t>
            </a:r>
            <a:endParaRPr lang="ru-RU" altLang="ru-RU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495675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214813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4927600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1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5646738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ru-RU"/>
              <a:t>0</a:t>
            </a:r>
            <a:endParaRPr lang="ru-RU" altLang="ru-RU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6365875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5</a:t>
            </a:r>
          </a:p>
        </p:txBody>
      </p:sp>
      <p:sp>
        <p:nvSpPr>
          <p:cNvPr id="90122" name="AutoShape 10"/>
          <p:cNvSpPr>
            <a:spLocks noChangeArrowheads="1"/>
          </p:cNvSpPr>
          <p:nvPr/>
        </p:nvSpPr>
        <p:spPr bwMode="auto">
          <a:xfrm rot="5400000">
            <a:off x="5473700" y="1481138"/>
            <a:ext cx="1076325" cy="1149350"/>
          </a:xfrm>
          <a:prstGeom prst="homePlate">
            <a:avLst>
              <a:gd name="adj" fmla="val 25000"/>
            </a:avLst>
          </a:prstGeom>
          <a:solidFill>
            <a:srgbClr val="FFCC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ru-RU" sz="3200" b="1"/>
              <a:t>min</a:t>
            </a:r>
          </a:p>
          <a:p>
            <a:pPr algn="ctr"/>
            <a:endParaRPr lang="ru-RU" altLang="ru-RU"/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 flipH="1">
            <a:off x="3309938" y="3457575"/>
            <a:ext cx="2917825" cy="576263"/>
          </a:xfrm>
          <a:prstGeom prst="curvedUpArrow">
            <a:avLst>
              <a:gd name="adj1" fmla="val 64558"/>
              <a:gd name="adj2" fmla="val 165825"/>
              <a:gd name="adj3" fmla="val 33333"/>
            </a:avLst>
          </a:prstGeom>
          <a:solidFill>
            <a:srgbClr val="FF6600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879" y="260648"/>
            <a:ext cx="8229600" cy="646331"/>
          </a:xfrm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altLang="ru-RU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выбора – проход </a:t>
            </a:r>
            <a:r>
              <a:rPr lang="ru-RU" altLang="ru-RU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altLang="ru-RU" sz="36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3.58382E-6 L -0.23437 3.5838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3.58382E-6 L 0.23298 3.5838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19" grpId="0" animBg="1"/>
      <p:bldP spid="90123" grpId="0" animBg="1"/>
      <p:bldP spid="901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057400" y="2709863"/>
            <a:ext cx="719138" cy="719137"/>
          </a:xfrm>
          <a:prstGeom prst="rect">
            <a:avLst/>
          </a:prstGeom>
          <a:solidFill>
            <a:srgbClr val="FFFF99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-4</a:t>
            </a:r>
            <a:endParaRPr lang="ru-RU" altLang="ru-RU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776538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-2</a:t>
            </a:r>
            <a:endParaRPr lang="ru-RU" altLang="ru-RU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495675" y="2709863"/>
            <a:ext cx="719138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0</a:t>
            </a:r>
            <a:endParaRPr lang="ru-RU" altLang="ru-RU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214813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927600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1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5646738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6365875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5</a:t>
            </a:r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 rot="5400000">
            <a:off x="5473700" y="1481138"/>
            <a:ext cx="1076325" cy="1149350"/>
          </a:xfrm>
          <a:prstGeom prst="homePlate">
            <a:avLst>
              <a:gd name="adj" fmla="val 25000"/>
            </a:avLst>
          </a:prstGeom>
          <a:solidFill>
            <a:srgbClr val="FFCC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ru-RU" sz="3200" b="1"/>
              <a:t>min</a:t>
            </a:r>
          </a:p>
          <a:p>
            <a:pPr algn="ctr"/>
            <a:endParaRPr lang="ru-RU" altLang="ru-RU"/>
          </a:p>
        </p:txBody>
      </p:sp>
      <p:sp>
        <p:nvSpPr>
          <p:cNvPr id="91147" name="AutoShape 11"/>
          <p:cNvSpPr>
            <a:spLocks noChangeArrowheads="1"/>
          </p:cNvSpPr>
          <p:nvPr/>
        </p:nvSpPr>
        <p:spPr bwMode="auto">
          <a:xfrm flipH="1">
            <a:off x="4243388" y="3457575"/>
            <a:ext cx="1222375" cy="576263"/>
          </a:xfrm>
          <a:prstGeom prst="curvedUpArrow">
            <a:avLst>
              <a:gd name="adj1" fmla="val 27045"/>
              <a:gd name="adj2" fmla="val 69470"/>
              <a:gd name="adj3" fmla="val 33333"/>
            </a:avLst>
          </a:prstGeom>
          <a:solidFill>
            <a:srgbClr val="FF6600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879" y="260648"/>
            <a:ext cx="8229600" cy="646331"/>
          </a:xfrm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altLang="ru-RU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выбора – проход </a:t>
            </a:r>
            <a:r>
              <a:rPr lang="ru-RU" altLang="ru-RU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ru-RU" altLang="ru-RU" sz="36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6532E-6 L -0.07969 -1.9653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58382E-6 L -0.07813 3.5838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58382E-6 L 0.07743 3.5838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  <p:bldP spid="91142" grpId="0" animBg="1"/>
      <p:bldP spid="91146" grpId="0" animBg="1"/>
      <p:bldP spid="91147" grpId="0" animBg="1"/>
      <p:bldP spid="9114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057400" y="2709863"/>
            <a:ext cx="719138" cy="719137"/>
          </a:xfrm>
          <a:prstGeom prst="rect">
            <a:avLst/>
          </a:prstGeom>
          <a:solidFill>
            <a:srgbClr val="FFFF99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-4</a:t>
            </a:r>
            <a:endParaRPr lang="ru-RU" altLang="ru-RU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776538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-2</a:t>
            </a:r>
            <a:endParaRPr lang="ru-RU" altLang="ru-RU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495675" y="2709863"/>
            <a:ext cx="719138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0</a:t>
            </a:r>
            <a:endParaRPr lang="ru-RU" altLang="ru-RU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214813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927600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5646738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365875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5</a:t>
            </a:r>
          </a:p>
        </p:txBody>
      </p:sp>
      <p:sp>
        <p:nvSpPr>
          <p:cNvPr id="92170" name="AutoShape 10"/>
          <p:cNvSpPr>
            <a:spLocks noChangeArrowheads="1"/>
          </p:cNvSpPr>
          <p:nvPr/>
        </p:nvSpPr>
        <p:spPr bwMode="auto">
          <a:xfrm rot="5400000">
            <a:off x="4745037" y="1481138"/>
            <a:ext cx="1076325" cy="1149350"/>
          </a:xfrm>
          <a:prstGeom prst="homePlate">
            <a:avLst>
              <a:gd name="adj" fmla="val 25000"/>
            </a:avLst>
          </a:prstGeom>
          <a:solidFill>
            <a:srgbClr val="FFCC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ru-RU" sz="3200" b="1"/>
              <a:t>min</a:t>
            </a:r>
          </a:p>
          <a:p>
            <a:pPr algn="ctr"/>
            <a:endParaRPr lang="ru-RU" altLang="ru-RU"/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 flipH="1">
            <a:off x="4991100" y="3457575"/>
            <a:ext cx="531813" cy="576263"/>
          </a:xfrm>
          <a:prstGeom prst="curvedUpArrow">
            <a:avLst>
              <a:gd name="adj1" fmla="val 12750"/>
              <a:gd name="adj2" fmla="val 32750"/>
              <a:gd name="adj3" fmla="val 36119"/>
            </a:avLst>
          </a:prstGeom>
          <a:solidFill>
            <a:srgbClr val="FF6600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879" y="260648"/>
            <a:ext cx="8229600" cy="646331"/>
          </a:xfrm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altLang="ru-RU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выбора – проход </a:t>
            </a:r>
            <a:r>
              <a:rPr lang="ru-RU" altLang="ru-RU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altLang="ru-RU" sz="36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 animBg="1"/>
      <p:bldP spid="9217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057400" y="2709863"/>
            <a:ext cx="719138" cy="719137"/>
          </a:xfrm>
          <a:prstGeom prst="rect">
            <a:avLst/>
          </a:prstGeom>
          <a:solidFill>
            <a:srgbClr val="FFFF99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-4</a:t>
            </a:r>
            <a:endParaRPr lang="ru-RU" altLang="ru-RU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776538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-2</a:t>
            </a:r>
            <a:endParaRPr lang="ru-RU" altLang="ru-RU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495675" y="2709863"/>
            <a:ext cx="719138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0</a:t>
            </a:r>
            <a:endParaRPr lang="ru-RU" altLang="ru-RU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214813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4927600" y="2709863"/>
            <a:ext cx="719138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5646738" y="2709863"/>
            <a:ext cx="719137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6365875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/>
              <a:t>5</a:t>
            </a:r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 rot="5400000">
            <a:off x="4745037" y="1481138"/>
            <a:ext cx="1076325" cy="1149350"/>
          </a:xfrm>
          <a:prstGeom prst="homePlate">
            <a:avLst>
              <a:gd name="adj" fmla="val 25000"/>
            </a:avLst>
          </a:prstGeom>
          <a:solidFill>
            <a:srgbClr val="FFCC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ru-RU" sz="3200" b="1"/>
              <a:t>min</a:t>
            </a:r>
          </a:p>
          <a:p>
            <a:pPr algn="ctr"/>
            <a:endParaRPr lang="ru-RU" altLang="ru-RU"/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 flipH="1">
            <a:off x="5800725" y="3457575"/>
            <a:ext cx="1039813" cy="576263"/>
          </a:xfrm>
          <a:prstGeom prst="curvedUpArrow">
            <a:avLst>
              <a:gd name="adj1" fmla="val 23006"/>
              <a:gd name="adj2" fmla="val 59094"/>
              <a:gd name="adj3" fmla="val 33333"/>
            </a:avLst>
          </a:prstGeom>
          <a:solidFill>
            <a:srgbClr val="FF6600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879" y="260648"/>
            <a:ext cx="8229600" cy="646331"/>
          </a:xfrm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altLang="ru-RU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выбора  – проход </a:t>
            </a:r>
            <a:r>
              <a:rPr lang="ru-RU" altLang="ru-RU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ru-RU" altLang="ru-RU" sz="36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6532E-6 L 0.15868 -1.9653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8382E-6 L -0.08143 3.5838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3.58382E-6 L 0.07587 3.5838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2" grpId="0" animBg="1"/>
      <p:bldP spid="93194" grpId="0" animBg="1"/>
      <p:bldP spid="93195" grpId="0" animBg="1"/>
      <p:bldP spid="9319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057400" y="2709863"/>
            <a:ext cx="719138" cy="719137"/>
          </a:xfrm>
          <a:prstGeom prst="rect">
            <a:avLst/>
          </a:prstGeom>
          <a:solidFill>
            <a:srgbClr val="FFFF99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-4</a:t>
            </a:r>
            <a:endParaRPr lang="ru-RU" altLang="ru-RU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776538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-2</a:t>
            </a:r>
            <a:endParaRPr lang="ru-RU" altLang="ru-RU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495675" y="2709863"/>
            <a:ext cx="719138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0</a:t>
            </a:r>
            <a:endParaRPr lang="ru-RU" altLang="ru-RU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214813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4927600" y="2709863"/>
            <a:ext cx="719138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5646738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6365875" y="2709863"/>
            <a:ext cx="719138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 rot="5400000">
            <a:off x="6188075" y="1481138"/>
            <a:ext cx="1076325" cy="1149350"/>
          </a:xfrm>
          <a:prstGeom prst="homePlate">
            <a:avLst>
              <a:gd name="adj" fmla="val 25000"/>
            </a:avLst>
          </a:prstGeom>
          <a:solidFill>
            <a:srgbClr val="FFCC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ru-RU" sz="3200" b="1"/>
              <a:t>min</a:t>
            </a:r>
          </a:p>
          <a:p>
            <a:pPr algn="ctr"/>
            <a:endParaRPr lang="ru-RU" alt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879" y="260648"/>
            <a:ext cx="8229600" cy="646331"/>
          </a:xfrm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altLang="ru-RU" sz="36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выбора - окончание</a:t>
            </a:r>
            <a:endParaRPr lang="ru-RU" altLang="ru-RU" sz="36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0100" y="1628800"/>
            <a:ext cx="8774159" cy="138499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Основное предназначение компьютеров не вычисления, как считают многие, а </a:t>
            </a:r>
          </a:p>
          <a:p>
            <a:r>
              <a:rPr lang="ru-RU" sz="2800" b="1" dirty="0">
                <a:solidFill>
                  <a:srgbClr val="CE1B08"/>
                </a:solidFill>
              </a:rPr>
              <a:t>обработка больших объемов </a:t>
            </a:r>
            <a:r>
              <a:rPr lang="ru-RU" sz="2800" b="1" dirty="0" smtClean="0">
                <a:solidFill>
                  <a:srgbClr val="CE1B08"/>
                </a:solidFill>
              </a:rPr>
              <a:t>данных</a:t>
            </a:r>
            <a:endParaRPr lang="ru-RU" sz="2800" dirty="0">
              <a:cs typeface="Courier New" panose="02070309020205020404" pitchFamily="49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132343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сортировке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532" y="3212976"/>
            <a:ext cx="874331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ru-RU" sz="2800" b="1" dirty="0" smtClean="0">
                <a:solidFill>
                  <a:srgbClr val="9E1406"/>
                </a:solidFill>
              </a:rPr>
              <a:t>Сортировка</a:t>
            </a:r>
            <a:r>
              <a:rPr lang="en-US" sz="2800" b="1" dirty="0" smtClean="0">
                <a:solidFill>
                  <a:srgbClr val="9E1406"/>
                </a:solidFill>
              </a:rPr>
              <a:t> </a:t>
            </a:r>
            <a:r>
              <a:rPr lang="ru-RU" sz="2800" b="1" dirty="0" smtClean="0">
                <a:solidFill>
                  <a:srgbClr val="9E1406"/>
                </a:solidFill>
              </a:rPr>
              <a:t>массива</a:t>
            </a:r>
            <a:r>
              <a:rPr lang="ru-RU" sz="2800" dirty="0" smtClean="0">
                <a:solidFill>
                  <a:srgbClr val="3333FF"/>
                </a:solidFill>
              </a:rPr>
              <a:t> </a:t>
            </a:r>
            <a:r>
              <a:rPr lang="ru-RU" sz="2800" dirty="0"/>
              <a:t>– это расстановка </a:t>
            </a:r>
            <a:r>
              <a:rPr lang="ru-RU" sz="2800" dirty="0" smtClean="0"/>
              <a:t>его элементов в </a:t>
            </a:r>
            <a:r>
              <a:rPr lang="ru-RU" sz="2800" dirty="0"/>
              <a:t>заданном порядке (по возрастанию, убыванию, </a:t>
            </a:r>
            <a:r>
              <a:rPr lang="ru-RU" sz="2800" dirty="0" smtClean="0"/>
              <a:t>по алфавиту, …)</a:t>
            </a:r>
            <a:endParaRPr lang="ru-RU" sz="2800" dirty="0">
              <a:solidFill>
                <a:srgbClr val="CE1B08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4532" y="4797152"/>
            <a:ext cx="8774159" cy="138499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cs typeface="Consolas" pitchFamily="49" charset="0"/>
              </a:rPr>
              <a:t>Сортировка – одна из важнейших процедур обработки информации, позволяющая существенно ускорить последующий поиск </a:t>
            </a:r>
            <a:r>
              <a:rPr lang="ru-RU" sz="2800" dirty="0" smtClean="0">
                <a:cs typeface="Consolas" pitchFamily="49" charset="0"/>
              </a:rPr>
              <a:t>объектов</a:t>
            </a:r>
            <a:endParaRPr lang="ru-RU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057400" y="2709863"/>
            <a:ext cx="719138" cy="719137"/>
          </a:xfrm>
          <a:prstGeom prst="rect">
            <a:avLst/>
          </a:prstGeom>
          <a:solidFill>
            <a:srgbClr val="FFFF99"/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-4</a:t>
            </a:r>
            <a:endParaRPr lang="ru-RU" altLang="ru-RU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776538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-2</a:t>
            </a:r>
            <a:endParaRPr lang="ru-RU" altLang="ru-RU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495675" y="2709863"/>
            <a:ext cx="719138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0</a:t>
            </a:r>
            <a:endParaRPr lang="ru-RU" altLang="ru-RU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214813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927600" y="2709863"/>
            <a:ext cx="719138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5646738" y="2709863"/>
            <a:ext cx="719137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365875" y="2709863"/>
            <a:ext cx="719138" cy="719137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>
          <a:xfrm>
            <a:off x="449879" y="260648"/>
            <a:ext cx="8229600" cy="646331"/>
          </a:xfrm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altLang="ru-RU" sz="36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выбора</a:t>
            </a:r>
            <a:endParaRPr lang="ru-RU" altLang="ru-RU" sz="36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307" name="Rectangle 59"/>
          <p:cNvSpPr>
            <a:spLocks noChangeArrowheads="1"/>
          </p:cNvSpPr>
          <p:nvPr/>
        </p:nvSpPr>
        <p:spPr bwMode="auto">
          <a:xfrm>
            <a:off x="534988" y="1606550"/>
            <a:ext cx="7951787" cy="426878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endParaRPr lang="ru-RU" sz="2400">
              <a:latin typeface="Courier New" pitchFamily="49" charset="0"/>
            </a:endParaRPr>
          </a:p>
        </p:txBody>
      </p:sp>
      <p:sp>
        <p:nvSpPr>
          <p:cNvPr id="437310" name="Oval 62"/>
          <p:cNvSpPr>
            <a:spLocks noChangeArrowheads="1"/>
          </p:cNvSpPr>
          <p:nvPr/>
        </p:nvSpPr>
        <p:spPr bwMode="auto">
          <a:xfrm>
            <a:off x="3625850" y="2471738"/>
            <a:ext cx="407988" cy="4159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400">
                <a:latin typeface="Courier New" pitchFamily="49" charset="0"/>
              </a:rPr>
              <a:t>N</a:t>
            </a:r>
            <a:endParaRPr lang="ru-RU" sz="2400">
              <a:latin typeface="Courier New" pitchFamily="49" charset="0"/>
            </a:endParaRPr>
          </a:p>
        </p:txBody>
      </p:sp>
      <p:sp>
        <p:nvSpPr>
          <p:cNvPr id="437311" name="Rectangle 63"/>
          <p:cNvSpPr>
            <a:spLocks noChangeArrowheads="1"/>
          </p:cNvSpPr>
          <p:nvPr/>
        </p:nvSpPr>
        <p:spPr bwMode="auto">
          <a:xfrm>
            <a:off x="823913" y="2038350"/>
            <a:ext cx="6443662" cy="129381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olid"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437312" name="Rectangle 64"/>
          <p:cNvSpPr>
            <a:spLocks noChangeArrowheads="1"/>
          </p:cNvSpPr>
          <p:nvPr/>
        </p:nvSpPr>
        <p:spPr bwMode="auto">
          <a:xfrm>
            <a:off x="803275" y="3333750"/>
            <a:ext cx="4735513" cy="20605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olid"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437322" name="Rectangle 74"/>
          <p:cNvSpPr>
            <a:spLocks noChangeArrowheads="1"/>
          </p:cNvSpPr>
          <p:nvPr/>
        </p:nvSpPr>
        <p:spPr bwMode="auto">
          <a:xfrm>
            <a:off x="542925" y="1612900"/>
            <a:ext cx="7951788" cy="42687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/>
          <a:lstStyle/>
          <a:p>
            <a:pPr>
              <a:spcBef>
                <a:spcPct val="15000"/>
              </a:spcBef>
            </a:pPr>
            <a:r>
              <a:rPr lang="en-US" sz="2400" b="1" dirty="0">
                <a:latin typeface="Courier New" pitchFamily="49" charset="0"/>
              </a:rPr>
              <a:t>for i:=1 to N-1 do </a:t>
            </a:r>
            <a:r>
              <a:rPr lang="en-US" sz="2400" b="1" dirty="0" smtClean="0">
                <a:latin typeface="Courier New" pitchFamily="49" charset="0"/>
              </a:rPr>
              <a:t>begin</a:t>
            </a:r>
            <a:endParaRPr lang="ru-RU" sz="2400" b="1" dirty="0" smtClean="0"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num</a:t>
            </a:r>
            <a:r>
              <a:rPr lang="en-US" b="1" dirty="0" smtClean="0"/>
              <a:t> 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b="1" dirty="0" smtClean="0"/>
              <a:t> </a:t>
            </a:r>
            <a:r>
              <a:rPr lang="en-US" sz="2400" b="1" dirty="0" err="1">
                <a:latin typeface="Courier New" pitchFamily="49" charset="0"/>
              </a:rPr>
              <a:t>i</a:t>
            </a:r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;</a:t>
            </a:r>
          </a:p>
          <a:p>
            <a:pPr>
              <a:spcBef>
                <a:spcPct val="15000"/>
              </a:spcBef>
            </a:pPr>
            <a:r>
              <a:rPr lang="en-US" sz="2400" b="1" dirty="0">
                <a:latin typeface="Courier New" pitchFamily="49" charset="0"/>
              </a:rPr>
              <a:t>  for</a:t>
            </a:r>
            <a:r>
              <a:rPr lang="en-US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j:</a:t>
            </a:r>
            <a:r>
              <a:rPr lang="en-US" b="1" dirty="0" smtClean="0"/>
              <a:t> </a:t>
            </a:r>
            <a:r>
              <a:rPr lang="en-US" sz="2400" b="1" dirty="0">
                <a:latin typeface="Courier New" pitchFamily="49" charset="0"/>
              </a:rPr>
              <a:t>=</a:t>
            </a:r>
            <a:r>
              <a:rPr lang="en-US" b="1" dirty="0"/>
              <a:t>  </a:t>
            </a:r>
            <a:r>
              <a:rPr lang="en-US" sz="2400" b="1" dirty="0" smtClean="0">
                <a:latin typeface="Courier New" pitchFamily="49" charset="0"/>
              </a:rPr>
              <a:t>i+1 to N do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2400" b="1" dirty="0">
                <a:latin typeface="Courier New" pitchFamily="49" charset="0"/>
              </a:rPr>
              <a:t>    if a[j]&lt;a[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] then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:=j</a:t>
            </a:r>
            <a:r>
              <a:rPr lang="en-US" sz="2400" b="1" dirty="0" smtClean="0">
                <a:latin typeface="Courier New" pitchFamily="49" charset="0"/>
              </a:rPr>
              <a:t>;</a:t>
            </a:r>
          </a:p>
          <a:p>
            <a:pPr>
              <a:spcBef>
                <a:spcPct val="15000"/>
              </a:spcBef>
            </a:pPr>
            <a:r>
              <a:rPr lang="en-US" sz="2400" b="1" dirty="0" smtClean="0">
                <a:latin typeface="Courier New" pitchFamily="49" charset="0"/>
              </a:rPr>
              <a:t>  if </a:t>
            </a:r>
            <a:r>
              <a:rPr lang="en-US" sz="2400" b="1" dirty="0" err="1" smtClean="0">
                <a:latin typeface="Courier New" pitchFamily="49" charset="0"/>
              </a:rPr>
              <a:t>num</a:t>
            </a:r>
            <a:r>
              <a:rPr lang="en-US" sz="2400" b="1" dirty="0" smtClean="0">
                <a:latin typeface="Courier New" pitchFamily="49" charset="0"/>
              </a:rPr>
              <a:t>&lt;&gt;</a:t>
            </a:r>
            <a:r>
              <a:rPr lang="en-US" sz="2400" b="1" dirty="0" err="1" smtClean="0">
                <a:latin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</a:rPr>
              <a:t> then begin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2400" b="1" dirty="0">
                <a:latin typeface="Courier New" pitchFamily="49" charset="0"/>
              </a:rPr>
              <a:t>    </a:t>
            </a:r>
            <a:r>
              <a:rPr lang="en-US" sz="2400" b="1" dirty="0" err="1" smtClean="0">
                <a:latin typeface="Courier New" pitchFamily="49" charset="0"/>
              </a:rPr>
              <a:t>tmp</a:t>
            </a:r>
            <a:r>
              <a:rPr lang="en-US" b="1" dirty="0" smtClean="0"/>
              <a:t>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b="1" dirty="0" smtClean="0"/>
              <a:t> </a:t>
            </a:r>
            <a:r>
              <a:rPr lang="en-US" sz="2400" b="1" dirty="0">
                <a:latin typeface="Courier New" pitchFamily="49" charset="0"/>
              </a:rPr>
              <a:t>A[</a:t>
            </a:r>
            <a:r>
              <a:rPr lang="en-US" sz="2400" b="1" dirty="0" err="1">
                <a:latin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</a:rPr>
              <a:t>]; </a:t>
            </a:r>
          </a:p>
          <a:p>
            <a:pPr>
              <a:spcBef>
                <a:spcPct val="15000"/>
              </a:spcBef>
            </a:pPr>
            <a:r>
              <a:rPr lang="en-US" sz="2400" b="1" dirty="0">
                <a:latin typeface="Courier New" pitchFamily="49" charset="0"/>
              </a:rPr>
              <a:t>    A[</a:t>
            </a:r>
            <a:r>
              <a:rPr lang="en-US" sz="2400" b="1" dirty="0" err="1">
                <a:latin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</a:rPr>
              <a:t>]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b="1" dirty="0" smtClean="0"/>
              <a:t> </a:t>
            </a:r>
            <a:r>
              <a:rPr lang="en-US" sz="2400" b="1" dirty="0" smtClean="0">
                <a:latin typeface="Courier New" pitchFamily="49" charset="0"/>
              </a:rPr>
              <a:t>A[</a:t>
            </a:r>
            <a:r>
              <a:rPr lang="en-US" sz="2400" b="1" dirty="0" err="1" smtClean="0">
                <a:latin typeface="Courier New" pitchFamily="49" charset="0"/>
              </a:rPr>
              <a:t>num</a:t>
            </a:r>
            <a:r>
              <a:rPr lang="en-US" sz="2400" b="1" dirty="0" smtClean="0">
                <a:latin typeface="Courier New" pitchFamily="49" charset="0"/>
              </a:rPr>
              <a:t>]; 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2400" b="1" dirty="0">
                <a:latin typeface="Courier New" pitchFamily="49" charset="0"/>
              </a:rPr>
              <a:t>    </a:t>
            </a:r>
            <a:r>
              <a:rPr lang="en-US" sz="2400" b="1" dirty="0" smtClean="0">
                <a:latin typeface="Courier New" pitchFamily="49" charset="0"/>
              </a:rPr>
              <a:t>A[</a:t>
            </a:r>
            <a:r>
              <a:rPr lang="en-US" sz="2400" b="1" dirty="0" err="1" smtClean="0">
                <a:latin typeface="Courier New" pitchFamily="49" charset="0"/>
              </a:rPr>
              <a:t>num</a:t>
            </a:r>
            <a:r>
              <a:rPr lang="en-US" sz="2400" b="1" dirty="0" smtClean="0">
                <a:latin typeface="Courier New" pitchFamily="49" charset="0"/>
              </a:rPr>
              <a:t>]</a:t>
            </a:r>
            <a:r>
              <a:rPr lang="en-US" b="1" dirty="0" smtClean="0"/>
              <a:t> :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b="1" dirty="0" smtClean="0"/>
              <a:t> </a:t>
            </a:r>
            <a:r>
              <a:rPr lang="en-US" sz="2400" b="1" dirty="0" err="1" smtClean="0">
                <a:latin typeface="Courier New" pitchFamily="49" charset="0"/>
              </a:rPr>
              <a:t>tmp</a:t>
            </a:r>
            <a:r>
              <a:rPr lang="en-US" sz="2400" b="1" dirty="0" smtClean="0">
                <a:latin typeface="Courier New" pitchFamily="49" charset="0"/>
              </a:rPr>
              <a:t>;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 smtClean="0">
                <a:latin typeface="Courier New" pitchFamily="49" charset="0"/>
              </a:rPr>
              <a:t>end;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</a:pPr>
            <a:r>
              <a:rPr lang="en-US" sz="2400" b="1" dirty="0" smtClean="0">
                <a:latin typeface="Courier New" pitchFamily="49" charset="0"/>
              </a:rPr>
              <a:t>end;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437308" name="AutoShape 60"/>
          <p:cNvSpPr>
            <a:spLocks noChangeArrowheads="1"/>
          </p:cNvSpPr>
          <p:nvPr/>
        </p:nvSpPr>
        <p:spPr bwMode="auto">
          <a:xfrm>
            <a:off x="2715885" y="1612900"/>
            <a:ext cx="730250" cy="411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400" b="1" dirty="0">
                <a:latin typeface="Courier New" pitchFamily="49" charset="0"/>
              </a:rPr>
              <a:t>N-1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437313" name="AutoShape 65"/>
          <p:cNvSpPr>
            <a:spLocks noChangeArrowheads="1"/>
          </p:cNvSpPr>
          <p:nvPr/>
        </p:nvSpPr>
        <p:spPr bwMode="auto">
          <a:xfrm>
            <a:off x="3818414" y="927099"/>
            <a:ext cx="2986088" cy="461963"/>
          </a:xfrm>
          <a:prstGeom prst="wedgeRoundRectCallout">
            <a:avLst>
              <a:gd name="adj1" fmla="val -60954"/>
              <a:gd name="adj2" fmla="val 112889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200" b="0" dirty="0"/>
              <a:t>нужно </a:t>
            </a:r>
            <a:r>
              <a:rPr lang="en-US" sz="2200" dirty="0">
                <a:latin typeface="Courier New" pitchFamily="49" charset="0"/>
              </a:rPr>
              <a:t>N-1</a:t>
            </a:r>
            <a:r>
              <a:rPr lang="en-US" sz="2200" b="0" dirty="0"/>
              <a:t> </a:t>
            </a:r>
            <a:r>
              <a:rPr lang="ru-RU" sz="2200" b="0" dirty="0"/>
              <a:t>проходов</a:t>
            </a:r>
            <a:r>
              <a:rPr lang="en-US" sz="2200" b="0" dirty="0"/>
              <a:t> </a:t>
            </a:r>
            <a:endParaRPr lang="ru-RU" sz="2200" b="0" dirty="0"/>
          </a:p>
        </p:txBody>
      </p:sp>
      <p:sp>
        <p:nvSpPr>
          <p:cNvPr id="437314" name="AutoShape 66"/>
          <p:cNvSpPr>
            <a:spLocks noChangeArrowheads="1"/>
          </p:cNvSpPr>
          <p:nvPr/>
        </p:nvSpPr>
        <p:spPr bwMode="auto">
          <a:xfrm>
            <a:off x="5614988" y="1697038"/>
            <a:ext cx="2967037" cy="1185862"/>
          </a:xfrm>
          <a:prstGeom prst="wedgeRoundRectCallout">
            <a:avLst>
              <a:gd name="adj1" fmla="val -71134"/>
              <a:gd name="adj2" fmla="val 40634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200" b="0" dirty="0"/>
              <a:t>поиск минимального от </a:t>
            </a:r>
            <a:r>
              <a:rPr lang="en-US" sz="2200" dirty="0">
                <a:latin typeface="Courier New" pitchFamily="49" charset="0"/>
              </a:rPr>
              <a:t>A[</a:t>
            </a:r>
            <a:r>
              <a:rPr lang="en-US" sz="2200" dirty="0" err="1">
                <a:latin typeface="Courier New" pitchFamily="49" charset="0"/>
              </a:rPr>
              <a:t>i</a:t>
            </a:r>
            <a:r>
              <a:rPr lang="en-US" sz="2200" dirty="0">
                <a:latin typeface="Courier New" pitchFamily="49" charset="0"/>
              </a:rPr>
              <a:t>]</a:t>
            </a:r>
            <a:r>
              <a:rPr lang="en-US" sz="2200" b="0" dirty="0"/>
              <a:t> </a:t>
            </a:r>
            <a:r>
              <a:rPr lang="ru-RU" sz="2200" b="0" dirty="0"/>
              <a:t>до</a:t>
            </a:r>
            <a:r>
              <a:rPr lang="en-US" sz="2200" b="0" dirty="0"/>
              <a:t> </a:t>
            </a:r>
            <a:r>
              <a:rPr lang="en-US" sz="2200" dirty="0">
                <a:latin typeface="Courier New" pitchFamily="49" charset="0"/>
              </a:rPr>
              <a:t>A[N-1]</a:t>
            </a:r>
            <a:endParaRPr lang="ru-RU" sz="2200" dirty="0">
              <a:latin typeface="Courier New" pitchFamily="49" charset="0"/>
            </a:endParaRPr>
          </a:p>
        </p:txBody>
      </p:sp>
      <p:sp>
        <p:nvSpPr>
          <p:cNvPr id="437315" name="AutoShape 67"/>
          <p:cNvSpPr>
            <a:spLocks noChangeArrowheads="1"/>
          </p:cNvSpPr>
          <p:nvPr/>
        </p:nvSpPr>
        <p:spPr bwMode="auto">
          <a:xfrm>
            <a:off x="5763728" y="3965740"/>
            <a:ext cx="2268538" cy="815975"/>
          </a:xfrm>
          <a:prstGeom prst="wedgeRoundRectCallout">
            <a:avLst>
              <a:gd name="adj1" fmla="val -80800"/>
              <a:gd name="adj2" fmla="val -9184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200" b="0" dirty="0"/>
              <a:t>если нужно, переставляем</a:t>
            </a:r>
            <a:r>
              <a:rPr lang="en-US" sz="2200" b="0" dirty="0"/>
              <a:t> </a:t>
            </a:r>
            <a:endParaRPr lang="ru-RU" sz="2200" b="0" dirty="0"/>
          </a:p>
        </p:txBody>
      </p:sp>
      <p:sp>
        <p:nvSpPr>
          <p:cNvPr id="437320" name="AutoShape 72"/>
          <p:cNvSpPr>
            <a:spLocks noChangeArrowheads="1"/>
          </p:cNvSpPr>
          <p:nvPr/>
        </p:nvSpPr>
        <p:spPr bwMode="auto">
          <a:xfrm>
            <a:off x="2351088" y="2471738"/>
            <a:ext cx="638175" cy="411162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400" b="1" dirty="0">
                <a:latin typeface="Courier New" pitchFamily="49" charset="0"/>
              </a:rPr>
              <a:t>i+1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437321" name="Oval 73"/>
          <p:cNvSpPr>
            <a:spLocks noChangeArrowheads="1"/>
          </p:cNvSpPr>
          <p:nvPr/>
        </p:nvSpPr>
        <p:spPr bwMode="auto">
          <a:xfrm>
            <a:off x="1862932" y="2083266"/>
            <a:ext cx="325437" cy="331787"/>
          </a:xfrm>
          <a:prstGeom prst="ellipse">
            <a:avLst/>
          </a:prstGeom>
          <a:solidFill>
            <a:srgbClr val="E6E6FF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400" b="1" dirty="0" err="1">
                <a:latin typeface="Courier New" pitchFamily="49" charset="0"/>
              </a:rPr>
              <a:t>i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Сортировка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методом </a:t>
            </a:r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308" grpId="0" animBg="1"/>
      <p:bldP spid="437313" grpId="0" animBg="1"/>
      <p:bldP spid="437314" grpId="0" animBg="1"/>
      <p:bldP spid="437315" grpId="0" animBg="1"/>
      <p:bldP spid="437320" grpId="0" animBg="1"/>
      <p:bldP spid="4373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3200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</a:t>
            </a:r>
            <a:r>
              <a:rPr lang="uk-UA" sz="3200" b="1" kern="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17912"/>
            <a:ext cx="85892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ex25_03;{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сортировка методом выбора}</a:t>
            </a:r>
            <a:endParaRPr lang="ru-RU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10;  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размер массива 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a: array[1..N] of integer;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i: integer;   { 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счетчик                      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integer; 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номер 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мин.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эл-та 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от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до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}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j: integer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номер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эл-та, сравниваемого с 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мин.}</a:t>
            </a:r>
            <a:endParaRPr lang="ru-RU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integer; 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буфер для обмена 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значениями  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k: integer;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счетчик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для ввода/вывода </a:t>
            </a:r>
            <a:r>
              <a:rPr lang="ru-RU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массива }</a:t>
            </a:r>
            <a:endParaRPr lang="ru-RU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ввод массива 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k:=1 to N do begin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write('a[',k,']= ');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(a[k]);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end;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исходный массив:');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k:=1 to N do write(a[k]:5);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</a:t>
            </a:r>
            <a:r>
              <a:rPr lang="ru-RU" sz="3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выбора: продолжение</a:t>
            </a:r>
            <a:endParaRPr lang="ru-RU" sz="3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67" y="980728"/>
            <a:ext cx="89289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сортировка 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сортировка');</a:t>
            </a:r>
          </a:p>
          <a:p>
            <a:r>
              <a:rPr lang="ru-RU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i:=1 to N-1 do begin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ru-RU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ищем минимальный элемент в части от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N-1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{ </a:t>
            </a:r>
            <a:r>
              <a:rPr lang="ru-RU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текущий индекс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j:=i+1 to N do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a[j]&lt;a[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then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:=j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индекс минимума</a:t>
            </a:r>
            <a:endParaRPr lang="en-US" sz="2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 </a:t>
            </a:r>
            <a:r>
              <a:rPr lang="ru-RU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меняем местами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ru-RU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}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 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]:=a[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 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]:=</a:t>
            </a:r>
            <a:r>
              <a:rPr lang="en-US" sz="2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 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вывод промежуточного состояния массива     }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k:=1 to N do write(a[k]:5);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end;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отсортированный массив:');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k:=1 to N do write(a[k]:5);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  <a:endParaRPr lang="ru-RU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Результат работы программы</a:t>
            </a:r>
            <a:br>
              <a:rPr lang="ru-RU" sz="3000" dirty="0" smtClean="0"/>
            </a:br>
            <a:r>
              <a:rPr lang="ru-RU" sz="3000" dirty="0" smtClean="0"/>
              <a:t> (сортировка выбором)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496944" cy="49685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исходный массив: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2    5    1    6    9    8    6    4    7    0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сортировка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0    5    1    6    9    8    6    4    7    2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0    1    5    6    9    8    6    4    7    2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0    1    2    6    9    8    6    4    7    5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0    1    2    4    9    8    6    6    7    5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0    1    2    4    5    8    6    6    7    9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0    1    2    4    5    6    8    6    7    9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0    1    2    4    5    6    6    8    7    9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0    1    2    4    5    6    6    7    8    9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0    1    2    4    5    6    6    7    8    9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отсортированный массив: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0    1    2    4    5    6    6    7    8    9</a:t>
            </a:r>
          </a:p>
        </p:txBody>
      </p:sp>
    </p:spTree>
    <p:extLst>
      <p:ext uri="{BB962C8B-B14F-4D97-AF65-F5344CB8AC3E}">
        <p14:creationId xmlns:p14="http://schemas.microsoft.com/office/powerpoint/2010/main" val="23647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</a:t>
            </a:r>
            <a:r>
              <a:rPr lang="ru-RU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вставок</a:t>
            </a:r>
            <a:endParaRPr lang="ru-RU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1035367"/>
            <a:ext cx="8796808" cy="956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800" dirty="0"/>
              <a:t>Идея метода: последовательное пополнение ранее упорядоченных элементов. </a:t>
            </a:r>
            <a:endParaRPr lang="ru-RU" sz="2800" dirty="0" smtClean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2132856"/>
            <a:ext cx="8796808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800" dirty="0"/>
              <a:t>На первом шаге сортируются два </a:t>
            </a:r>
            <a:r>
              <a:rPr lang="ru-RU" sz="2800" dirty="0" smtClean="0"/>
              <a:t>первых элемента</a:t>
            </a:r>
            <a:r>
              <a:rPr lang="ru-RU" sz="2800" dirty="0"/>
              <a:t>. Затем на свое место среди них вставляется третий </a:t>
            </a:r>
            <a:r>
              <a:rPr lang="ru-RU" sz="2800" dirty="0" smtClean="0"/>
              <a:t>элемент и т.д.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444" y="3645024"/>
            <a:ext cx="8496944" cy="3108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   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2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1   3   9   8   6   4   7   0</a:t>
            </a:r>
          </a:p>
          <a:p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сортировка: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1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ru-RU" sz="28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28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3   9   8   6   4   7   0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1   2   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   </a:t>
            </a:r>
            <a:r>
              <a:rPr lang="ru-RU" sz="28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3   9   8   6   4   7   0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</a:t>
            </a:r>
            <a:r>
              <a:rPr lang="ru-RU" sz="2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   </a:t>
            </a:r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5   3</a:t>
            </a:r>
            <a:r>
              <a:rPr lang="ru-RU" sz="28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28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9   8   6   4   7   0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1   2   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3   5</a:t>
            </a:r>
            <a:r>
              <a:rPr lang="ru-RU" sz="28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9   8   6   4   7   </a:t>
            </a:r>
            <a:r>
              <a:rPr lang="ru-RU" sz="28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1   2   </a:t>
            </a:r>
            <a:r>
              <a:rPr lang="ru-RU" sz="2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5</a:t>
            </a:r>
            <a:r>
              <a:rPr lang="ru-RU" sz="28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ru-RU" sz="28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8   6   4   7   </a:t>
            </a:r>
            <a:r>
              <a:rPr lang="ru-RU" sz="28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ru-RU" sz="28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  <p:bldP spid="4" grpId="0" build="p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7"/>
            <a:ext cx="8568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:= 2 to N do begin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 a[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 j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(j &gt;= 1) and (a[j] &gt;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do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ru-RU" sz="22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a[j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+ 1] := a[j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:= j - 1;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end;</a:t>
            </a:r>
          </a:p>
          <a:p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a[j + 1] := </a:t>
            </a:r>
            <a:r>
              <a:rPr lang="en-US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2722860"/>
            <a:ext cx="8496944" cy="37856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1   2   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3   5   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4   7   0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=8; </a:t>
            </a:r>
            <a:r>
              <a:rPr lang="en-US" sz="24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=a[8]=4; j:=i-1=7; a[j]=9 &gt;</a:t>
            </a:r>
            <a:r>
              <a:rPr lang="en-US" sz="24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?да</a:t>
            </a:r>
            <a:endParaRPr lang="en-US" sz="2400" b="1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a[j+1]:=a[j] -&gt; a[8]:=a[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]=9 j:=j-1=6</a:t>
            </a:r>
            <a:endParaRPr lang="ru-RU" sz="24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1   2   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3   5   </a:t>
            </a: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ru-RU" sz="24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7   0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a[j]=a[6]=8 &gt;</a:t>
            </a:r>
            <a:r>
              <a:rPr lang="en-US" sz="24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?да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a[7]:=a[6]=8</a:t>
            </a:r>
            <a:endParaRPr lang="en-US" sz="24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1   2   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3   5   </a:t>
            </a: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7   </a:t>
            </a:r>
            <a:r>
              <a:rPr lang="ru-RU" sz="24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2400" b="1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1   2   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3   5   </a:t>
            </a: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7   0</a:t>
            </a:r>
            <a:endParaRPr lang="en-US" sz="24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1   2   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3   5 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7   </a:t>
            </a:r>
            <a:r>
              <a:rPr lang="ru-RU" sz="24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2400" b="1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j=3 a[j</a:t>
            </a: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]=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a[3]=3 </a:t>
            </a: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4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нет</a:t>
            </a:r>
            <a:r>
              <a:rPr lang="en-US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a[j+1]:=a[4]=</a:t>
            </a:r>
            <a:r>
              <a:rPr lang="en-US" sz="24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endParaRPr lang="en-US" sz="24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  </a:t>
            </a:r>
            <a:r>
              <a:rPr lang="ru-RU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   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  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ru-RU" sz="24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ru-RU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7   </a:t>
            </a:r>
            <a:r>
              <a:rPr lang="ru-RU" sz="24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ru-RU" sz="24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12776"/>
            <a:ext cx="8496944" cy="511256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исходный массив: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2   5   1   3   9   8   6   4   7   0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сортировка: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2     2   5   1   3   9   8   6   4   7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3     1   2   5   3   9   8   6   4   7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4     1   2   3   5   9   8   6   4   7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5     1   2   3   5   9   8   6   4   7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6     1   2   3   5   8   9   6   4   7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7     1   2   3   5   6   8   9   4   7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8     1   2   3   4   5   6   8   9   7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 9     1   2   3   4   5   6   7   8   9   0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i= 10     0   1   2   3   4   5   6   7   8   9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отсортированный массив:</a:t>
            </a:r>
          </a:p>
          <a:p>
            <a:r>
              <a:rPr lang="ru-RU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0   1   2   3   4   5   6   7   8   9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497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 работы программы</a:t>
            </a:r>
            <a:endParaRPr lang="ru-R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9342" y="1052736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/>
              <a:t>Метод </a:t>
            </a:r>
            <a:r>
              <a:rPr lang="ru-RU" sz="3000" dirty="0" smtClean="0"/>
              <a:t>Шелла</a:t>
            </a:r>
            <a:endParaRPr lang="ru-RU" sz="3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1195" y="1602011"/>
            <a:ext cx="8445500" cy="231050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400" dirty="0"/>
              <a:t>сначала сортируются элементы, отстоящие друг от друга на 3 позиции, затем – на две позиции и, наконец, сортируются смежные элементы. В дальнейшем экспериментальным путем были найдены более удачные расстояния между сортируемыми элементами: 9→5→3→2→1.</a:t>
            </a:r>
            <a:endParaRPr lang="ru-RU" sz="2400" dirty="0" smtClean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2145" y="4005064"/>
            <a:ext cx="8464550" cy="92336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r>
              <a:rPr lang="ru-RU" sz="2400" dirty="0"/>
              <a:t>Среднее время работы усовершенствованного алгоритма Шелла порядка n</a:t>
            </a:r>
            <a:r>
              <a:rPr lang="ru-RU" sz="2400" baseline="30000" dirty="0"/>
              <a:t>1.2</a:t>
            </a:r>
            <a:endParaRPr lang="ru-RU" sz="2400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497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Другие методы сортировки</a:t>
            </a:r>
            <a:endParaRPr lang="ru-RU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1670" y="5157192"/>
            <a:ext cx="8464550" cy="92336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r>
              <a:rPr lang="ru-RU" sz="2400" dirty="0" smtClean="0"/>
              <a:t>... сортировка слиянием, пирамидальная, сортировка «кучей», быстрая сортировка Хоара </a:t>
            </a:r>
            <a:r>
              <a:rPr lang="en-US" sz="2400" dirty="0" smtClean="0"/>
              <a:t>Quick sort, </a:t>
            </a:r>
            <a:r>
              <a:rPr lang="ru-RU" sz="2400" dirty="0" smtClean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39996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/>
              <a:t>Метод </a:t>
            </a:r>
            <a:r>
              <a:rPr lang="en-US" sz="3000" dirty="0" err="1" smtClean="0"/>
              <a:t>QuickSort</a:t>
            </a:r>
            <a:endParaRPr lang="ru-RU" sz="3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0464" y="1114955"/>
            <a:ext cx="8445500" cy="123392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r>
              <a:rPr lang="ru-RU" sz="2400" dirty="0" smtClean="0"/>
              <a:t>автор – известный математик Хоар (</a:t>
            </a:r>
            <a:r>
              <a:rPr lang="en-US" sz="2400" dirty="0" smtClean="0"/>
              <a:t>C.A.R. Hoare)</a:t>
            </a:r>
          </a:p>
          <a:p>
            <a:pPr>
              <a:spcBef>
                <a:spcPct val="15000"/>
              </a:spcBef>
              <a:defRPr/>
            </a:pPr>
            <a:r>
              <a:rPr lang="ru-RU" sz="2400" dirty="0" smtClean="0"/>
              <a:t>Основная </a:t>
            </a:r>
            <a:r>
              <a:rPr lang="ru-RU" sz="2400" dirty="0"/>
              <a:t>идея быстрой сортировки напоминает метод поиска делением пополам</a:t>
            </a:r>
            <a:endParaRPr lang="ru-RU" sz="24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2564904"/>
            <a:ext cx="8464550" cy="194117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400" dirty="0"/>
              <a:t>Сначала выбирается средний элемент в сортируемом массиве. Все, что больше этого элемента переносится в правую часть массива, а все, что меньше – в левую. После первого шага средний элемент оказывается на своем месте. </a:t>
            </a:r>
            <a:endParaRPr lang="ru-RU" sz="2400" dirty="0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4725144"/>
            <a:ext cx="8464550" cy="157184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400" dirty="0"/>
              <a:t>Затем аналогичная процедура повторяется для каждой половины массива. На каждом последующем шаге размер обрабатываемого фрагмента массива уменьшается вдвое.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0341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imgur.com/iTLLI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18898"/>
            <a:ext cx="5939095" cy="51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94880"/>
            <a:ext cx="8891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«</a:t>
            </a:r>
            <a:r>
              <a:rPr lang="ru-RU" sz="2400" b="1" dirty="0"/>
              <a:t>Если вы считаете себя действительно хорошим программистом, прочитайте „Искусство программирования“  Кнута. Если вы сможете прочесть весь этот труд, то вам определённо следует отправить мне резюме</a:t>
            </a:r>
            <a:r>
              <a:rPr lang="ru-RU" sz="2400" b="1" dirty="0" smtClean="0"/>
              <a:t>»</a:t>
            </a:r>
            <a:endParaRPr lang="ru-RU" sz="2400" b="1" dirty="0">
              <a:solidFill>
                <a:srgbClr val="3333FF"/>
              </a:solidFill>
              <a:latin typeface="Franklin Gothic Dem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660" y="2173821"/>
            <a:ext cx="575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2400" b="1" dirty="0">
                <a:solidFill>
                  <a:srgbClr val="3333FF"/>
                </a:solidFill>
              </a:rPr>
              <a:t>Билл Гейтс, фольклор приписывает эти слова и Стиву Джобсу</a:t>
            </a:r>
            <a:endParaRPr lang="ru-RU" sz="2400" b="1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12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том 3 посвящен сортировке и поиску  – 840 стр.</a:t>
            </a:r>
          </a:p>
        </p:txBody>
      </p:sp>
    </p:spTree>
    <p:extLst>
      <p:ext uri="{BB962C8B-B14F-4D97-AF65-F5344CB8AC3E}">
        <p14:creationId xmlns:p14="http://schemas.microsoft.com/office/powerpoint/2010/main" val="30749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79512" y="188641"/>
            <a:ext cx="8784975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эффективности алгоритмов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427" y="951887"/>
            <a:ext cx="4403594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88900" dir="48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/>
              <a:t>метод пузырька, метод выбора (последовательных минимумов)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533" y="3090009"/>
            <a:ext cx="4392488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88900" dir="48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08000" lvl="2">
              <a:spcBef>
                <a:spcPct val="15000"/>
              </a:spcBef>
            </a:pPr>
            <a:r>
              <a:rPr lang="ru-RU" sz="2800" dirty="0"/>
              <a:t>«быстрая сортировка»</a:t>
            </a:r>
            <a:r>
              <a:rPr lang="en-US" sz="2800" dirty="0"/>
              <a:t> (</a:t>
            </a:r>
            <a:r>
              <a:rPr lang="en-US" sz="2800" i="1" dirty="0"/>
              <a:t>Quick Sort</a:t>
            </a:r>
            <a:r>
              <a:rPr lang="en-US" sz="2800" dirty="0" smtClean="0"/>
              <a:t>)</a:t>
            </a:r>
            <a:r>
              <a:rPr lang="ru-RU" sz="2800" dirty="0" smtClean="0"/>
              <a:t>, сортировка </a:t>
            </a:r>
            <a:r>
              <a:rPr lang="ru-RU" sz="2800" dirty="0"/>
              <a:t>«кучей» (</a:t>
            </a:r>
            <a:r>
              <a:rPr lang="en-US" sz="2800" i="1" dirty="0"/>
              <a:t>Heap Sort</a:t>
            </a:r>
            <a:r>
              <a:rPr lang="ru-RU" sz="2800" dirty="0" smtClean="0"/>
              <a:t>), сортировка слиянием, пирамидальная </a:t>
            </a:r>
            <a:r>
              <a:rPr lang="ru-RU" sz="2800" dirty="0"/>
              <a:t>сортировка</a:t>
            </a:r>
            <a:endParaRPr lang="en-US" sz="2800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600518" y="1193355"/>
            <a:ext cx="2954615" cy="1155525"/>
          </a:xfrm>
          <a:prstGeom prst="wedgeRoundRectCallout">
            <a:avLst>
              <a:gd name="adj1" fmla="val -79783"/>
              <a:gd name="adj2" fmla="val 19170"/>
              <a:gd name="adj3" fmla="val 16667"/>
            </a:avLst>
          </a:prstGeom>
          <a:ln>
            <a:headEnd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800" b="0" dirty="0"/>
              <a:t>сложность </a:t>
            </a:r>
            <a:r>
              <a:rPr lang="en-US" sz="2800" b="0" dirty="0">
                <a:latin typeface="Times New Roman" pitchFamily="18" charset="0"/>
              </a:rPr>
              <a:t>O(</a:t>
            </a:r>
            <a:r>
              <a:rPr lang="en-US" sz="2800" b="0" i="1" dirty="0">
                <a:latin typeface="Times New Roman" pitchFamily="18" charset="0"/>
              </a:rPr>
              <a:t>N</a:t>
            </a:r>
            <a:r>
              <a:rPr lang="en-US" sz="2800" b="0" i="1" baseline="30000" dirty="0">
                <a:latin typeface="Times New Roman" pitchFamily="18" charset="0"/>
              </a:rPr>
              <a:t>2</a:t>
            </a:r>
            <a:r>
              <a:rPr lang="en-US" sz="2800" b="0" dirty="0">
                <a:latin typeface="Times New Roman" pitchFamily="18" charset="0"/>
              </a:rPr>
              <a:t>)</a:t>
            </a:r>
            <a:endParaRPr lang="ru-RU" sz="2800" b="0" dirty="0">
              <a:latin typeface="Times New Roman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642830" y="2573085"/>
            <a:ext cx="2912303" cy="1149679"/>
          </a:xfrm>
          <a:prstGeom prst="wedgeRoundRectCallout">
            <a:avLst>
              <a:gd name="adj1" fmla="val -86194"/>
              <a:gd name="adj2" fmla="val 19744"/>
              <a:gd name="adj3" fmla="val 16667"/>
            </a:avLst>
          </a:prstGeom>
          <a:ln>
            <a:headEnd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800" b="0" dirty="0"/>
              <a:t>сложность </a:t>
            </a:r>
            <a:r>
              <a:rPr lang="en-US" sz="2800" b="0" dirty="0">
                <a:latin typeface="Times New Roman" pitchFamily="18" charset="0"/>
              </a:rPr>
              <a:t>O(</a:t>
            </a:r>
            <a:r>
              <a:rPr lang="en-US" sz="2800" b="0" i="1" dirty="0" err="1">
                <a:latin typeface="Times New Roman" pitchFamily="18" charset="0"/>
              </a:rPr>
              <a:t>N</a:t>
            </a:r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0" dirty="0">
                <a:latin typeface="Times New Roman" pitchFamily="18" charset="0"/>
              </a:rPr>
              <a:t>)</a:t>
            </a:r>
            <a:endParaRPr lang="ru-RU" sz="2800" b="0" dirty="0">
              <a:latin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899727" y="3914702"/>
            <a:ext cx="3798810" cy="2747699"/>
            <a:chOff x="3726" y="2986"/>
            <a:chExt cx="1881" cy="1239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4202" y="2998"/>
              <a:ext cx="0" cy="11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073" y="4032"/>
              <a:ext cx="15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726" y="2986"/>
              <a:ext cx="45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ru-RU" sz="2400" dirty="0"/>
                <a:t>время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402" y="4055"/>
              <a:ext cx="18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sz="2400" dirty="0"/>
                <a:t>N</a:t>
              </a:r>
              <a:endParaRPr lang="ru-RU" sz="2400" dirty="0"/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5927152" y="5285071"/>
            <a:ext cx="2324100" cy="949326"/>
            <a:chOff x="4140" y="3434"/>
            <a:chExt cx="1464" cy="598"/>
          </a:xfrm>
        </p:grpSpPr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4216" y="3778"/>
              <a:ext cx="1388" cy="254"/>
            </a:xfrm>
            <a:custGeom>
              <a:avLst/>
              <a:gdLst>
                <a:gd name="T0" fmla="*/ 0 w 1376"/>
                <a:gd name="T1" fmla="*/ 254 h 254"/>
                <a:gd name="T2" fmla="*/ 521 w 1376"/>
                <a:gd name="T3" fmla="*/ 194 h 254"/>
                <a:gd name="T4" fmla="*/ 1023 w 1376"/>
                <a:gd name="T5" fmla="*/ 112 h 254"/>
                <a:gd name="T6" fmla="*/ 1320 w 1376"/>
                <a:gd name="T7" fmla="*/ 56 h 254"/>
                <a:gd name="T8" fmla="*/ 1595 w 1376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6"/>
                <a:gd name="T16" fmla="*/ 0 h 254"/>
                <a:gd name="T17" fmla="*/ 1376 w 1376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6" h="254">
                  <a:moveTo>
                    <a:pt x="0" y="254"/>
                  </a:moveTo>
                  <a:lnTo>
                    <a:pt x="452" y="194"/>
                  </a:lnTo>
                  <a:lnTo>
                    <a:pt x="882" y="112"/>
                  </a:lnTo>
                  <a:cubicBezTo>
                    <a:pt x="997" y="89"/>
                    <a:pt x="1058" y="75"/>
                    <a:pt x="1140" y="56"/>
                  </a:cubicBezTo>
                  <a:cubicBezTo>
                    <a:pt x="1223" y="34"/>
                    <a:pt x="1327" y="12"/>
                    <a:pt x="1376" y="0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/>
              <a:tailEnd type="non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4140" y="3434"/>
              <a:ext cx="811" cy="2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O(</a:t>
              </a:r>
              <a:r>
                <a:rPr lang="en-US" sz="2400" i="1" dirty="0" err="1">
                  <a:latin typeface="Times New Roman" pitchFamily="18" charset="0"/>
                </a:rPr>
                <a:t>N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log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>
                  <a:latin typeface="Times New Roman" pitchFamily="18" charset="0"/>
                </a:rPr>
                <a:t>)</a:t>
              </a: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4140" y="3703"/>
              <a:ext cx="953" cy="188"/>
            </a:xfrm>
            <a:custGeom>
              <a:avLst/>
              <a:gdLst>
                <a:gd name="T0" fmla="*/ 0 w 953"/>
                <a:gd name="T1" fmla="*/ 0 h 188"/>
                <a:gd name="T2" fmla="*/ 641 w 953"/>
                <a:gd name="T3" fmla="*/ 0 h 188"/>
                <a:gd name="T4" fmla="*/ 953 w 953"/>
                <a:gd name="T5" fmla="*/ 188 h 188"/>
                <a:gd name="T6" fmla="*/ 0 60000 65536"/>
                <a:gd name="T7" fmla="*/ 0 60000 65536"/>
                <a:gd name="T8" fmla="*/ 0 60000 65536"/>
                <a:gd name="T9" fmla="*/ 0 w 953"/>
                <a:gd name="T10" fmla="*/ 0 h 188"/>
                <a:gd name="T11" fmla="*/ 953 w 953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3" h="188">
                  <a:moveTo>
                    <a:pt x="0" y="0"/>
                  </a:moveTo>
                  <a:lnTo>
                    <a:pt x="641" y="0"/>
                  </a:lnTo>
                  <a:lnTo>
                    <a:pt x="953" y="18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7" name="Freeform 14"/>
          <p:cNvSpPr>
            <a:spLocks/>
          </p:cNvSpPr>
          <p:nvPr/>
        </p:nvSpPr>
        <p:spPr bwMode="auto">
          <a:xfrm>
            <a:off x="5861042" y="4545290"/>
            <a:ext cx="1931988" cy="1689100"/>
          </a:xfrm>
          <a:custGeom>
            <a:avLst/>
            <a:gdLst>
              <a:gd name="T0" fmla="*/ 0 w 1217"/>
              <a:gd name="T1" fmla="*/ 1064 h 1064"/>
              <a:gd name="T2" fmla="*/ 271 w 1217"/>
              <a:gd name="T3" fmla="*/ 1029 h 1064"/>
              <a:gd name="T4" fmla="*/ 612 w 1217"/>
              <a:gd name="T5" fmla="*/ 941 h 1064"/>
              <a:gd name="T6" fmla="*/ 923 w 1217"/>
              <a:gd name="T7" fmla="*/ 711 h 1064"/>
              <a:gd name="T8" fmla="*/ 1123 w 1217"/>
              <a:gd name="T9" fmla="*/ 382 h 1064"/>
              <a:gd name="T10" fmla="*/ 1217 w 1217"/>
              <a:gd name="T11" fmla="*/ 0 h 1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17"/>
              <a:gd name="T19" fmla="*/ 0 h 1064"/>
              <a:gd name="T20" fmla="*/ 1217 w 1217"/>
              <a:gd name="T21" fmla="*/ 1064 h 10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17" h="1064">
                <a:moveTo>
                  <a:pt x="0" y="1064"/>
                </a:moveTo>
                <a:cubicBezTo>
                  <a:pt x="0" y="1064"/>
                  <a:pt x="220" y="1040"/>
                  <a:pt x="271" y="1029"/>
                </a:cubicBezTo>
                <a:cubicBezTo>
                  <a:pt x="322" y="1018"/>
                  <a:pt x="480" y="998"/>
                  <a:pt x="612" y="941"/>
                </a:cubicBezTo>
                <a:cubicBezTo>
                  <a:pt x="744" y="884"/>
                  <a:pt x="838" y="804"/>
                  <a:pt x="923" y="711"/>
                </a:cubicBezTo>
                <a:cubicBezTo>
                  <a:pt x="1008" y="618"/>
                  <a:pt x="1074" y="500"/>
                  <a:pt x="1123" y="382"/>
                </a:cubicBezTo>
                <a:cubicBezTo>
                  <a:pt x="1172" y="264"/>
                  <a:pt x="1198" y="80"/>
                  <a:pt x="1217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798975" y="4261869"/>
            <a:ext cx="952500" cy="37306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O(</a:t>
            </a:r>
            <a:r>
              <a:rPr lang="en-US" sz="2400" i="1" dirty="0">
                <a:latin typeface="Times New Roman" pitchFamily="18" charset="0"/>
              </a:rPr>
              <a:t>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341632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</a:rPr>
              <a:t>Гномья</a:t>
            </a:r>
            <a:r>
              <a:rPr lang="ru-RU" sz="2400" b="1" i="1" dirty="0">
                <a:solidFill>
                  <a:srgbClr val="C00000"/>
                </a:solidFill>
              </a:rPr>
              <a:t> сортировка </a:t>
            </a:r>
            <a:r>
              <a:rPr lang="ru-RU" sz="2400" dirty="0"/>
              <a:t>основана на технике, используемой обыкновенным голландским садовым гномом. Вот как садовый гном сортирует ряд цветочных горшков. По существу, он смотрит на два соседних цветочных горшка, если они находятся в правильном порядке, то он переходит на один горшок вперед, иначе он меняет их местами и возвращается на один горшок назад. Граничные условия: если позади нет ни одного горшка – он шагает вперед, а если нет следующего горшка, тогда он закончил.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0684"/>
            <a:ext cx="3384029" cy="27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77072"/>
            <a:ext cx="4572000" cy="230832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Сортировка кучей, пирамидальная сортировка </a:t>
            </a:r>
            <a:r>
              <a:rPr lang="ru-RU" sz="2400" dirty="0"/>
              <a:t>(англ. </a:t>
            </a:r>
            <a:r>
              <a:rPr lang="ru-RU" sz="2400" i="1" dirty="0" err="1"/>
              <a:t>Heapsort</a:t>
            </a:r>
            <a:r>
              <a:rPr lang="ru-RU" sz="2400" dirty="0"/>
              <a:t>) — алгоритм сортировки, использующий структуру данных двоичная куча.</a:t>
            </a:r>
          </a:p>
        </p:txBody>
      </p:sp>
    </p:spTree>
    <p:extLst>
      <p:ext uri="{BB962C8B-B14F-4D97-AF65-F5344CB8AC3E}">
        <p14:creationId xmlns:p14="http://schemas.microsoft.com/office/powerpoint/2010/main" val="41292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249969"/>
              </p:ext>
            </p:extLst>
          </p:nvPr>
        </p:nvGraphicFramePr>
        <p:xfrm>
          <a:off x="393016" y="3212976"/>
          <a:ext cx="846682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9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C000"/>
                          </a:solidFill>
                          <a:latin typeface="+mj-lt"/>
                        </a:rPr>
                        <a:t>Метод</a:t>
                      </a:r>
                      <a:endParaRPr lang="ru-RU" sz="28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C000"/>
                          </a:solidFill>
                          <a:latin typeface="+mj-lt"/>
                        </a:rPr>
                        <a:t>Время сортировки, </a:t>
                      </a:r>
                      <a:r>
                        <a:rPr lang="ru-RU" sz="2800" smtClean="0">
                          <a:solidFill>
                            <a:srgbClr val="FFC000"/>
                          </a:solidFill>
                          <a:latin typeface="+mj-lt"/>
                        </a:rPr>
                        <a:t>мс</a:t>
                      </a:r>
                      <a:endParaRPr lang="ru-RU" sz="28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onsolas" pitchFamily="49" charset="0"/>
                          <a:cs typeface="Consolas" pitchFamily="49" charset="0"/>
                        </a:rPr>
                        <a:t> пузырьковая</a:t>
                      </a:r>
                      <a:endParaRPr lang="ru-RU" sz="28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2800" b="1" dirty="0" smtClean="0">
                          <a:latin typeface="Consolas" pitchFamily="49" charset="0"/>
                          <a:cs typeface="Consolas" pitchFamily="49" charset="0"/>
                        </a:rPr>
                        <a:t> 20312</a:t>
                      </a:r>
                      <a:endParaRPr lang="ru-RU" sz="28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 выбором</a:t>
                      </a:r>
                      <a:endParaRPr lang="ru-RU" sz="2800" b="1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 10843</a:t>
                      </a:r>
                      <a:endParaRPr lang="ru-RU" sz="2800" b="1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marR="0" indent="-971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 вставки</a:t>
                      </a:r>
                      <a:endParaRPr lang="ru-RU" sz="2800" b="1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 5266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 </a:t>
                      </a:r>
                      <a:r>
                        <a:rPr lang="ru-RU" sz="2800" b="1" dirty="0" err="1" smtClean="0">
                          <a:effectLst/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shell</a:t>
                      </a:r>
                      <a:endParaRPr lang="ru-RU" sz="2800" b="1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 1406</a:t>
                      </a:r>
                      <a:endParaRPr lang="ru-RU" sz="2800" b="1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 </a:t>
                      </a:r>
                      <a:r>
                        <a:rPr lang="ru-RU" sz="2800" b="1" dirty="0" err="1" smtClean="0">
                          <a:effectLst/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quick</a:t>
                      </a:r>
                      <a:endParaRPr lang="ru-RU" sz="2800" b="1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 16</a:t>
                      </a:r>
                      <a:endParaRPr lang="ru-RU" sz="2800" b="1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404664"/>
            <a:ext cx="8229600" cy="646331"/>
          </a:xfrm>
          <a:gradFill flip="none" rotWithShape="1">
            <a:gsLst>
              <a:gs pos="42000">
                <a:schemeClr val="accent5">
                  <a:lumMod val="20000"/>
                  <a:lumOff val="80000"/>
                </a:schemeClr>
              </a:gs>
              <a:gs pos="100000">
                <a:srgbClr val="FFBF00"/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Сравнение методов сортировки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1741396"/>
            <a:ext cx="8464550" cy="1255556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r>
              <a:rPr lang="ru-RU" sz="2400" dirty="0"/>
              <a:t>приведены данные работы каждой функции сортировки на массиве длиной в 100000 элементов на компьютере типа </a:t>
            </a:r>
            <a:r>
              <a:rPr lang="ru-RU" sz="2400" dirty="0" err="1"/>
              <a:t>Pentium</a:t>
            </a:r>
            <a:r>
              <a:rPr lang="ru-RU" sz="2400" dirty="0"/>
              <a:t> 4 (частота 2 ГГц)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773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/>
              <a:t>1. Организуйте массив, содержащий 10 различных целых чисел, после этого 5 первых элементов массива упорядочиваются по возрастанию, а 5 последних элементов по убыванию.  Содержимое отсортированного таким образом массива выводится на экран. </a:t>
            </a:r>
            <a:r>
              <a:rPr lang="ru-RU" sz="2400" i="1" dirty="0"/>
              <a:t>Указание. В программе записать два блока сортировки: один для первой части массива, другой для второй части.</a:t>
            </a:r>
            <a:endParaRPr lang="ru-RU" sz="2400" dirty="0"/>
          </a:p>
          <a:p>
            <a:pPr indent="457200"/>
            <a:r>
              <a:rPr lang="ru-RU" sz="2400" dirty="0" smtClean="0"/>
              <a:t>3</a:t>
            </a:r>
            <a:r>
              <a:rPr lang="ru-RU" sz="2400" dirty="0"/>
              <a:t>. Создайте массив содержаний 10 чисел типа </a:t>
            </a:r>
            <a:r>
              <a:rPr lang="en-US" sz="2400" b="1" dirty="0"/>
              <a:t>real</a:t>
            </a:r>
            <a:r>
              <a:rPr lang="ru-RU" sz="2400" dirty="0"/>
              <a:t>. Отсортируйте его по убыванию, после этого определите и выведите на экран сумму элементов с чётными индексами и сумму элементов с нечётными индексами.</a:t>
            </a:r>
          </a:p>
          <a:p>
            <a:pPr indent="457200"/>
            <a:r>
              <a:rPr lang="ru-RU" sz="2400" dirty="0"/>
              <a:t>4. Организуйте массив, содержащий 10 различных символов. Отсортируйте его по возрастанию. </a:t>
            </a:r>
            <a:r>
              <a:rPr lang="ru-RU" sz="2400" i="1" dirty="0"/>
              <a:t>Указание. Для символов применимы операции сравнения аналогично целым числам.</a:t>
            </a:r>
            <a:r>
              <a:rPr lang="uk-UA" sz="2400" i="1" dirty="0"/>
              <a:t> Не </a:t>
            </a:r>
            <a:r>
              <a:rPr lang="uk-UA" sz="2400" i="1" dirty="0" err="1"/>
              <a:t>забудьте</a:t>
            </a:r>
            <a:r>
              <a:rPr lang="uk-UA" sz="2400" i="1" dirty="0"/>
              <a:t> о </a:t>
            </a:r>
            <a:r>
              <a:rPr lang="uk-UA" sz="2400" i="1" dirty="0" err="1"/>
              <a:t>совместимости</a:t>
            </a:r>
            <a:r>
              <a:rPr lang="uk-UA" sz="2400" i="1" dirty="0"/>
              <a:t> </a:t>
            </a:r>
            <a:r>
              <a:rPr lang="uk-UA" sz="2400" i="1" dirty="0" err="1"/>
              <a:t>типов</a:t>
            </a:r>
            <a:r>
              <a:rPr lang="uk-UA" sz="2400" i="1" dirty="0"/>
              <a:t>. Для </a:t>
            </a:r>
            <a:r>
              <a:rPr lang="uk-UA" sz="2400" i="1" dirty="0" err="1"/>
              <a:t>генерации</a:t>
            </a:r>
            <a:r>
              <a:rPr lang="uk-UA" sz="2400" i="1" dirty="0"/>
              <a:t> </a:t>
            </a:r>
            <a:r>
              <a:rPr lang="uk-UA" sz="2400" i="1" dirty="0" err="1"/>
              <a:t>случайн</a:t>
            </a:r>
            <a:r>
              <a:rPr lang="ru-RU" sz="2400" i="1" dirty="0" err="1"/>
              <a:t>ых</a:t>
            </a:r>
            <a:r>
              <a:rPr lang="ru-RU" sz="2400" i="1" dirty="0"/>
              <a:t> символов используйте функцию </a:t>
            </a:r>
            <a:r>
              <a:rPr lang="en-US" sz="2400" b="1" dirty="0"/>
              <a:t>a[</a:t>
            </a:r>
            <a:r>
              <a:rPr lang="en-US" sz="2400" b="1" dirty="0" err="1"/>
              <a:t>i</a:t>
            </a:r>
            <a:r>
              <a:rPr lang="en-US" sz="2400" b="1" dirty="0"/>
              <a:t>]:=</a:t>
            </a:r>
            <a:r>
              <a:rPr lang="en-US" sz="2400" b="1" dirty="0" err="1"/>
              <a:t>chr</a:t>
            </a:r>
            <a:r>
              <a:rPr lang="en-US" sz="2400" b="1" dirty="0"/>
              <a:t>(random(26)+65)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46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2625" y="332656"/>
            <a:ext cx="7962900" cy="2360613"/>
            <a:chOff x="514" y="2370"/>
            <a:chExt cx="5016" cy="1487"/>
          </a:xfrm>
        </p:grpSpPr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1090" y="2403"/>
              <a:ext cx="4440" cy="1454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7200" dirty="0" smtClean="0"/>
                <a:t>Есть вопросы</a:t>
              </a:r>
              <a:r>
                <a:rPr lang="en-US" altLang="ru-RU" sz="7200" dirty="0" smtClean="0"/>
                <a:t>?</a:t>
              </a:r>
              <a:endParaRPr lang="ru-RU" altLang="ru-RU" sz="7200" dirty="0"/>
            </a:p>
          </p:txBody>
        </p:sp>
        <p:sp>
          <p:nvSpPr>
            <p:cNvPr id="4" name="Oval 12"/>
            <p:cNvSpPr>
              <a:spLocks noChangeArrowheads="1"/>
            </p:cNvSpPr>
            <p:nvPr/>
          </p:nvSpPr>
          <p:spPr bwMode="auto">
            <a:xfrm>
              <a:off x="514" y="2370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84776" y="4264801"/>
            <a:ext cx="8563687" cy="1815882"/>
          </a:xfrm>
          <a:prstGeom prst="rect">
            <a:avLst/>
          </a:prstGeom>
          <a:solidFill>
            <a:srgbClr val="D1D1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dirty="0" smtClean="0">
                <a:latin typeface="+mn-lt"/>
              </a:rPr>
              <a:t>Просите, и дано будет вам; ищите, и найдете; стучите, и отворят вам</a:t>
            </a:r>
          </a:p>
          <a:p>
            <a:pPr>
              <a:spcBef>
                <a:spcPct val="50000"/>
              </a:spcBef>
            </a:pPr>
            <a:r>
              <a:rPr lang="ru-RU" altLang="ru-RU" sz="3200" b="0" i="1" dirty="0" smtClean="0">
                <a:latin typeface="+mn-lt"/>
              </a:rPr>
              <a:t>Евангелие от Матфея, гл. 7, ст. 7</a:t>
            </a:r>
            <a:endParaRPr lang="ru-RU" altLang="ru-RU" sz="3200" b="0" i="1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8712968" cy="123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46350"/>
            <a:ext cx="8229600" cy="3541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/>
              <a:t>когда элементы отсортированы, их проще найти;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на отсортированных данных легче определить, имеются ли пропущенные элементы;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проще удостовериться, что все элементы были проверены;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легче найти общие элементы двух множеств.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43075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CC3300"/>
                </a:solidFill>
              </a:rPr>
              <a:t>С отсортированными данными работать легче, чем с произвольно расположенными:</a:t>
            </a:r>
          </a:p>
        </p:txBody>
      </p:sp>
    </p:spTree>
    <p:extLst>
      <p:ext uri="{BB962C8B-B14F-4D97-AF65-F5344CB8AC3E}">
        <p14:creationId xmlns:p14="http://schemas.microsoft.com/office/powerpoint/2010/main" val="16424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Алгоритмы сортировки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32" y="980728"/>
            <a:ext cx="8743310" cy="513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marL="355600" lvl="1">
              <a:spcBef>
                <a:spcPct val="15000"/>
              </a:spcBef>
            </a:pPr>
            <a:r>
              <a:rPr lang="ru-RU" sz="3200" dirty="0" smtClean="0"/>
              <a:t>простые </a:t>
            </a:r>
            <a:r>
              <a:rPr lang="ru-RU" sz="3200" dirty="0"/>
              <a:t>и понятные, но неэффективные для больших массивов</a:t>
            </a:r>
          </a:p>
          <a:p>
            <a:pPr marL="1165225" lvl="2" indent="-358775">
              <a:spcBef>
                <a:spcPct val="15000"/>
              </a:spcBef>
              <a:buFont typeface="Wingdings" pitchFamily="2" charset="2"/>
              <a:buChar char="§"/>
            </a:pPr>
            <a:r>
              <a:rPr lang="ru-RU" sz="3200" b="1" dirty="0">
                <a:solidFill>
                  <a:srgbClr val="C00000"/>
                </a:solidFill>
              </a:rPr>
              <a:t>метод пузырька</a:t>
            </a:r>
          </a:p>
          <a:p>
            <a:pPr marL="1165225" lvl="2" indent="-358775">
              <a:spcBef>
                <a:spcPct val="15000"/>
              </a:spcBef>
              <a:buFont typeface="Wingdings" pitchFamily="2" charset="2"/>
              <a:buChar char="§"/>
            </a:pPr>
            <a:r>
              <a:rPr lang="ru-RU" sz="3200" b="1" dirty="0">
                <a:solidFill>
                  <a:srgbClr val="C00000"/>
                </a:solidFill>
              </a:rPr>
              <a:t>метод выбора</a:t>
            </a:r>
          </a:p>
          <a:p>
            <a:pPr marL="355600" lvl="1">
              <a:spcBef>
                <a:spcPct val="35000"/>
              </a:spcBef>
            </a:pPr>
            <a:r>
              <a:rPr lang="ru-RU" sz="3200" dirty="0"/>
              <a:t>сложные, но эффективные</a:t>
            </a:r>
          </a:p>
          <a:p>
            <a:pPr marL="1165225" lvl="2" indent="-358775">
              <a:spcBef>
                <a:spcPct val="15000"/>
              </a:spcBef>
              <a:buFont typeface="Wingdings" pitchFamily="2" charset="2"/>
              <a:buChar char="§"/>
            </a:pPr>
            <a:r>
              <a:rPr lang="ru-RU" sz="3200" b="1" dirty="0">
                <a:solidFill>
                  <a:srgbClr val="C00000"/>
                </a:solidFill>
              </a:rPr>
              <a:t>«быстрая сортировка»</a:t>
            </a:r>
            <a:r>
              <a:rPr lang="en-US" sz="3200" b="1" dirty="0">
                <a:solidFill>
                  <a:srgbClr val="C00000"/>
                </a:solidFill>
              </a:rPr>
              <a:t> (</a:t>
            </a:r>
            <a:r>
              <a:rPr lang="en-US" sz="3200" b="1" i="1" dirty="0">
                <a:solidFill>
                  <a:srgbClr val="C00000"/>
                </a:solidFill>
              </a:rPr>
              <a:t>Quick Sort</a:t>
            </a:r>
            <a:r>
              <a:rPr lang="en-US" sz="3200" b="1" dirty="0">
                <a:solidFill>
                  <a:srgbClr val="C00000"/>
                </a:solidFill>
              </a:rPr>
              <a:t>)</a:t>
            </a:r>
            <a:endParaRPr lang="ru-RU" sz="3200" b="1" dirty="0">
              <a:solidFill>
                <a:srgbClr val="C00000"/>
              </a:solidFill>
            </a:endParaRPr>
          </a:p>
          <a:p>
            <a:pPr marL="1165225" lvl="2" indent="-358775">
              <a:spcBef>
                <a:spcPct val="15000"/>
              </a:spcBef>
              <a:buFont typeface="Wingdings" pitchFamily="2" charset="2"/>
              <a:buChar char="§"/>
            </a:pPr>
            <a:r>
              <a:rPr lang="ru-RU" sz="3200" b="1" dirty="0">
                <a:solidFill>
                  <a:srgbClr val="C00000"/>
                </a:solidFill>
              </a:rPr>
              <a:t>сортировка «кучей» (</a:t>
            </a:r>
            <a:r>
              <a:rPr lang="en-US" sz="3200" b="1" i="1" dirty="0">
                <a:solidFill>
                  <a:srgbClr val="C00000"/>
                </a:solidFill>
              </a:rPr>
              <a:t>Heap Sort</a:t>
            </a:r>
            <a:r>
              <a:rPr lang="ru-RU" sz="3200" b="1" dirty="0">
                <a:solidFill>
                  <a:srgbClr val="C00000"/>
                </a:solidFill>
              </a:rPr>
              <a:t>)</a:t>
            </a:r>
          </a:p>
          <a:p>
            <a:pPr marL="1165225" lvl="2" indent="-358775">
              <a:spcBef>
                <a:spcPct val="15000"/>
              </a:spcBef>
              <a:buFont typeface="Wingdings" pitchFamily="2" charset="2"/>
              <a:buChar char="§"/>
            </a:pPr>
            <a:r>
              <a:rPr lang="ru-RU" sz="3200" b="1" dirty="0">
                <a:solidFill>
                  <a:srgbClr val="C00000"/>
                </a:solidFill>
              </a:rPr>
              <a:t>сортировка слиянием</a:t>
            </a:r>
          </a:p>
          <a:p>
            <a:pPr marL="1165225" lvl="2" indent="-358775">
              <a:spcBef>
                <a:spcPct val="15000"/>
              </a:spcBef>
              <a:buFont typeface="Wingdings" pitchFamily="2" charset="2"/>
              <a:buChar char="§"/>
            </a:pPr>
            <a:r>
              <a:rPr lang="ru-RU" sz="3200" b="1" dirty="0">
                <a:solidFill>
                  <a:srgbClr val="C00000"/>
                </a:solidFill>
              </a:rPr>
              <a:t>пирамидальная </a:t>
            </a:r>
            <a:r>
              <a:rPr lang="ru-RU" sz="3200" b="1" dirty="0" smtClean="0">
                <a:solidFill>
                  <a:srgbClr val="C00000"/>
                </a:solidFill>
              </a:rPr>
              <a:t>сортировка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132343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Сортировка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методом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пузырька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обменами)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727" y="1525226"/>
            <a:ext cx="874331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Идея метода состоит в сравнении двух соседних элементов, в результате чего меньшее число (более легкий "пузырек") перемещается на одну позицию влево. </a:t>
            </a:r>
          </a:p>
        </p:txBody>
      </p:sp>
      <p:graphicFrame>
        <p:nvGraphicFramePr>
          <p:cNvPr id="7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35931"/>
              </p:ext>
            </p:extLst>
          </p:nvPr>
        </p:nvGraphicFramePr>
        <p:xfrm>
          <a:off x="535989" y="4034859"/>
          <a:ext cx="434975" cy="256896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43233"/>
              </p:ext>
            </p:extLst>
          </p:nvPr>
        </p:nvGraphicFramePr>
        <p:xfrm>
          <a:off x="1673010" y="4034859"/>
          <a:ext cx="434975" cy="256896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112975"/>
              </p:ext>
            </p:extLst>
          </p:nvPr>
        </p:nvGraphicFramePr>
        <p:xfrm>
          <a:off x="2742583" y="4034859"/>
          <a:ext cx="434975" cy="256896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Group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319531"/>
              </p:ext>
            </p:extLst>
          </p:nvPr>
        </p:nvGraphicFramePr>
        <p:xfrm>
          <a:off x="3688099" y="4034859"/>
          <a:ext cx="434975" cy="256896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Oval 100"/>
          <p:cNvSpPr>
            <a:spLocks noChangeArrowheads="1"/>
          </p:cNvSpPr>
          <p:nvPr/>
        </p:nvSpPr>
        <p:spPr bwMode="auto">
          <a:xfrm>
            <a:off x="140922" y="5302809"/>
            <a:ext cx="1170430" cy="123009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 sz="2400"/>
          </a:p>
        </p:txBody>
      </p:sp>
      <p:sp>
        <p:nvSpPr>
          <p:cNvPr id="12" name="Oval 101"/>
          <p:cNvSpPr>
            <a:spLocks noChangeArrowheads="1"/>
          </p:cNvSpPr>
          <p:nvPr/>
        </p:nvSpPr>
        <p:spPr bwMode="auto">
          <a:xfrm>
            <a:off x="1311350" y="4721235"/>
            <a:ext cx="1181599" cy="124893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 sz="2400"/>
          </a:p>
        </p:txBody>
      </p:sp>
      <p:sp>
        <p:nvSpPr>
          <p:cNvPr id="13" name="Oval 102"/>
          <p:cNvSpPr>
            <a:spLocks noChangeArrowheads="1"/>
          </p:cNvSpPr>
          <p:nvPr/>
        </p:nvSpPr>
        <p:spPr bwMode="auto">
          <a:xfrm>
            <a:off x="2376059" y="4059411"/>
            <a:ext cx="1168024" cy="123822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 sz="2400"/>
          </a:p>
        </p:txBody>
      </p:sp>
      <p:sp>
        <p:nvSpPr>
          <p:cNvPr id="14" name="Text Box 107"/>
          <p:cNvSpPr txBox="1">
            <a:spLocks noChangeArrowheads="1"/>
          </p:cNvSpPr>
          <p:nvPr/>
        </p:nvSpPr>
        <p:spPr bwMode="auto">
          <a:xfrm>
            <a:off x="4427984" y="3799688"/>
            <a:ext cx="463284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ru-RU" sz="2400" b="0" dirty="0"/>
              <a:t>начиная снизу, сравниваем два соседних элемента; если они стоят «неправильно», меняем их местами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ru-RU" sz="2400" b="0" dirty="0"/>
              <a:t>за 1 проход по массиву </a:t>
            </a:r>
            <a:r>
              <a:rPr lang="ru-RU" sz="2400" dirty="0">
                <a:solidFill>
                  <a:srgbClr val="FF0000"/>
                </a:solidFill>
              </a:rPr>
              <a:t>один</a:t>
            </a:r>
            <a:r>
              <a:rPr lang="ru-RU" sz="2400" b="0" dirty="0"/>
              <a:t> элемент (самый маленький) становится на свое место</a:t>
            </a:r>
          </a:p>
        </p:txBody>
      </p:sp>
      <p:sp>
        <p:nvSpPr>
          <p:cNvPr id="19" name="Rectangle 153"/>
          <p:cNvSpPr>
            <a:spLocks noChangeArrowheads="1"/>
          </p:cNvSpPr>
          <p:nvPr/>
        </p:nvSpPr>
        <p:spPr bwMode="auto">
          <a:xfrm>
            <a:off x="164526" y="3386261"/>
            <a:ext cx="1943459" cy="46384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ru-RU" sz="2400" dirty="0"/>
              <a:t>1-ый проход</a:t>
            </a:r>
          </a:p>
        </p:txBody>
      </p:sp>
    </p:spTree>
    <p:extLst>
      <p:ext uri="{BB962C8B-B14F-4D97-AF65-F5344CB8AC3E}">
        <p14:creationId xmlns:p14="http://schemas.microsoft.com/office/powerpoint/2010/main" val="1840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build="p" autoUpdateAnimBg="0"/>
      <p:bldP spid="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2000"/>
              </p:ext>
            </p:extLst>
          </p:nvPr>
        </p:nvGraphicFramePr>
        <p:xfrm>
          <a:off x="679107" y="2013931"/>
          <a:ext cx="434975" cy="256896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Oval 122"/>
          <p:cNvSpPr>
            <a:spLocks noChangeArrowheads="1"/>
          </p:cNvSpPr>
          <p:nvPr/>
        </p:nvSpPr>
        <p:spPr bwMode="auto">
          <a:xfrm>
            <a:off x="235268" y="3419727"/>
            <a:ext cx="1232968" cy="113326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aphicFrame>
        <p:nvGraphicFramePr>
          <p:cNvPr id="4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97324"/>
              </p:ext>
            </p:extLst>
          </p:nvPr>
        </p:nvGraphicFramePr>
        <p:xfrm>
          <a:off x="1813996" y="2031505"/>
          <a:ext cx="434975" cy="256896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68864"/>
              </p:ext>
            </p:extLst>
          </p:nvPr>
        </p:nvGraphicFramePr>
        <p:xfrm>
          <a:off x="2810946" y="2031505"/>
          <a:ext cx="434975" cy="256896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154"/>
          <p:cNvSpPr>
            <a:spLocks noChangeArrowheads="1"/>
          </p:cNvSpPr>
          <p:nvPr/>
        </p:nvSpPr>
        <p:spPr bwMode="auto">
          <a:xfrm>
            <a:off x="366196" y="1475880"/>
            <a:ext cx="1960670" cy="4587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800" dirty="0"/>
              <a:t>2-ой проход</a:t>
            </a:r>
          </a:p>
        </p:txBody>
      </p:sp>
      <p:sp>
        <p:nvSpPr>
          <p:cNvPr id="7" name="Rectangle 155"/>
          <p:cNvSpPr>
            <a:spLocks noChangeArrowheads="1"/>
          </p:cNvSpPr>
          <p:nvPr/>
        </p:nvSpPr>
        <p:spPr bwMode="auto">
          <a:xfrm>
            <a:off x="3725346" y="1504455"/>
            <a:ext cx="1913888" cy="4587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800" dirty="0"/>
              <a:t>3-ий проход</a:t>
            </a:r>
          </a:p>
        </p:txBody>
      </p:sp>
      <p:graphicFrame>
        <p:nvGraphicFramePr>
          <p:cNvPr id="8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5046"/>
              </p:ext>
            </p:extLst>
          </p:nvPr>
        </p:nvGraphicFramePr>
        <p:xfrm>
          <a:off x="4136509" y="1975942"/>
          <a:ext cx="434975" cy="256896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23319"/>
              </p:ext>
            </p:extLst>
          </p:nvPr>
        </p:nvGraphicFramePr>
        <p:xfrm>
          <a:off x="5096946" y="1977530"/>
          <a:ext cx="434975" cy="256896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Oval 180"/>
          <p:cNvSpPr>
            <a:spLocks noChangeArrowheads="1"/>
          </p:cNvSpPr>
          <p:nvPr/>
        </p:nvSpPr>
        <p:spPr bwMode="auto">
          <a:xfrm>
            <a:off x="3739383" y="3376417"/>
            <a:ext cx="1162358" cy="106836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021401" y="1927857"/>
            <a:ext cx="3100387" cy="3046988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/>
              <a:t>Для сортировки массива из </a:t>
            </a:r>
            <a:r>
              <a:rPr lang="en-US" sz="2400" dirty="0"/>
              <a:t>N </a:t>
            </a:r>
            <a:r>
              <a:rPr lang="ru-RU" sz="2400" dirty="0"/>
              <a:t>элементов нужен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N</a:t>
            </a:r>
            <a:r>
              <a:rPr lang="ru-RU" sz="2400" dirty="0"/>
              <a:t>-1 проход  (достаточно поставить на свои места </a:t>
            </a:r>
            <a:r>
              <a:rPr lang="en-US" sz="2400" dirty="0"/>
              <a:t>N-1 </a:t>
            </a:r>
            <a:r>
              <a:rPr lang="ru-RU" sz="2400" dirty="0"/>
              <a:t>элементов).</a:t>
            </a:r>
            <a:endParaRPr lang="en-US" sz="2400" dirty="0"/>
          </a:p>
        </p:txBody>
      </p:sp>
      <p:sp>
        <p:nvSpPr>
          <p:cNvPr id="12" name="Oval 180"/>
          <p:cNvSpPr>
            <a:spLocks noChangeArrowheads="1"/>
          </p:cNvSpPr>
          <p:nvPr/>
        </p:nvSpPr>
        <p:spPr bwMode="auto">
          <a:xfrm>
            <a:off x="1445324" y="2731780"/>
            <a:ext cx="1234251" cy="113444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30339" y="188641"/>
            <a:ext cx="8482290" cy="1077218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Сортировка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методом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пузырька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обменами)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2105" y="5157192"/>
            <a:ext cx="8774159" cy="1200329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ru-RU" sz="3600" dirty="0">
                <a:solidFill>
                  <a:srgbClr val="3333FF"/>
                </a:solidFill>
              </a:rPr>
              <a:t>Идея </a:t>
            </a:r>
            <a:r>
              <a:rPr lang="ru-RU" sz="3600" dirty="0"/>
              <a:t>– пузырек воздуха в стакане воды поднимается со дна вверх</a:t>
            </a:r>
            <a:endParaRPr lang="ru-RU" sz="3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utoUpdateAnimBg="0"/>
      <p:bldP spid="7" grpId="0" autoUpdateAnimBg="0"/>
      <p:bldP spid="10" grpId="0" animBg="1"/>
      <p:bldP spid="11" grpId="0" animBg="1" autoUpdateAnimBg="0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одготовка 7"/>
          <p:cNvSpPr>
            <a:spLocks noChangeArrowheads="1"/>
          </p:cNvSpPr>
          <p:nvPr/>
        </p:nvSpPr>
        <p:spPr bwMode="auto">
          <a:xfrm>
            <a:off x="1799437" y="2212126"/>
            <a:ext cx="2775180" cy="666043"/>
          </a:xfrm>
          <a:prstGeom prst="flowChartPreparation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i:=1..N-1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Блок-схема: подготовка 8"/>
          <p:cNvSpPr>
            <a:spLocks noChangeArrowheads="1"/>
          </p:cNvSpPr>
          <p:nvPr/>
        </p:nvSpPr>
        <p:spPr bwMode="auto">
          <a:xfrm>
            <a:off x="1888057" y="3231653"/>
            <a:ext cx="2610558" cy="626534"/>
          </a:xfrm>
          <a:prstGeom prst="flowChartPreparation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j:=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N-1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)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..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Блок-схема: решение 9"/>
          <p:cNvSpPr>
            <a:spLocks noChangeArrowheads="1"/>
          </p:cNvSpPr>
          <p:nvPr/>
        </p:nvSpPr>
        <p:spPr bwMode="auto">
          <a:xfrm>
            <a:off x="1581132" y="4197659"/>
            <a:ext cx="3224407" cy="885826"/>
          </a:xfrm>
          <a:prstGeom prst="flowChartDecision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a[j]&gt;a[j+1]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1302192" y="5384976"/>
            <a:ext cx="3909383" cy="96766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tmp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:=a[j]; a[j]:=a[j+1];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a[j+1]:=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4C"/>
                </a:solidFill>
                <a:effectLst/>
                <a:ea typeface="Times New Roman" pitchFamily="18" charset="0"/>
                <a:cs typeface="Courier New" pitchFamily="49" charset="0"/>
              </a:rPr>
              <a:t>tmp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165229" y="5053236"/>
            <a:ext cx="0" cy="29659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099726" y="1844824"/>
            <a:ext cx="0" cy="3673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59292" y="5898876"/>
            <a:ext cx="3429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954067" y="3544920"/>
            <a:ext cx="5225" cy="2352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959292" y="3544920"/>
            <a:ext cx="964740" cy="31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0104" y="2554673"/>
            <a:ext cx="128788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30040" y="3544920"/>
            <a:ext cx="0" cy="30524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0104" y="6597352"/>
            <a:ext cx="514000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0104" y="2545146"/>
            <a:ext cx="0" cy="40522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48219" y="3544920"/>
            <a:ext cx="118182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Блок-схема: знак завершения 42"/>
          <p:cNvSpPr>
            <a:spLocks/>
          </p:cNvSpPr>
          <p:nvPr/>
        </p:nvSpPr>
        <p:spPr bwMode="auto">
          <a:xfrm>
            <a:off x="2454319" y="1371748"/>
            <a:ext cx="1290815" cy="463451"/>
          </a:xfrm>
          <a:prstGeom prst="flowChartTerminator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начало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560777" y="2545147"/>
            <a:ext cx="1039435" cy="95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" idx="0"/>
          </p:cNvCxnSpPr>
          <p:nvPr/>
        </p:nvCxnSpPr>
        <p:spPr>
          <a:xfrm>
            <a:off x="3187027" y="3858187"/>
            <a:ext cx="6309" cy="3394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193336" y="2878169"/>
            <a:ext cx="0" cy="3534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Блок-схема: знак завершения 25"/>
          <p:cNvSpPr>
            <a:spLocks/>
          </p:cNvSpPr>
          <p:nvPr/>
        </p:nvSpPr>
        <p:spPr bwMode="auto">
          <a:xfrm>
            <a:off x="5585097" y="2320540"/>
            <a:ext cx="1438647" cy="449213"/>
          </a:xfrm>
          <a:prstGeom prst="flowChartTerminator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конец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Заголовок 2"/>
          <p:cNvSpPr txBox="1">
            <a:spLocks/>
          </p:cNvSpPr>
          <p:nvPr/>
        </p:nvSpPr>
        <p:spPr>
          <a:xfrm>
            <a:off x="330339" y="188641"/>
            <a:ext cx="8482290" cy="1077218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Алгоритм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сортировки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методом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пузырька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обменами)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84168" y="5384976"/>
            <a:ext cx="2448272" cy="967669"/>
          </a:xfrm>
          <a:prstGeom prst="wedgeRoundRectCallout">
            <a:avLst>
              <a:gd name="adj1" fmla="val -63254"/>
              <a:gd name="adj2" fmla="val -1916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обмен значениями</a:t>
            </a:r>
            <a:endParaRPr lang="ru-RU" sz="2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959428" y="4640572"/>
            <a:ext cx="72008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8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3384</Words>
  <Application>Microsoft Office PowerPoint</Application>
  <PresentationFormat>Экран (4:3)</PresentationFormat>
  <Paragraphs>554</Paragraphs>
  <Slides>44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DesignTemplate</vt:lpstr>
      <vt:lpstr>Сортировка массивов</vt:lpstr>
      <vt:lpstr>Презентация PowerPoint</vt:lpstr>
      <vt:lpstr>Презентация PowerPoint</vt:lpstr>
      <vt:lpstr>Презентация PowerPoint</vt:lpstr>
      <vt:lpstr>С отсортированными данными работать легче, чем с произвольно расположенными: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выбора - начало</vt:lpstr>
      <vt:lpstr>Метод выбора – проход 1</vt:lpstr>
      <vt:lpstr>Метод выбора – проход 2</vt:lpstr>
      <vt:lpstr>Метод выбора – проход 3</vt:lpstr>
      <vt:lpstr>Метод выбора – проход 4</vt:lpstr>
      <vt:lpstr>Метод выбора – проход 5</vt:lpstr>
      <vt:lpstr>Метод выбора  – проход 6</vt:lpstr>
      <vt:lpstr>Метод выбора - окончание</vt:lpstr>
      <vt:lpstr>Метод выбора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методов сортировки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2020-11-30T18:56:39Z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