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257" r:id="rId5"/>
    <p:sldId id="303" r:id="rId6"/>
    <p:sldId id="304" r:id="rId7"/>
    <p:sldId id="306" r:id="rId8"/>
    <p:sldId id="307" r:id="rId9"/>
    <p:sldId id="305" r:id="rId10"/>
    <p:sldId id="294" r:id="rId11"/>
    <p:sldId id="314" r:id="rId12"/>
    <p:sldId id="293" r:id="rId13"/>
    <p:sldId id="290" r:id="rId14"/>
    <p:sldId id="308" r:id="rId15"/>
    <p:sldId id="315" r:id="rId16"/>
    <p:sldId id="298" r:id="rId17"/>
    <p:sldId id="291" r:id="rId18"/>
    <p:sldId id="295" r:id="rId19"/>
    <p:sldId id="296" r:id="rId20"/>
    <p:sldId id="297" r:id="rId21"/>
    <p:sldId id="311" r:id="rId22"/>
    <p:sldId id="312" r:id="rId23"/>
    <p:sldId id="316" r:id="rId24"/>
    <p:sldId id="317" r:id="rId25"/>
    <p:sldId id="292" r:id="rId26"/>
    <p:sldId id="299" r:id="rId27"/>
    <p:sldId id="302" r:id="rId28"/>
    <p:sldId id="289" r:id="rId29"/>
  </p:sldIdLst>
  <p:sldSz cx="9144000" cy="6858000" type="screen4x3"/>
  <p:notesSz cx="6888163" cy="4657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1467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66"/>
    <a:srgbClr val="FFCC00"/>
    <a:srgbClr val="001848"/>
    <a:srgbClr val="003300"/>
    <a:srgbClr val="93FF93"/>
    <a:srgbClr val="642F04"/>
    <a:srgbClr val="001236"/>
    <a:srgbClr val="00CC00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FF1CE12-B100-0000-0000-000000000002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38" autoAdjust="0"/>
    <p:restoredTop sz="86410"/>
  </p:normalViewPr>
  <p:slideViewPr>
    <p:cSldViewPr>
      <p:cViewPr varScale="1">
        <p:scale>
          <a:sx n="52" d="100"/>
          <a:sy n="52" d="100"/>
        </p:scale>
        <p:origin x="-1172" y="-56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-1236" y="-90"/>
      </p:cViewPr>
      <p:guideLst>
        <p:guide orient="horz" pos="1467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z="1000" dirty="0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z="1000" dirty="0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r>
              <a:rPr lang="ru-RU" sz="1000" smtClean="0"/>
              <a:t>10:Выражения и операторы</a:t>
            </a:r>
            <a:endParaRPr lang="en-US" sz="1000" dirty="0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901698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fld id="{8C596567-A38F-4CEF-B37F-9B9D120D62CE}" type="slidenum">
              <a:rPr lang="en-US" sz="1000" smtClean="0"/>
              <a:pPr/>
              <a:t>‹#›</a:t>
            </a:fld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44338100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2278063" y="349250"/>
            <a:ext cx="2332037" cy="1747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lIns="65974" tIns="32987" rIns="65974" bIns="32987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8817" y="2212420"/>
            <a:ext cx="5510530" cy="2095976"/>
          </a:xfrm>
          <a:prstGeom prst="rect">
            <a:avLst/>
          </a:prstGeom>
        </p:spPr>
        <p:txBody>
          <a:bodyPr lIns="65974" tIns="32987" rIns="65974" bIns="32987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r>
              <a:rPr lang="ru-RU" smtClean="0"/>
              <a:t>10:Выражения и операторы</a:t>
            </a:r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901698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593160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10:Выражения и операторы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2639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10:Выражения и операторы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79340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10:Выражения и операторы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5008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10:Выражения и операторы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98471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10:Выражения и операторы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1646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10:Выражения и операторы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881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AC8F-F14B-467E-AD3A-52434F2B9C13}" type="datetime1">
              <a:rPr lang="en-US" smtClean="0"/>
              <a:t>1/13/2020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C700-9596-4ADC-ABF8-1BC8D72E336C}" type="datetime1">
              <a:rPr lang="en-US" smtClean="0"/>
              <a:t>1/13/2020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D7B0-60DC-44E3-BF3B-95E8A7C0B076}" type="datetime1">
              <a:rPr lang="en-US" smtClean="0"/>
              <a:t>1/13/2020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2026-A7E9-41E9-A00B-0C3804D0C87D}" type="datetime1">
              <a:rPr lang="en-US" smtClean="0"/>
              <a:t>1/13/2020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CD4C-5A6F-4D66-B3EA-2128F88C1891}" type="datetime1">
              <a:rPr lang="en-US" smtClean="0"/>
              <a:t>1/13/2020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4A3B-AC9B-4D58-8A9B-1DBAAD5B1451}" type="datetime1">
              <a:rPr lang="en-US" smtClean="0"/>
              <a:t>1/13/2020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3F1-8D7E-4808-AF16-5BF470CCB986}" type="datetime1">
              <a:rPr lang="en-US" smtClean="0"/>
              <a:t>1/13/2020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C7CA591D-F3A3-4A8B-B462-5A73349F24AC}" type="datetime1">
              <a:rPr lang="en-US" smtClean="0"/>
              <a:t>1/13/2020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4077072"/>
            <a:ext cx="8712968" cy="2304256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ru-RU" dirty="0" smtClean="0"/>
              <a:t>0. Анализ результатов практического занятия</a:t>
            </a:r>
          </a:p>
          <a:p>
            <a:pPr algn="l"/>
            <a:r>
              <a:rPr lang="ru-RU" dirty="0" smtClean="0"/>
              <a:t>1. Выражения.</a:t>
            </a:r>
          </a:p>
          <a:p>
            <a:pPr algn="l"/>
            <a:r>
              <a:rPr lang="ru-RU" dirty="0" smtClean="0"/>
              <a:t>2. Операторы.</a:t>
            </a:r>
          </a:p>
          <a:p>
            <a:pPr algn="l"/>
            <a:r>
              <a:rPr lang="ru-RU" dirty="0" smtClean="0"/>
              <a:t>3. Составной оператор.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1484784"/>
            <a:ext cx="8784976" cy="2334121"/>
          </a:xfrm>
        </p:spPr>
        <p:txBody>
          <a:bodyPr>
            <a:noAutofit/>
          </a:bodyPr>
          <a:lstStyle/>
          <a:p>
            <a:pPr algn="l"/>
            <a:r>
              <a:rPr lang="ru-RU" sz="4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Выражения и операторы языка </a:t>
            </a:r>
            <a:r>
              <a:rPr lang="en-US" sz="4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Pascal</a:t>
            </a:r>
            <a:endParaRPr lang="ru-RU" sz="4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одзаголовок 1"/>
          <p:cNvSpPr txBox="1">
            <a:spLocks/>
          </p:cNvSpPr>
          <p:nvPr/>
        </p:nvSpPr>
        <p:spPr>
          <a:xfrm>
            <a:off x="179512" y="341040"/>
            <a:ext cx="8712968" cy="925223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ru-RU" b="1" kern="0" dirty="0" smtClean="0">
                <a:solidFill>
                  <a:sysClr val="windowText" lastClr="000000"/>
                </a:solidFill>
              </a:rPr>
              <a:t>Основы программирования и баз данных</a:t>
            </a:r>
            <a:endParaRPr lang="en-US" b="1" kern="0" dirty="0" smtClean="0">
              <a:solidFill>
                <a:sysClr val="windowText" lastClr="000000"/>
              </a:solidFill>
            </a:endParaRPr>
          </a:p>
          <a:p>
            <a:r>
              <a:rPr lang="ru-RU" b="1" kern="0" smtClean="0">
                <a:solidFill>
                  <a:sysClr val="windowText" lastClr="000000"/>
                </a:solidFill>
              </a:rPr>
              <a:t>занятие 8</a:t>
            </a:r>
            <a:endParaRPr lang="ru-RU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43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797729"/>
              </p:ext>
            </p:extLst>
          </p:nvPr>
        </p:nvGraphicFramePr>
        <p:xfrm>
          <a:off x="330339" y="998567"/>
          <a:ext cx="8482290" cy="4572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561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638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62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effectLst/>
                        </a:rPr>
                        <a:t>Функция</a:t>
                      </a:r>
                      <a:r>
                        <a:rPr lang="uk-UA" sz="2400" dirty="0">
                          <a:effectLst/>
                        </a:rPr>
                        <a:t>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effectLst/>
                        </a:rPr>
                        <a:t>Назначение</a:t>
                      </a:r>
                      <a:r>
                        <a:rPr lang="uk-UA" sz="2400" dirty="0">
                          <a:effectLst/>
                        </a:rPr>
                        <a:t>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Тип результата 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Abs(x) 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effectLst/>
                        </a:rPr>
                        <a:t>Абсолютная</a:t>
                      </a:r>
                      <a:r>
                        <a:rPr lang="uk-UA" sz="2400" dirty="0" smtClean="0">
                          <a:effectLst/>
                        </a:rPr>
                        <a:t> величина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Совп. c типом x 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 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Экспонента  x 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Real </a:t>
                      </a:r>
                      <a:endParaRPr lang="ru-RU" sz="2400" b="1" dirty="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Ln(x) 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effectLst/>
                        </a:rPr>
                        <a:t>Натуральный</a:t>
                      </a:r>
                      <a:r>
                        <a:rPr lang="uk-UA" sz="2400" dirty="0">
                          <a:effectLst/>
                        </a:rPr>
                        <a:t> логарифм x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Real </a:t>
                      </a:r>
                      <a:endParaRPr lang="ru-RU" sz="2400" b="1" dirty="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Pi 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Число Пи 3,141592565358 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Real </a:t>
                      </a:r>
                      <a:endParaRPr lang="ru-RU" sz="2400" b="1" dirty="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 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Квадрат  x 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Совп. c типом x 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 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effectLst/>
                        </a:rPr>
                        <a:t>Корень</a:t>
                      </a:r>
                      <a:r>
                        <a:rPr lang="uk-UA" sz="2400" dirty="0">
                          <a:effectLst/>
                        </a:rPr>
                        <a:t> </a:t>
                      </a:r>
                      <a:r>
                        <a:rPr lang="uk-UA" sz="2400" dirty="0" err="1">
                          <a:effectLst/>
                        </a:rPr>
                        <a:t>квадратный</a:t>
                      </a:r>
                      <a:r>
                        <a:rPr lang="uk-UA" sz="2400" dirty="0">
                          <a:effectLst/>
                        </a:rPr>
                        <a:t> </a:t>
                      </a:r>
                      <a:r>
                        <a:rPr lang="uk-UA" sz="2400" dirty="0" err="1">
                          <a:effectLst/>
                        </a:rPr>
                        <a:t>из</a:t>
                      </a:r>
                      <a:r>
                        <a:rPr lang="uk-UA" sz="2400" dirty="0">
                          <a:effectLst/>
                        </a:rPr>
                        <a:t> x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Real </a:t>
                      </a:r>
                      <a:endParaRPr lang="ru-RU" sz="2400" b="1" dirty="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Sin(x) 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Синус x (радиан) 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Real </a:t>
                      </a:r>
                      <a:endParaRPr lang="ru-RU" sz="2400" b="1" dirty="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Cos(x) 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Косинус x (радиан) 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Real </a:t>
                      </a:r>
                      <a:endParaRPr lang="ru-RU" sz="2400" b="1" dirty="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Arctan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 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Арктангенс x (радиан) 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Real </a:t>
                      </a:r>
                      <a:endParaRPr lang="ru-RU" sz="2400" b="1" dirty="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 txBox="1">
            <a:spLocks/>
          </p:cNvSpPr>
          <p:nvPr/>
        </p:nvSpPr>
        <p:spPr>
          <a:xfrm>
            <a:off x="330339" y="188641"/>
            <a:ext cx="8482290" cy="792087"/>
          </a:xfrm>
          <a:prstGeom prst="rect">
            <a:avLst/>
          </a:prstGeom>
        </p:spPr>
        <p:txBody>
          <a:bodyPr anchor="t" anchorCtr="0">
            <a:no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kern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Стандартные функции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35783" y="5733256"/>
            <a:ext cx="8591136" cy="95410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ru-RU" sz="2800" b="1" i="1" dirty="0" smtClean="0">
                <a:solidFill>
                  <a:srgbClr val="001848"/>
                </a:solidFill>
              </a:rPr>
              <a:t>Стандартные тригонометрические  </a:t>
            </a:r>
            <a:r>
              <a:rPr lang="ru-RU" sz="2800" b="1" i="1" dirty="0">
                <a:solidFill>
                  <a:srgbClr val="001848"/>
                </a:solidFill>
              </a:rPr>
              <a:t>функции используют радианную меру угла</a:t>
            </a:r>
            <a:endParaRPr lang="ru-RU" sz="2800" b="1" i="1" dirty="0" smtClean="0">
              <a:solidFill>
                <a:srgbClr val="0018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56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92087"/>
          </a:xfrm>
          <a:prstGeom prst="rect">
            <a:avLst/>
          </a:prstGeom>
        </p:spPr>
        <p:txBody>
          <a:bodyPr anchor="t" anchorCtr="0">
            <a:no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kern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Приоритет операций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76490" y="980728"/>
            <a:ext cx="8789988" cy="270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hangingPunct="0"/>
            <a:r>
              <a:rPr lang="ru-RU" sz="3400" dirty="0"/>
              <a:t>унарные  </a:t>
            </a:r>
            <a:r>
              <a:rPr lang="en-US" sz="3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ru-RU" sz="3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ru-RU" sz="3400" dirty="0"/>
              <a:t>; </a:t>
            </a:r>
          </a:p>
          <a:p>
            <a:pPr hangingPunct="0"/>
            <a:r>
              <a:rPr lang="ru-RU" sz="3400" dirty="0"/>
              <a:t>мультипликативные  </a:t>
            </a:r>
            <a:r>
              <a:rPr lang="en-US" sz="3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*, /, </a:t>
            </a:r>
            <a:endParaRPr lang="ru-RU" sz="34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en-US" sz="3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sz="3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mod, and, </a:t>
            </a:r>
            <a:r>
              <a:rPr lang="en-US" sz="3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shl</a:t>
            </a:r>
            <a:r>
              <a:rPr lang="en-US" sz="3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shr</a:t>
            </a:r>
            <a:r>
              <a:rPr lang="ru-RU" sz="3400" dirty="0"/>
              <a:t>; </a:t>
            </a:r>
          </a:p>
          <a:p>
            <a:pPr hangingPunct="0"/>
            <a:r>
              <a:rPr lang="ru-RU" sz="3400" dirty="0"/>
              <a:t>аддитивные  </a:t>
            </a:r>
            <a:r>
              <a:rPr lang="en-US" sz="3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+, -, or, </a:t>
            </a:r>
            <a:r>
              <a:rPr lang="en-US" sz="3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ru-RU" sz="3400" dirty="0"/>
              <a:t>; </a:t>
            </a:r>
          </a:p>
          <a:p>
            <a:pPr hangingPunct="0"/>
            <a:r>
              <a:rPr lang="ru-RU" sz="3400" dirty="0"/>
              <a:t>отношения  </a:t>
            </a:r>
            <a:r>
              <a:rPr lang="en-US" sz="3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=, &lt;&gt;, &lt;, &gt;, &lt;=, &gt;=,in</a:t>
            </a:r>
            <a:r>
              <a:rPr lang="ru-RU" sz="3400" dirty="0"/>
              <a:t>.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76490" y="3968189"/>
            <a:ext cx="8789988" cy="2677656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hangingPunct="0"/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800" dirty="0" smtClean="0"/>
              <a:t>: </a:t>
            </a:r>
            <a:r>
              <a:rPr lang="ru-RU" sz="2800" dirty="0" smtClean="0"/>
              <a:t>отрицание, определена для логических переменных и целых чисел</a:t>
            </a:r>
          </a:p>
          <a:p>
            <a:pPr hangingPunct="0"/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shl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shr</a:t>
            </a:r>
            <a:r>
              <a:rPr lang="en-US" sz="2800" dirty="0" smtClean="0"/>
              <a:t>: </a:t>
            </a:r>
            <a:r>
              <a:rPr lang="ru-RU" sz="2800" dirty="0" smtClean="0"/>
              <a:t>сдвиг влево или вправо, определена для целых чисел</a:t>
            </a:r>
          </a:p>
          <a:p>
            <a:pPr hangingPunct="0"/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and, or,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sz="2800" dirty="0" smtClean="0"/>
              <a:t>: </a:t>
            </a:r>
            <a:r>
              <a:rPr lang="ru-RU" sz="2800" dirty="0" smtClean="0"/>
              <a:t>определен</a:t>
            </a:r>
            <a:r>
              <a:rPr lang="ru-RU" sz="2800" dirty="0"/>
              <a:t>ы</a:t>
            </a:r>
            <a:r>
              <a:rPr lang="ru-RU" sz="2800" dirty="0" smtClean="0"/>
              <a:t> </a:t>
            </a:r>
            <a:r>
              <a:rPr lang="ru-RU" sz="2800" dirty="0"/>
              <a:t>для логических переменных и целых чисел</a:t>
            </a:r>
          </a:p>
        </p:txBody>
      </p:sp>
    </p:spTree>
    <p:extLst>
      <p:ext uri="{BB962C8B-B14F-4D97-AF65-F5344CB8AC3E}">
        <p14:creationId xmlns:p14="http://schemas.microsoft.com/office/powerpoint/2010/main" val="414112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999" y="964684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dirty="0" smtClean="0"/>
              <a:t>Все </a:t>
            </a:r>
            <a:r>
              <a:rPr lang="ru-RU" sz="2400" b="1" dirty="0"/>
              <a:t>выражения записываются в одну строку</a:t>
            </a:r>
            <a:r>
              <a:rPr lang="ru-RU" sz="240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dirty="0"/>
              <a:t>Два знака арифметических операций нельзя писать рядом</a:t>
            </a:r>
            <a:r>
              <a:rPr lang="ru-RU" sz="2400" dirty="0"/>
              <a:t>. Например, </a:t>
            </a:r>
            <a:r>
              <a:rPr lang="ru-RU" sz="2400" dirty="0" smtClean="0"/>
              <a:t>следующая запись неправильна: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</a:t>
            </a:r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+–a –b</a:t>
            </a:r>
            <a:r>
              <a:rPr lang="ru-RU" sz="2400" dirty="0"/>
              <a:t> - следует писать </a:t>
            </a:r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+(–a) –b</a:t>
            </a:r>
            <a:r>
              <a:rPr lang="ru-RU" sz="2400" dirty="0"/>
              <a:t>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dirty="0"/>
              <a:t>Знак умножения опускать нельзя</a:t>
            </a:r>
            <a:r>
              <a:rPr lang="ru-RU" sz="2400" dirty="0"/>
              <a:t>. Например, при записи </a:t>
            </a:r>
            <a:r>
              <a:rPr lang="ru-RU" sz="2400" dirty="0" smtClean="0"/>
              <a:t>произведения</a:t>
            </a:r>
            <a:r>
              <a:rPr lang="ru-RU" sz="2400" dirty="0"/>
              <a:t>: a*b и 2*n, запись </a:t>
            </a:r>
            <a:r>
              <a:rPr lang="ru-RU" sz="2400" b="1" dirty="0" err="1"/>
              <a:t>ab</a:t>
            </a:r>
            <a:r>
              <a:rPr lang="ru-RU" sz="2400" dirty="0"/>
              <a:t> и </a:t>
            </a:r>
            <a:r>
              <a:rPr lang="ru-RU" sz="2400" b="1" dirty="0"/>
              <a:t>2n</a:t>
            </a:r>
            <a:r>
              <a:rPr lang="ru-RU" sz="2400" dirty="0"/>
              <a:t> будет неправильной, так как  </a:t>
            </a:r>
            <a:r>
              <a:rPr lang="ru-RU" sz="2400" dirty="0" err="1"/>
              <a:t>ab</a:t>
            </a:r>
            <a:r>
              <a:rPr lang="ru-RU" sz="2400" dirty="0"/>
              <a:t>  </a:t>
            </a:r>
            <a:r>
              <a:rPr lang="ru-RU" sz="2400" dirty="0" smtClean="0"/>
              <a:t>воспринимается </a:t>
            </a:r>
            <a:r>
              <a:rPr lang="ru-RU" sz="2400" dirty="0"/>
              <a:t>как идентификатор, а запись 2n не является идентификатором, </a:t>
            </a:r>
            <a:r>
              <a:rPr lang="ru-RU" sz="2400" dirty="0" smtClean="0"/>
              <a:t>потому </a:t>
            </a:r>
            <a:r>
              <a:rPr lang="ru-RU" sz="2400" dirty="0"/>
              <a:t>что начинается с цифры.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/>
              <a:t>В арифметических выражениях </a:t>
            </a:r>
            <a:r>
              <a:rPr lang="ru-RU" sz="2400" b="1" dirty="0"/>
              <a:t>допускается использовать только круглые скобки</a:t>
            </a:r>
            <a:r>
              <a:rPr lang="ru-RU" sz="240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dirty="0"/>
              <a:t>Все данные, входящие в выражения должны быть одного типа</a:t>
            </a:r>
            <a:r>
              <a:rPr lang="ru-RU" sz="2400" dirty="0"/>
              <a:t>. Если в выражении используются данные целого и вещественного типа, результат операции будет вещественного типа</a:t>
            </a: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330338" y="188641"/>
            <a:ext cx="8597629" cy="792087"/>
          </a:xfrm>
          <a:prstGeom prst="rect">
            <a:avLst/>
          </a:prstGeom>
        </p:spPr>
        <p:txBody>
          <a:bodyPr anchor="t" anchorCtr="0">
            <a:no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kern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Правила записи выражений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87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92087"/>
          </a:xfrm>
          <a:prstGeom prst="rect">
            <a:avLst/>
          </a:prstGeom>
        </p:spPr>
        <p:txBody>
          <a:bodyPr anchor="t" anchorCtr="0">
            <a:no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kern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Записать: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Box 5"/>
              <p:cNvSpPr txBox="1">
                <a:spLocks noChangeArrowheads="1"/>
              </p:cNvSpPr>
              <p:nvPr/>
            </p:nvSpPr>
            <p:spPr bwMode="auto">
              <a:xfrm>
                <a:off x="182918" y="1067543"/>
                <a:ext cx="2232248" cy="523220"/>
              </a:xfrm>
              <a:prstGeom prst="rect">
                <a:avLst/>
              </a:prstGeom>
              <a:solidFill>
                <a:srgbClr val="FFFFCC"/>
              </a:solidFill>
              <a:ln w="12700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square">
                <a:spAutoFit/>
              </a:bodyPr>
              <a:lstStyle/>
              <a:p>
                <a:pPr hangingPunct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800" dirty="0" smtClean="0"/>
              </a:p>
            </p:txBody>
          </p:sp>
        </mc:Choice>
        <mc:Fallback xmlns="">
          <p:sp>
            <p:nvSpPr>
              <p:cNvPr id="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918" y="1067543"/>
                <a:ext cx="2232248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2700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978393" y="1067543"/>
            <a:ext cx="2520278" cy="52322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 + x)</a:t>
            </a:r>
            <a:endParaRPr lang="ru-RU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5"/>
              <p:cNvSpPr txBox="1">
                <a:spLocks noChangeArrowheads="1"/>
              </p:cNvSpPr>
              <p:nvPr/>
            </p:nvSpPr>
            <p:spPr bwMode="auto">
              <a:xfrm>
                <a:off x="182918" y="1940296"/>
                <a:ext cx="2232248" cy="626069"/>
              </a:xfrm>
              <a:prstGeom prst="rect">
                <a:avLst/>
              </a:prstGeom>
              <a:solidFill>
                <a:srgbClr val="FFFFCC"/>
              </a:solidFill>
              <a:ln w="12700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square">
                <a:spAutoFit/>
              </a:bodyPr>
              <a:lstStyle/>
              <a:p>
                <a:pPr hangingPunct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i="1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ru-RU" sz="2800" dirty="0"/>
                            <m:t> </m:t>
                          </m:r>
                        </m:e>
                      </m:rad>
                    </m:oMath>
                  </m:oMathPara>
                </a14:m>
                <a:endParaRPr lang="ru-RU" sz="2800" dirty="0" smtClean="0"/>
              </a:p>
            </p:txBody>
          </p:sp>
        </mc:Choice>
        <mc:Fallback xmlns="">
          <p:sp>
            <p:nvSpPr>
              <p:cNvPr id="6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918" y="1940296"/>
                <a:ext cx="2232248" cy="6260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2700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78393" y="1991720"/>
            <a:ext cx="3044259" cy="52322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 + x*x)</a:t>
            </a:r>
            <a:endParaRPr lang="ru-RU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5"/>
              <p:cNvSpPr txBox="1">
                <a:spLocks noChangeArrowheads="1"/>
              </p:cNvSpPr>
              <p:nvPr/>
            </p:nvSpPr>
            <p:spPr bwMode="auto">
              <a:xfrm>
                <a:off x="182918" y="2888840"/>
                <a:ext cx="2232248" cy="523220"/>
              </a:xfrm>
              <a:prstGeom prst="rect">
                <a:avLst/>
              </a:prstGeom>
              <a:solidFill>
                <a:srgbClr val="FFFFCC"/>
              </a:solidFill>
              <a:ln w="12700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square">
                <a:spAutoFit/>
              </a:bodyPr>
              <a:lstStyle/>
              <a:p>
                <a:pPr hangingPunct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𝑏𝑥</m:t>
                      </m:r>
                    </m:oMath>
                  </m:oMathPara>
                </a14:m>
                <a:endParaRPr lang="ru-RU" sz="2800" dirty="0" smtClean="0"/>
              </a:p>
            </p:txBody>
          </p:sp>
        </mc:Choice>
        <mc:Fallback xmlns="">
          <p:sp>
            <p:nvSpPr>
              <p:cNvPr id="8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918" y="2888840"/>
                <a:ext cx="223224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2700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978392" y="2888840"/>
            <a:ext cx="2518101" cy="52322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+ b*x</a:t>
            </a:r>
            <a:endParaRPr lang="ru-RU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5"/>
              <p:cNvSpPr txBox="1">
                <a:spLocks noChangeArrowheads="1"/>
              </p:cNvSpPr>
              <p:nvPr/>
            </p:nvSpPr>
            <p:spPr bwMode="auto">
              <a:xfrm>
                <a:off x="182918" y="3743454"/>
                <a:ext cx="2232248" cy="523220"/>
              </a:xfrm>
              <a:prstGeom prst="rect">
                <a:avLst/>
              </a:prstGeom>
              <a:solidFill>
                <a:srgbClr val="FFFFCC"/>
              </a:solidFill>
              <a:ln w="12700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square">
                <a:spAutoFit/>
              </a:bodyPr>
              <a:lstStyle/>
              <a:p>
                <a:pPr hangingPunct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18°</m:t>
                          </m:r>
                        </m:e>
                      </m:func>
                    </m:oMath>
                  </m:oMathPara>
                </a14:m>
                <a:endParaRPr lang="ru-RU" sz="2800" dirty="0" smtClean="0"/>
              </a:p>
            </p:txBody>
          </p:sp>
        </mc:Choice>
        <mc:Fallback xmlns="">
          <p:sp>
            <p:nvSpPr>
              <p:cNvPr id="10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918" y="3743454"/>
                <a:ext cx="223224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2700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948291" y="3743454"/>
            <a:ext cx="3246386" cy="52322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sin(18*pi/180)</a:t>
            </a:r>
            <a:endParaRPr lang="ru-RU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300192" y="3759117"/>
            <a:ext cx="2634194" cy="52322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sin(0,1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pi)</a:t>
            </a:r>
            <a:endParaRPr lang="ru-RU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5"/>
              <p:cNvSpPr txBox="1">
                <a:spLocks noChangeArrowheads="1"/>
              </p:cNvSpPr>
              <p:nvPr/>
            </p:nvSpPr>
            <p:spPr bwMode="auto">
              <a:xfrm>
                <a:off x="182918" y="4607288"/>
                <a:ext cx="2513469" cy="573940"/>
              </a:xfrm>
              <a:prstGeom prst="rect">
                <a:avLst/>
              </a:prstGeom>
              <a:solidFill>
                <a:srgbClr val="FFFFCC"/>
              </a:solidFill>
              <a:ln w="12700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square">
                <a:spAutoFit/>
              </a:bodyPr>
              <a:lstStyle/>
              <a:p>
                <a:pPr hangingPunct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ad>
                        <m:ra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ru-RU" sz="2800" dirty="0" smtClean="0"/>
              </a:p>
            </p:txBody>
          </p:sp>
        </mc:Choice>
        <mc:Fallback xmlns="">
          <p:sp>
            <p:nvSpPr>
              <p:cNvPr id="1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918" y="4607288"/>
                <a:ext cx="2513469" cy="57394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2700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910452" y="4632648"/>
            <a:ext cx="5986095" cy="52322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x*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(2.)+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(ln(1+x)/3.)</a:t>
            </a:r>
            <a:endParaRPr lang="ru-RU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5"/>
              <p:cNvSpPr txBox="1">
                <a:spLocks noChangeArrowheads="1"/>
              </p:cNvSpPr>
              <p:nvPr/>
            </p:nvSpPr>
            <p:spPr bwMode="auto">
              <a:xfrm>
                <a:off x="182919" y="5517232"/>
                <a:ext cx="2727534" cy="1021626"/>
              </a:xfrm>
              <a:prstGeom prst="rect">
                <a:avLst/>
              </a:prstGeom>
              <a:solidFill>
                <a:srgbClr val="FFFFCC"/>
              </a:solidFill>
              <a:ln w="12700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square">
                <a:spAutoFit/>
              </a:bodyPr>
              <a:lstStyle/>
              <a:p>
                <a:pPr hangingPunct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ru-RU" sz="2800" dirty="0" smtClean="0"/>
              </a:p>
            </p:txBody>
          </p:sp>
        </mc:Choice>
        <mc:Fallback xmlns="">
          <p:sp>
            <p:nvSpPr>
              <p:cNvPr id="1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919" y="5517232"/>
                <a:ext cx="2727534" cy="10216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2700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978394" y="5812601"/>
            <a:ext cx="6044314" cy="43088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 lIns="0" tIns="0" rIns="0" bIns="0">
            <a:spAutoFit/>
          </a:bodyPr>
          <a:lstStyle/>
          <a:p>
            <a:pPr hangingPunct="0">
              <a:defRPr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(―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b+sqrt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(b*b–4*a*c))/(2*a+1)</a:t>
            </a:r>
            <a:endParaRPr lang="ru-RU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81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45910"/>
              </p:ext>
            </p:extLst>
          </p:nvPr>
        </p:nvGraphicFramePr>
        <p:xfrm>
          <a:off x="305514" y="2564904"/>
          <a:ext cx="8496942" cy="25908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801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801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801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B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 not A 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 A and B 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 A or B 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 A xor B 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true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true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false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true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true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false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true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false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 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false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true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true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false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true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true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false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true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true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 false 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 false 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/>
                        <a:t> 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false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false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false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 txBox="1">
            <a:spLocks/>
          </p:cNvSpPr>
          <p:nvPr/>
        </p:nvSpPr>
        <p:spPr>
          <a:xfrm>
            <a:off x="330339" y="188641"/>
            <a:ext cx="8482290" cy="792087"/>
          </a:xfrm>
          <a:prstGeom prst="rect">
            <a:avLst/>
          </a:prstGeom>
        </p:spPr>
        <p:txBody>
          <a:bodyPr anchor="t" anchorCtr="0">
            <a:no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kern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Логические выражения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2610" y="1019037"/>
            <a:ext cx="8591136" cy="1384995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ru-RU" sz="2800" dirty="0"/>
              <a:t>В качестве операндов употребляются </a:t>
            </a:r>
            <a:r>
              <a:rPr lang="ru-RU" sz="2800" b="1" i="1" dirty="0">
                <a:solidFill>
                  <a:srgbClr val="001848"/>
                </a:solidFill>
              </a:rPr>
              <a:t>отношения, логические константы, логические переменные и функции</a:t>
            </a:r>
            <a:endParaRPr lang="ru-RU" sz="2800" b="1" i="1" dirty="0" smtClean="0">
              <a:solidFill>
                <a:srgbClr val="001848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5916" y="5301208"/>
            <a:ext cx="1991828" cy="52322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en-US" sz="2800" dirty="0" smtClean="0"/>
              <a:t>x:= 5; y:=8</a:t>
            </a:r>
            <a:endParaRPr lang="ru-RU" sz="2800" b="1" i="1" dirty="0" smtClean="0">
              <a:solidFill>
                <a:srgbClr val="001848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442718" y="5316542"/>
            <a:ext cx="3137393" cy="52322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ru-RU" sz="2800" dirty="0" smtClean="0"/>
              <a:t>(</a:t>
            </a:r>
            <a:r>
              <a:rPr lang="en-US" sz="2800" dirty="0"/>
              <a:t>x &lt; y) and </a:t>
            </a:r>
            <a:r>
              <a:rPr lang="en-US" sz="2800" dirty="0" smtClean="0"/>
              <a:t>(x </a:t>
            </a:r>
            <a:r>
              <a:rPr lang="en-US" sz="2800" dirty="0"/>
              <a:t>&gt; 0</a:t>
            </a:r>
            <a:r>
              <a:rPr lang="en-US" sz="2800" dirty="0" smtClean="0"/>
              <a:t>) </a:t>
            </a:r>
            <a:endParaRPr lang="ru-RU" sz="2800" b="1" i="1" dirty="0" smtClean="0">
              <a:solidFill>
                <a:srgbClr val="001848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766987" y="5316542"/>
            <a:ext cx="3096344" cy="52322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ru-RU" sz="2800" dirty="0" smtClean="0"/>
              <a:t>(</a:t>
            </a:r>
            <a:r>
              <a:rPr lang="en-US" sz="2800" dirty="0"/>
              <a:t>x </a:t>
            </a:r>
            <a:r>
              <a:rPr lang="en-US" sz="2800" dirty="0" smtClean="0"/>
              <a:t>&gt; 8) or </a:t>
            </a:r>
            <a:r>
              <a:rPr lang="en-US" sz="2800" dirty="0"/>
              <a:t>(y </a:t>
            </a:r>
            <a:r>
              <a:rPr lang="en-US" sz="2800" dirty="0" smtClean="0"/>
              <a:t>&lt; 3) </a:t>
            </a:r>
            <a:endParaRPr lang="ru-RU" sz="2800" b="1" i="1" dirty="0" smtClean="0">
              <a:solidFill>
                <a:srgbClr val="001848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743719" y="6007416"/>
            <a:ext cx="3096344" cy="52322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ru-RU" sz="2800" dirty="0" smtClean="0"/>
              <a:t>(</a:t>
            </a:r>
            <a:r>
              <a:rPr lang="en-US" sz="2800" dirty="0"/>
              <a:t>x </a:t>
            </a:r>
            <a:r>
              <a:rPr lang="en-US" sz="2800" dirty="0" smtClean="0"/>
              <a:t>&gt; 8) </a:t>
            </a:r>
            <a:r>
              <a:rPr lang="en-US" sz="2800" dirty="0" err="1" smtClean="0"/>
              <a:t>xor</a:t>
            </a:r>
            <a:r>
              <a:rPr lang="en-US" sz="2800" dirty="0" smtClean="0"/>
              <a:t> </a:t>
            </a:r>
            <a:r>
              <a:rPr lang="en-US" sz="2800" dirty="0"/>
              <a:t>(y </a:t>
            </a:r>
            <a:r>
              <a:rPr lang="en-US" sz="2800" dirty="0" smtClean="0"/>
              <a:t>&lt; 3) </a:t>
            </a:r>
            <a:endParaRPr lang="ru-RU" sz="2800" b="1" i="1" dirty="0" smtClean="0">
              <a:solidFill>
                <a:srgbClr val="001848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442717" y="6007416"/>
            <a:ext cx="3137393" cy="52322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en-US" sz="2800" dirty="0" smtClean="0"/>
              <a:t>x </a:t>
            </a:r>
            <a:r>
              <a:rPr lang="en-US" sz="2800" dirty="0"/>
              <a:t>&lt; </a:t>
            </a:r>
            <a:r>
              <a:rPr lang="en-US" sz="2800" dirty="0" smtClean="0"/>
              <a:t>y </a:t>
            </a:r>
            <a:r>
              <a:rPr lang="en-US" sz="2800" dirty="0"/>
              <a:t>and </a:t>
            </a:r>
            <a:r>
              <a:rPr lang="en-US" sz="2800" dirty="0" smtClean="0"/>
              <a:t>x </a:t>
            </a:r>
            <a:r>
              <a:rPr lang="en-US" sz="2800" dirty="0"/>
              <a:t>&gt; </a:t>
            </a:r>
            <a:r>
              <a:rPr lang="en-US" sz="2800" dirty="0" smtClean="0"/>
              <a:t>0 </a:t>
            </a:r>
            <a:endParaRPr lang="ru-RU" sz="2800" b="1" i="1" dirty="0" smtClean="0">
              <a:solidFill>
                <a:srgbClr val="0018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6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30339" y="188641"/>
            <a:ext cx="8482290" cy="864095"/>
          </a:xfrm>
          <a:prstGeom prst="rect">
            <a:avLst/>
          </a:prstGeom>
        </p:spPr>
        <p:txBody>
          <a:bodyPr anchor="t" anchorCtr="0">
            <a:no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2400" b="1" kern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 программы – побитные операции над целыми числами</a:t>
            </a:r>
            <a:endParaRPr lang="ru-RU" sz="24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339" y="1028343"/>
            <a:ext cx="84822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ex0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Программа демонстрирует результат      }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логических операций над целыми числами }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n, m: integer;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write('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введите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n, m: ');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n,m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('not n =   ',not n);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('n and m = ',n and m);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('n or m =  ',n or m);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 = ',n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 = ',n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 = ',n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63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30847" y="1345761"/>
            <a:ext cx="4295568" cy="3108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pt-BR" sz="2800" dirty="0">
                <a:solidFill>
                  <a:srgbClr val="001848"/>
                </a:solidFill>
                <a:latin typeface="Lucida Console" panose="020B0609040504020204" pitchFamily="49" charset="0"/>
              </a:rPr>
              <a:t>введите n, m</a:t>
            </a:r>
            <a:r>
              <a:rPr lang="pt-BR" sz="2800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: 11 3</a:t>
            </a:r>
            <a:endParaRPr lang="pt-BR" sz="2800" dirty="0">
              <a:solidFill>
                <a:srgbClr val="001848"/>
              </a:solidFill>
              <a:latin typeface="Lucida Console" panose="020B0609040504020204" pitchFamily="49" charset="0"/>
            </a:endParaRPr>
          </a:p>
          <a:p>
            <a:pPr hangingPunct="0">
              <a:defRPr/>
            </a:pPr>
            <a:r>
              <a:rPr lang="pt-BR" sz="2800" dirty="0">
                <a:solidFill>
                  <a:srgbClr val="001848"/>
                </a:solidFill>
                <a:latin typeface="Lucida Console" panose="020B0609040504020204" pitchFamily="49" charset="0"/>
              </a:rPr>
              <a:t>not n =   -12</a:t>
            </a:r>
          </a:p>
          <a:p>
            <a:pPr hangingPunct="0">
              <a:defRPr/>
            </a:pPr>
            <a:r>
              <a:rPr lang="pt-BR" sz="2800" dirty="0">
                <a:solidFill>
                  <a:srgbClr val="001848"/>
                </a:solidFill>
                <a:latin typeface="Lucida Console" panose="020B0609040504020204" pitchFamily="49" charset="0"/>
              </a:rPr>
              <a:t>n and m = 3</a:t>
            </a:r>
          </a:p>
          <a:p>
            <a:pPr hangingPunct="0">
              <a:defRPr/>
            </a:pPr>
            <a:r>
              <a:rPr lang="pt-BR" sz="2800" dirty="0">
                <a:solidFill>
                  <a:srgbClr val="001848"/>
                </a:solidFill>
                <a:latin typeface="Lucida Console" panose="020B0609040504020204" pitchFamily="49" charset="0"/>
              </a:rPr>
              <a:t>n or m =  11</a:t>
            </a:r>
          </a:p>
          <a:p>
            <a:pPr hangingPunct="0">
              <a:defRPr/>
            </a:pPr>
            <a:r>
              <a:rPr lang="pt-BR" sz="2800" dirty="0">
                <a:solidFill>
                  <a:srgbClr val="001848"/>
                </a:solidFill>
                <a:latin typeface="Lucida Console" panose="020B0609040504020204" pitchFamily="49" charset="0"/>
              </a:rPr>
              <a:t>n xor m = 8</a:t>
            </a:r>
          </a:p>
          <a:p>
            <a:pPr hangingPunct="0">
              <a:defRPr/>
            </a:pPr>
            <a:r>
              <a:rPr lang="pt-BR" sz="2800" dirty="0">
                <a:solidFill>
                  <a:srgbClr val="001848"/>
                </a:solidFill>
                <a:latin typeface="Lucida Console" panose="020B0609040504020204" pitchFamily="49" charset="0"/>
              </a:rPr>
              <a:t>n shl m = 88</a:t>
            </a:r>
          </a:p>
          <a:p>
            <a:pPr hangingPunct="0">
              <a:defRPr/>
            </a:pPr>
            <a:r>
              <a:rPr lang="pt-BR" sz="2800" dirty="0">
                <a:solidFill>
                  <a:srgbClr val="001848"/>
                </a:solidFill>
                <a:latin typeface="Lucida Console" panose="020B0609040504020204" pitchFamily="49" charset="0"/>
              </a:rPr>
              <a:t>n shr m = 1</a:t>
            </a:r>
            <a:endParaRPr lang="ru-RU" sz="2800" dirty="0" smtClean="0">
              <a:solidFill>
                <a:srgbClr val="001848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986615" y="296198"/>
            <a:ext cx="2253166" cy="95410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en-US" sz="2800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 11    3</a:t>
            </a:r>
          </a:p>
          <a:p>
            <a:pPr hangingPunct="0">
              <a:defRPr/>
            </a:pPr>
            <a:r>
              <a:rPr lang="en-US" sz="2800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1011 0011</a:t>
            </a:r>
            <a:endParaRPr lang="ru-RU" sz="2800" dirty="0" smtClean="0">
              <a:solidFill>
                <a:srgbClr val="001848"/>
              </a:solidFill>
              <a:latin typeface="Lucida Console" panose="020B0609040504020204" pitchFamily="49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2610" y="4797152"/>
            <a:ext cx="2160240" cy="181588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en-US" sz="2800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1011 (11)</a:t>
            </a:r>
            <a:r>
              <a:rPr lang="ru-RU" sz="2800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 </a:t>
            </a:r>
            <a:endParaRPr lang="en-US" sz="2800" dirty="0" smtClean="0">
              <a:solidFill>
                <a:srgbClr val="001848"/>
              </a:solidFill>
              <a:latin typeface="Lucida Console" panose="020B0609040504020204" pitchFamily="49" charset="0"/>
            </a:endParaRPr>
          </a:p>
          <a:p>
            <a:pPr hangingPunct="0">
              <a:defRPr/>
            </a:pPr>
            <a:r>
              <a:rPr lang="en-US" sz="2800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0011 ( 3)</a:t>
            </a:r>
            <a:endParaRPr lang="ru-RU" sz="2800" dirty="0" smtClean="0">
              <a:solidFill>
                <a:srgbClr val="001848"/>
              </a:solidFill>
              <a:latin typeface="Lucida Console" panose="020B0609040504020204" pitchFamily="49" charset="0"/>
            </a:endParaRPr>
          </a:p>
          <a:p>
            <a:pPr hangingPunct="0">
              <a:defRPr/>
            </a:pPr>
            <a:r>
              <a:rPr lang="en-US" sz="2800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0011 ( 3)</a:t>
            </a:r>
          </a:p>
          <a:p>
            <a:pPr hangingPunct="0">
              <a:defRPr/>
            </a:pPr>
            <a:r>
              <a:rPr lang="en-US" sz="2800" dirty="0">
                <a:solidFill>
                  <a:srgbClr val="C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and</a:t>
            </a:r>
            <a:endParaRPr lang="ru-RU" sz="2800" b="1" dirty="0" smtClean="0">
              <a:solidFill>
                <a:srgbClr val="C0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464551" y="4801369"/>
            <a:ext cx="2160240" cy="181588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en-US" sz="2800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1011 (11)</a:t>
            </a:r>
            <a:r>
              <a:rPr lang="ru-RU" sz="2800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 </a:t>
            </a:r>
            <a:endParaRPr lang="en-US" sz="2800" dirty="0" smtClean="0">
              <a:solidFill>
                <a:srgbClr val="001848"/>
              </a:solidFill>
              <a:latin typeface="Lucida Console" panose="020B0609040504020204" pitchFamily="49" charset="0"/>
            </a:endParaRPr>
          </a:p>
          <a:p>
            <a:pPr hangingPunct="0">
              <a:defRPr/>
            </a:pPr>
            <a:r>
              <a:rPr lang="en-US" sz="2800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0011 ( 3)</a:t>
            </a:r>
            <a:endParaRPr lang="ru-RU" sz="2800" dirty="0" smtClean="0">
              <a:solidFill>
                <a:srgbClr val="001848"/>
              </a:solidFill>
              <a:latin typeface="Lucida Console" panose="020B0609040504020204" pitchFamily="49" charset="0"/>
            </a:endParaRPr>
          </a:p>
          <a:p>
            <a:pPr hangingPunct="0">
              <a:defRPr/>
            </a:pPr>
            <a:r>
              <a:rPr lang="en-US" sz="2800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1011 (11)</a:t>
            </a:r>
          </a:p>
          <a:p>
            <a:pPr hangingPunct="0">
              <a:defRPr/>
            </a:pPr>
            <a:r>
              <a:rPr lang="en-US" sz="2800" dirty="0">
                <a:solidFill>
                  <a:srgbClr val="C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  </a:t>
            </a:r>
            <a:r>
              <a:rPr lang="en-US" sz="2800" b="1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or</a:t>
            </a:r>
            <a:endParaRPr lang="ru-RU" sz="2800" b="1" dirty="0" smtClean="0">
              <a:solidFill>
                <a:srgbClr val="C0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626491" y="4787700"/>
            <a:ext cx="2160240" cy="181588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en-US" sz="2800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1011 (11)</a:t>
            </a:r>
            <a:r>
              <a:rPr lang="ru-RU" sz="2800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 </a:t>
            </a:r>
            <a:endParaRPr lang="en-US" sz="2800" dirty="0" smtClean="0">
              <a:solidFill>
                <a:srgbClr val="001848"/>
              </a:solidFill>
              <a:latin typeface="Lucida Console" panose="020B0609040504020204" pitchFamily="49" charset="0"/>
            </a:endParaRPr>
          </a:p>
          <a:p>
            <a:pPr hangingPunct="0">
              <a:defRPr/>
            </a:pPr>
            <a:r>
              <a:rPr lang="en-US" sz="2800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0011 ( 3)</a:t>
            </a:r>
            <a:endParaRPr lang="ru-RU" sz="2800" dirty="0" smtClean="0">
              <a:solidFill>
                <a:srgbClr val="001848"/>
              </a:solidFill>
              <a:latin typeface="Lucida Console" panose="020B0609040504020204" pitchFamily="49" charset="0"/>
            </a:endParaRPr>
          </a:p>
          <a:p>
            <a:pPr hangingPunct="0">
              <a:defRPr/>
            </a:pPr>
            <a:r>
              <a:rPr lang="en-US" sz="2800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1000 ( 8)</a:t>
            </a:r>
          </a:p>
          <a:p>
            <a:pPr hangingPunct="0">
              <a:defRPr/>
            </a:pPr>
            <a:r>
              <a:rPr lang="en-US" sz="2800" dirty="0">
                <a:solidFill>
                  <a:srgbClr val="C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  <a:latin typeface="Lucida Console" panose="020B0609040504020204" pitchFamily="49" charset="0"/>
              </a:rPr>
              <a:t>xor</a:t>
            </a:r>
            <a:endParaRPr lang="ru-RU" sz="2800" b="1" dirty="0" smtClean="0">
              <a:solidFill>
                <a:srgbClr val="C0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887180" y="1337865"/>
            <a:ext cx="4005300" cy="138499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en-US" sz="2800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 </a:t>
            </a:r>
            <a:r>
              <a:rPr lang="ru-RU" sz="2800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  </a:t>
            </a:r>
            <a:r>
              <a:rPr lang="en-US" sz="2800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11 </a:t>
            </a:r>
            <a:r>
              <a:rPr lang="en-US" sz="2800" dirty="0" err="1" smtClean="0">
                <a:solidFill>
                  <a:srgbClr val="001848"/>
                </a:solidFill>
                <a:latin typeface="Lucida Console" panose="020B0609040504020204" pitchFamily="49" charset="0"/>
              </a:rPr>
              <a:t>shl</a:t>
            </a:r>
            <a:r>
              <a:rPr lang="en-US" sz="2800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  </a:t>
            </a:r>
            <a:r>
              <a:rPr lang="en-US" sz="2800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3</a:t>
            </a:r>
          </a:p>
          <a:p>
            <a:pPr hangingPunct="0">
              <a:defRPr/>
            </a:pPr>
            <a:r>
              <a:rPr lang="ru-RU" sz="2800" b="1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   </a:t>
            </a:r>
            <a:r>
              <a:rPr lang="en-US" sz="2800" b="1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   1011</a:t>
            </a:r>
            <a:endParaRPr lang="en-US" sz="2800" b="1" dirty="0" smtClean="0">
              <a:solidFill>
                <a:srgbClr val="C00000"/>
              </a:solidFill>
              <a:latin typeface="Lucida Console" panose="020B0609040504020204" pitchFamily="49" charset="0"/>
            </a:endParaRPr>
          </a:p>
          <a:p>
            <a:pPr hangingPunct="0">
              <a:defRPr/>
            </a:pPr>
            <a:r>
              <a:rPr lang="en-US" sz="2800" b="1" dirty="0">
                <a:solidFill>
                  <a:srgbClr val="C00000"/>
                </a:solidFill>
                <a:latin typeface="Lucida Console" panose="020B0609040504020204" pitchFamily="49" charset="0"/>
              </a:rPr>
              <a:t>&lt;-</a:t>
            </a:r>
            <a:r>
              <a:rPr lang="en-US" sz="2800" b="1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 </a:t>
            </a:r>
            <a:r>
              <a:rPr lang="en-US" sz="2800" b="1" dirty="0">
                <a:solidFill>
                  <a:srgbClr val="001848"/>
                </a:solidFill>
                <a:latin typeface="Lucida Console" panose="020B0609040504020204" pitchFamily="49" charset="0"/>
              </a:rPr>
              <a:t>1011</a:t>
            </a:r>
            <a:r>
              <a:rPr lang="en-US" sz="2800" b="1" dirty="0">
                <a:solidFill>
                  <a:srgbClr val="C00000"/>
                </a:solidFill>
                <a:latin typeface="Lucida Console" panose="020B0609040504020204" pitchFamily="49" charset="0"/>
              </a:rPr>
              <a:t>000</a:t>
            </a:r>
            <a:r>
              <a:rPr lang="en-US" sz="2800" b="1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   </a:t>
            </a:r>
            <a:r>
              <a:rPr lang="ru-RU" sz="2800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= </a:t>
            </a:r>
            <a:r>
              <a:rPr lang="ru-RU" sz="2800" b="1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88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874985" y="3068960"/>
            <a:ext cx="4005300" cy="138499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en-US" sz="2800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 </a:t>
            </a:r>
            <a:r>
              <a:rPr lang="ru-RU" sz="2800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  </a:t>
            </a:r>
            <a:r>
              <a:rPr lang="en-US" sz="2800" smtClean="0">
                <a:solidFill>
                  <a:srgbClr val="001848"/>
                </a:solidFill>
                <a:latin typeface="Lucida Console" panose="020B0609040504020204" pitchFamily="49" charset="0"/>
              </a:rPr>
              <a:t>11 </a:t>
            </a:r>
            <a:r>
              <a:rPr lang="en-US" sz="2800" smtClean="0">
                <a:solidFill>
                  <a:srgbClr val="001848"/>
                </a:solidFill>
                <a:latin typeface="Lucida Console" panose="020B0609040504020204" pitchFamily="49" charset="0"/>
              </a:rPr>
              <a:t>shr  </a:t>
            </a:r>
            <a:r>
              <a:rPr lang="en-US" sz="2800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3</a:t>
            </a:r>
          </a:p>
          <a:p>
            <a:pPr hangingPunct="0">
              <a:defRPr/>
            </a:pPr>
            <a:r>
              <a:rPr lang="ru-RU" sz="2800" b="1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   </a:t>
            </a:r>
            <a:r>
              <a:rPr lang="en-US" sz="2800" b="1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   1011</a:t>
            </a:r>
            <a:endParaRPr lang="en-US" sz="2800" b="1" dirty="0" smtClean="0">
              <a:solidFill>
                <a:srgbClr val="C00000"/>
              </a:solidFill>
              <a:latin typeface="Lucida Console" panose="020B0609040504020204" pitchFamily="49" charset="0"/>
            </a:endParaRPr>
          </a:p>
          <a:p>
            <a:pPr hangingPunct="0"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-&gt;    000</a:t>
            </a:r>
            <a:r>
              <a:rPr lang="en-US" sz="2800" b="1" dirty="0" smtClean="0">
                <a:solidFill>
                  <a:srgbClr val="001848"/>
                </a:solidFill>
                <a:latin typeface="Lucida Console" panose="020B0609040504020204" pitchFamily="49" charset="0"/>
              </a:rPr>
              <a:t>1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011 </a:t>
            </a:r>
            <a:r>
              <a:rPr lang="ru-RU" sz="2800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= </a:t>
            </a:r>
            <a:r>
              <a:rPr lang="en-US" sz="2800" b="1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1</a:t>
            </a:r>
            <a:endParaRPr lang="ru-RU" sz="2800" b="1" dirty="0" smtClean="0">
              <a:solidFill>
                <a:srgbClr val="C000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08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92087"/>
          </a:xfrm>
          <a:prstGeom prst="rect">
            <a:avLst/>
          </a:prstGeom>
        </p:spPr>
        <p:txBody>
          <a:bodyPr anchor="t" anchorCtr="0">
            <a:no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kern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Операторы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17925" y="974614"/>
            <a:ext cx="8482291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001848"/>
                </a:solidFill>
              </a:rPr>
              <a:t>операторы языка представляют собой синтаксическую конструкцию, включающую служебные слова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92737" y="2512009"/>
            <a:ext cx="8482291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800" dirty="0"/>
              <a:t>Операторы размещаются в </a:t>
            </a:r>
            <a:r>
              <a:rPr lang="ru-RU" sz="2800" dirty="0" smtClean="0"/>
              <a:t>операторной </a:t>
            </a:r>
            <a:r>
              <a:rPr lang="ru-RU" sz="2800" dirty="0"/>
              <a:t>части программы внутри операторных скобок  </a:t>
            </a:r>
            <a:endParaRPr lang="ru-RU" sz="2800" dirty="0" smtClean="0"/>
          </a:p>
          <a:p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end</a:t>
            </a:r>
            <a:endParaRPr lang="ru-RU" sz="2800" b="1" i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89252" y="4001902"/>
            <a:ext cx="8482291" cy="52322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800" b="1" dirty="0" smtClean="0"/>
              <a:t>безусловные, условные, циклические</a:t>
            </a:r>
            <a:endParaRPr lang="ru-RU" sz="2800" b="1" i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02609" y="5486688"/>
            <a:ext cx="8482291" cy="52322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800" b="1" dirty="0" smtClean="0"/>
              <a:t>простые, структурированные</a:t>
            </a:r>
            <a:endParaRPr lang="ru-RU" sz="2800" b="1" i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73574" y="4887673"/>
            <a:ext cx="5537805" cy="432048"/>
          </a:xfrm>
          <a:prstGeom prst="wedgeRoundRectCallout">
            <a:avLst>
              <a:gd name="adj1" fmla="val -21587"/>
              <a:gd name="adj2" fmla="val -145430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присваивания, ввода, вывода</a:t>
            </a:r>
            <a:endParaRPr lang="ru-RU" sz="2400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195736" y="6237312"/>
            <a:ext cx="6575807" cy="432048"/>
          </a:xfrm>
          <a:prstGeom prst="wedgeRoundRectCallout">
            <a:avLst>
              <a:gd name="adj1" fmla="val -21587"/>
              <a:gd name="adj2" fmla="val -145430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(x&gt;y)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max:=x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max:=y;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54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 </a:t>
            </a:r>
            <a:r>
              <a:rPr lang="ru-RU" sz="2800" b="1" i="1" dirty="0">
                <a:solidFill>
                  <a:srgbClr val="C00000"/>
                </a:solidFill>
              </a:rPr>
              <a:t>простым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операторам, не содержащим в себе других операторов, относятся операторы </a:t>
            </a:r>
            <a:r>
              <a:rPr lang="ru-RU" sz="2800" b="1" dirty="0"/>
              <a:t>присваивания,  безусловного перехода,  пустой оператор и оператор обращения к </a:t>
            </a:r>
            <a:r>
              <a:rPr lang="ru-RU" sz="2800" b="1" dirty="0" smtClean="0"/>
              <a:t>процедурам.</a:t>
            </a:r>
          </a:p>
          <a:p>
            <a:endParaRPr lang="ru-RU" sz="2800" dirty="0"/>
          </a:p>
          <a:p>
            <a:r>
              <a:rPr lang="ru-RU" sz="2800" dirty="0"/>
              <a:t>В </a:t>
            </a:r>
            <a:r>
              <a:rPr lang="ru-RU" sz="2800" b="1" i="1" dirty="0">
                <a:solidFill>
                  <a:srgbClr val="C00000"/>
                </a:solidFill>
              </a:rPr>
              <a:t>структурированных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операторах может находиться один или несколько других операторов. К ним относят:</a:t>
            </a:r>
          </a:p>
          <a:p>
            <a:r>
              <a:rPr lang="ru-RU" sz="2800" dirty="0" smtClean="0"/>
              <a:t> - </a:t>
            </a:r>
            <a:r>
              <a:rPr lang="ru-RU" sz="2800" dirty="0"/>
              <a:t>составной оператор;</a:t>
            </a:r>
          </a:p>
          <a:p>
            <a:r>
              <a:rPr lang="ru-RU" sz="2800" dirty="0"/>
              <a:t> - условный оператор </a:t>
            </a:r>
            <a:r>
              <a:rPr lang="en-US" sz="2800" b="1" dirty="0"/>
              <a:t>IF</a:t>
            </a:r>
            <a:r>
              <a:rPr lang="ru-RU" sz="2800" dirty="0"/>
              <a:t>; </a:t>
            </a:r>
          </a:p>
          <a:p>
            <a:r>
              <a:rPr lang="ru-RU" sz="2800" dirty="0"/>
              <a:t> - условный оператор </a:t>
            </a:r>
            <a:r>
              <a:rPr lang="en-US" sz="2800" b="1" dirty="0"/>
              <a:t>CASE</a:t>
            </a:r>
            <a:r>
              <a:rPr lang="ru-RU" sz="2800" dirty="0"/>
              <a:t>; </a:t>
            </a:r>
          </a:p>
          <a:p>
            <a:r>
              <a:rPr lang="ru-RU" sz="2800" dirty="0"/>
              <a:t> - оператор цикла </a:t>
            </a:r>
            <a:r>
              <a:rPr lang="en-US" sz="2800" b="1" dirty="0"/>
              <a:t>REPEAT</a:t>
            </a:r>
            <a:r>
              <a:rPr lang="ru-RU" sz="2800" dirty="0"/>
              <a:t>; </a:t>
            </a:r>
          </a:p>
          <a:p>
            <a:r>
              <a:rPr lang="ru-RU" sz="2800" dirty="0"/>
              <a:t> - оператор цикла </a:t>
            </a:r>
            <a:r>
              <a:rPr lang="en-US" sz="2800" b="1" dirty="0"/>
              <a:t>WHILE</a:t>
            </a:r>
            <a:r>
              <a:rPr lang="ru-RU" sz="2800" dirty="0"/>
              <a:t>; </a:t>
            </a:r>
          </a:p>
          <a:p>
            <a:r>
              <a:rPr lang="ru-RU" sz="2800" dirty="0"/>
              <a:t> - оператор цикла </a:t>
            </a:r>
            <a:r>
              <a:rPr lang="en-US" sz="2800" b="1" dirty="0"/>
              <a:t>FOR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408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92087"/>
          </a:xfrm>
          <a:prstGeom prst="rect">
            <a:avLst/>
          </a:prstGeom>
        </p:spPr>
        <p:txBody>
          <a:bodyPr anchor="t" anchorCtr="0">
            <a:no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kern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Оператор присваивания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73574" y="1127014"/>
            <a:ext cx="8482291" cy="52322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800" dirty="0"/>
              <a:t>Оператор присваивания имеет вид: 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 := expr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800" b="1" i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10267" y="1844824"/>
            <a:ext cx="8482291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800" dirty="0"/>
              <a:t>вначале всегда вычисляется значение выражения в </a:t>
            </a:r>
            <a:r>
              <a:rPr lang="ru-RU" sz="2800" b="1" i="1" dirty="0">
                <a:solidFill>
                  <a:srgbClr val="C00000"/>
                </a:solidFill>
              </a:rPr>
              <a:t>правой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части оператора присваивания, и только после этого результат присваивается переменной в </a:t>
            </a:r>
            <a:r>
              <a:rPr lang="ru-RU" sz="2800" b="1" i="1" dirty="0">
                <a:solidFill>
                  <a:srgbClr val="C00000"/>
                </a:solidFill>
              </a:rPr>
              <a:t>левой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части</a:t>
            </a:r>
            <a:endParaRPr lang="ru-RU" sz="2800" b="1" i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3573" y="3933056"/>
            <a:ext cx="8482291" cy="2677656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800" dirty="0" smtClean="0"/>
              <a:t>Примеры:</a:t>
            </a:r>
          </a:p>
          <a:p>
            <a:r>
              <a:rPr lang="ru-RU" sz="2800" dirty="0" smtClean="0"/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 := 3 * C + 2 * sin(x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ru-RU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a:= a + b;</a:t>
            </a:r>
            <a:endParaRPr lang="ru-RU" sz="28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800" dirty="0"/>
              <a:t>Вид выражения однозначно определяет правила его вычисления: действия выполняются слева направо с соблюдением старшинства (в порядке убывания)</a:t>
            </a:r>
            <a:endParaRPr lang="ru-RU" sz="2800" b="1" i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33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323439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kern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Анализ практического занятия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76490" y="1512080"/>
            <a:ext cx="8789988" cy="95410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hangingPunct="0">
              <a:defRPr/>
            </a:pPr>
            <a:r>
              <a:rPr lang="en-US" sz="2800" dirty="0" err="1" smtClean="0"/>
              <a:t>File|Change</a:t>
            </a:r>
            <a:r>
              <a:rPr lang="en-US" sz="2800" dirty="0" smtClean="0"/>
              <a:t> </a:t>
            </a:r>
            <a:r>
              <a:rPr lang="en-US" sz="2800" dirty="0" err="1" smtClean="0"/>
              <a:t>dir</a:t>
            </a:r>
            <a:r>
              <a:rPr lang="ru-RU" sz="2800" dirty="0" smtClean="0"/>
              <a:t>: задание текущего каталога потребуется выполнять НА КАЖДОМ ЗАНЯТИИ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83" y="2611507"/>
            <a:ext cx="51816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300832" y="5733256"/>
            <a:ext cx="1606872" cy="792088"/>
          </a:xfrm>
          <a:prstGeom prst="wedgeRoundRectCallout">
            <a:avLst>
              <a:gd name="adj1" fmla="val -12022"/>
              <a:gd name="adj2" fmla="val -224118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двойной щелчок</a:t>
            </a:r>
            <a:endParaRPr lang="ru-R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334" y="2611507"/>
            <a:ext cx="5181600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3275856" y="5118738"/>
            <a:ext cx="1656184" cy="576064"/>
          </a:xfrm>
          <a:prstGeom prst="wedgeRoundRectCallout">
            <a:avLst>
              <a:gd name="adj1" fmla="val -76771"/>
              <a:gd name="adj2" fmla="val 20728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двойной щелчок</a:t>
            </a:r>
            <a:endParaRPr lang="ru-RU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878" y="2611507"/>
            <a:ext cx="5181600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750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92087"/>
          </a:xfrm>
          <a:prstGeom prst="rect">
            <a:avLst/>
          </a:prstGeom>
        </p:spPr>
        <p:txBody>
          <a:bodyPr anchor="t" anchorCtr="0">
            <a:no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kern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Операторы ввода-вывода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661" y="1007046"/>
            <a:ext cx="87129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</a:rPr>
              <a:t>Ввод данных с клавиатуры </a:t>
            </a:r>
            <a:endParaRPr lang="ru-RU" sz="2800" b="1" i="1" dirty="0" smtClean="0">
              <a:solidFill>
                <a:srgbClr val="C00000"/>
              </a:solidFill>
            </a:endParaRPr>
          </a:p>
          <a:p>
            <a:r>
              <a:rPr lang="ru-RU" sz="2400" dirty="0" smtClean="0"/>
              <a:t>выполняется </a:t>
            </a:r>
            <a:r>
              <a:rPr lang="ru-RU" sz="2400" dirty="0"/>
              <a:t>операторами: READ и READLN. Формат: </a:t>
            </a:r>
          </a:p>
          <a:p>
            <a:r>
              <a:rPr lang="ru-RU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(список переменных); </a:t>
            </a:r>
            <a:endParaRPr lang="ru-RU" sz="24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ru-RU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(список переменных);</a:t>
            </a:r>
          </a:p>
          <a:p>
            <a:r>
              <a:rPr lang="ru-RU" sz="2400" dirty="0"/>
              <a:t>где &lt;список переменных&gt; - последовательность имен переменных, разделенных запятыми. </a:t>
            </a:r>
            <a:r>
              <a:rPr lang="ru-RU" sz="2400" dirty="0" smtClean="0"/>
              <a:t>Например</a:t>
            </a:r>
            <a:r>
              <a:rPr lang="ru-RU" sz="2400" dirty="0"/>
              <a:t>: </a:t>
            </a:r>
          </a:p>
          <a:p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(x, y, z);</a:t>
            </a:r>
          </a:p>
          <a:p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beta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gamma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9661" y="4293096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программа останавливается и ждет, пока нужное количество чисел не будет введено с клавиатуры. </a:t>
            </a:r>
            <a:r>
              <a:rPr lang="ru-RU" sz="2400" b="1" dirty="0"/>
              <a:t>Вводимые числа разделяются пробелами или </a:t>
            </a:r>
            <a:r>
              <a:rPr lang="ru-RU" sz="2400" b="1" dirty="0" smtClean="0"/>
              <a:t>нажатием </a:t>
            </a:r>
            <a:r>
              <a:rPr lang="ru-RU" sz="2400" b="1" dirty="0"/>
              <a:t>клавиши </a:t>
            </a:r>
            <a:r>
              <a:rPr lang="ru-RU" sz="2400" b="1" dirty="0" err="1"/>
              <a:t>Enter</a:t>
            </a:r>
            <a:r>
              <a:rPr lang="ru-RU" sz="2400" dirty="0"/>
              <a:t>. По завершении ввода данных следует нажать </a:t>
            </a:r>
            <a:r>
              <a:rPr lang="ru-RU" sz="2400" dirty="0" err="1"/>
              <a:t>Enter</a:t>
            </a:r>
            <a:r>
              <a:rPr lang="ru-RU" sz="2400" dirty="0"/>
              <a:t>, </a:t>
            </a:r>
            <a:r>
              <a:rPr lang="ru-RU" sz="2400" dirty="0" smtClean="0"/>
              <a:t>после </a:t>
            </a:r>
            <a:r>
              <a:rPr lang="ru-RU" sz="2400" dirty="0"/>
              <a:t>чего компьютер перейдет к выполнению следующего оператора про-граммы</a:t>
            </a:r>
          </a:p>
        </p:txBody>
      </p:sp>
    </p:spTree>
    <p:extLst>
      <p:ext uri="{BB962C8B-B14F-4D97-AF65-F5344CB8AC3E}">
        <p14:creationId xmlns:p14="http://schemas.microsoft.com/office/powerpoint/2010/main" val="176625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8569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</a:rPr>
              <a:t>Вывод данных на экран </a:t>
            </a:r>
            <a:endParaRPr lang="ru-RU" sz="2800" b="1" i="1" dirty="0" smtClean="0">
              <a:solidFill>
                <a:srgbClr val="C00000"/>
              </a:solidFill>
            </a:endParaRPr>
          </a:p>
          <a:p>
            <a:r>
              <a:rPr lang="ru-RU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ru-RU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(список выражений);</a:t>
            </a:r>
          </a:p>
          <a:p>
            <a:r>
              <a:rPr lang="ru-RU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(список выражений); </a:t>
            </a:r>
          </a:p>
          <a:p>
            <a:r>
              <a:rPr lang="ru-RU" sz="2400" dirty="0"/>
              <a:t>Выражение в списке разделяются запятыми. Значения выражений сначала вычисляются, а затем выводятся на экран. </a:t>
            </a:r>
            <a:endParaRPr lang="ru-RU" sz="2400" dirty="0" smtClean="0"/>
          </a:p>
          <a:p>
            <a:r>
              <a:rPr lang="ru-RU" sz="2400" dirty="0" smtClean="0"/>
              <a:t>При </a:t>
            </a:r>
            <a:r>
              <a:rPr lang="ru-RU" sz="2400" dirty="0"/>
              <a:t>выводе вещественных значений можно указать, сколько </a:t>
            </a:r>
            <a:r>
              <a:rPr lang="ru-RU" sz="2400" dirty="0" smtClean="0"/>
              <a:t>десятичных </a:t>
            </a:r>
            <a:r>
              <a:rPr lang="ru-RU" sz="2400" dirty="0"/>
              <a:t>цифр следует сохранить в дробной части числа, причем количество цифр указывается вслед за шириной поля после двоеточия. Например, если переменная </a:t>
            </a:r>
            <a:r>
              <a:rPr lang="ru-RU" sz="2400" dirty="0" smtClean="0"/>
              <a:t>x=3.14159</a:t>
            </a:r>
            <a:r>
              <a:rPr lang="ru-RU" sz="2400" dirty="0"/>
              <a:t>, то оператор </a:t>
            </a:r>
            <a:endParaRPr lang="ru-RU" sz="2400" dirty="0" smtClean="0"/>
          </a:p>
          <a:p>
            <a:r>
              <a:rPr lang="ru-RU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ru-RU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значение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ru-RU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ru-RU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x:6:2</a:t>
            </a:r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dirty="0" smtClean="0"/>
              <a:t>займет </a:t>
            </a:r>
            <a:r>
              <a:rPr lang="ru-RU" sz="2400" dirty="0"/>
              <a:t>для вывода </a:t>
            </a:r>
            <a:r>
              <a:rPr lang="ru-RU" sz="2400" dirty="0" smtClean="0"/>
              <a:t>переменой </a:t>
            </a:r>
            <a:r>
              <a:rPr lang="ru-RU" sz="2400" dirty="0"/>
              <a:t>х шесть позиций, две из которых будут использованы для </a:t>
            </a:r>
            <a:r>
              <a:rPr lang="ru-RU" sz="2400" dirty="0" smtClean="0"/>
              <a:t>дробной </a:t>
            </a:r>
            <a:r>
              <a:rPr lang="ru-RU" sz="2400" dirty="0"/>
              <a:t>части х (т. е. значение х будет округлено до 3,14). </a:t>
            </a:r>
          </a:p>
        </p:txBody>
      </p:sp>
    </p:spTree>
    <p:extLst>
      <p:ext uri="{BB962C8B-B14F-4D97-AF65-F5344CB8AC3E}">
        <p14:creationId xmlns:p14="http://schemas.microsoft.com/office/powerpoint/2010/main" val="378718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92087"/>
          </a:xfrm>
          <a:prstGeom prst="rect">
            <a:avLst/>
          </a:prstGeom>
        </p:spPr>
        <p:txBody>
          <a:bodyPr anchor="t" anchorCtr="0">
            <a:no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kern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Составной оператор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73574" y="1127014"/>
            <a:ext cx="8482291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800" b="1" dirty="0"/>
              <a:t>Составной оператор –</a:t>
            </a:r>
            <a:r>
              <a:rPr lang="ru-RU" sz="2800" dirty="0"/>
              <a:t>последовательность операторов, заключённая в операторные скобки 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end</a:t>
            </a:r>
            <a:endParaRPr lang="ru-RU" sz="2800" b="1" i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3573" y="2708920"/>
            <a:ext cx="8482291" cy="353943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(a&gt;b)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  <a:endParaRPr lang="ru-RU" sz="28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t:=a; a:=b; b:=t;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end;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('a = ', a:7:4);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ru-RU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2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92087"/>
          </a:xfrm>
          <a:prstGeom prst="rect">
            <a:avLst/>
          </a:prstGeom>
        </p:spPr>
        <p:txBody>
          <a:bodyPr anchor="t" anchorCtr="0">
            <a:no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kern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операторы ветвления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04247" y="836712"/>
            <a:ext cx="8825480" cy="1384995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uk-UA" sz="2800" dirty="0" err="1" smtClean="0"/>
              <a:t>условный</a:t>
            </a:r>
            <a:r>
              <a:rPr lang="uk-UA" sz="2800" dirty="0" smtClean="0"/>
              <a:t> оператор</a:t>
            </a:r>
            <a:endParaRPr lang="ru-RU" sz="2800" dirty="0" smtClean="0"/>
          </a:p>
          <a:p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ru-RU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условие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 </a:t>
            </a:r>
            <a:r>
              <a:rPr lang="ru-RU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оператор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ru-RU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оператор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(x &gt; 0) and (y &lt; 0) then quadrant:=4;</a:t>
            </a:r>
            <a:endParaRPr lang="ru-RU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82543" y="4437112"/>
            <a:ext cx="8825480" cy="2246769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800" dirty="0" smtClean="0"/>
              <a:t>оператор выбора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'n': begin t:=a;a:=b;b:=t; end;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‘y': a:=2;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8744" y="2282969"/>
            <a:ext cx="8825480" cy="2092881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max_abc</a:t>
            </a:r>
            <a:r>
              <a:rPr lang="en-US" sz="2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:= c;</a:t>
            </a:r>
            <a:endParaRPr lang="ru-RU" sz="26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(a&gt;b) then</a:t>
            </a:r>
            <a:endParaRPr lang="ru-RU" sz="26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(a&gt;c) then </a:t>
            </a:r>
            <a:r>
              <a:rPr lang="en-US" sz="2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max_abc</a:t>
            </a:r>
            <a:r>
              <a:rPr lang="en-US" sz="2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:= a</a:t>
            </a:r>
            <a:endParaRPr lang="ru-RU" sz="26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ru-RU" sz="26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(b&gt;c) then </a:t>
            </a:r>
            <a:r>
              <a:rPr lang="en-US" sz="2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max_abc</a:t>
            </a:r>
            <a:r>
              <a:rPr lang="en-US" sz="2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:= b;</a:t>
            </a:r>
            <a:endParaRPr lang="ru-RU" sz="2600" b="1" i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1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5"/>
              <p:cNvSpPr txBox="1">
                <a:spLocks noChangeArrowheads="1"/>
              </p:cNvSpPr>
              <p:nvPr/>
            </p:nvSpPr>
            <p:spPr bwMode="auto">
              <a:xfrm>
                <a:off x="140815" y="1645926"/>
                <a:ext cx="8825480" cy="829843"/>
              </a:xfrm>
              <a:prstGeom prst="rect">
                <a:avLst/>
              </a:prstGeom>
              <a:solidFill>
                <a:srgbClr val="FFFFCC"/>
              </a:solidFill>
              <a:ln w="12700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square" lIns="0" tIns="0" rIns="0" bIns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>
                          <a:latin typeface="Cambria Math"/>
                        </a:rPr>
                        <m:t>𝒅</m:t>
                      </m:r>
                      <m:r>
                        <a:rPr lang="ru-RU" sz="2400" b="1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ru-RU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2400" b="1" i="1">
                              <a:latin typeface="Cambria Math"/>
                            </a:rPr>
                            <m:t>𝒅𝒂𝒚</m:t>
                          </m:r>
                          <m:r>
                            <a:rPr lang="ru-RU" sz="2400" b="1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ru-RU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400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1" i="1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ru-RU" sz="2400" b="1" i="1">
                                      <a:latin typeface="Cambria Math"/>
                                    </a:rPr>
                                    <m:t>𝟓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ru-RU" sz="2400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ru-RU" sz="2400" b="1" i="1">
                                      <a:latin typeface="Cambria Math"/>
                                    </a:rPr>
                                    <m:t>𝟏𝟑</m:t>
                                  </m:r>
                                  <m:r>
                                    <a:rPr lang="ru-RU" sz="2400" b="1" i="1">
                                      <a:latin typeface="Cambria Math"/>
                                    </a:rPr>
                                    <m:t>𝒎</m:t>
                                  </m:r>
                                  <m:r>
                                    <a:rPr lang="ru-RU" sz="2400" b="1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ru-RU" sz="2400" b="1" i="1">
                                      <a:latin typeface="Cambria Math"/>
                                    </a:rPr>
                                    <m:t>𝟏</m:t>
                                  </m:r>
                                </m:e>
                              </m:d>
                            </m:e>
                          </m:d>
                          <m:r>
                            <a:rPr lang="ru-RU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𝒀</m:t>
                          </m:r>
                          <m:r>
                            <a:rPr lang="ru-RU" sz="2400" b="1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ru-RU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400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1" i="1">
                                      <a:latin typeface="Cambria Math"/>
                                    </a:rPr>
                                    <m:t>𝒀</m:t>
                                  </m:r>
                                </m:num>
                                <m:den>
                                  <m:r>
                                    <a:rPr lang="ru-RU" sz="2400" b="1" i="1">
                                      <a:latin typeface="Cambria Math"/>
                                    </a:rPr>
                                    <m:t>𝟒</m:t>
                                  </m:r>
                                </m:den>
                              </m:f>
                            </m:e>
                          </m:d>
                          <m:r>
                            <a:rPr lang="ru-RU" sz="2400" b="1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ru-RU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400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1" i="1">
                                      <a:latin typeface="Cambria Math"/>
                                    </a:rPr>
                                    <m:t>𝒄</m:t>
                                  </m:r>
                                </m:num>
                                <m:den>
                                  <m:r>
                                    <a:rPr lang="ru-RU" sz="2400" b="1" i="1">
                                      <a:latin typeface="Cambria Math"/>
                                    </a:rPr>
                                    <m:t>𝟒</m:t>
                                  </m:r>
                                </m:den>
                              </m:f>
                            </m:e>
                          </m:d>
                          <m:r>
                            <a:rPr lang="ru-RU" sz="2400" b="1" i="1">
                              <a:latin typeface="Cambria Math"/>
                            </a:rPr>
                            <m:t>−</m:t>
                          </m:r>
                          <m:r>
                            <a:rPr lang="ru-RU" sz="2400" b="1" i="1">
                              <a:latin typeface="Cambria Math"/>
                            </a:rPr>
                            <m:t>𝟐</m:t>
                          </m:r>
                          <m:r>
                            <a:rPr lang="ru-RU" sz="2400" b="1" i="1">
                              <a:latin typeface="Cambria Math"/>
                            </a:rPr>
                            <m:t>𝒄</m:t>
                          </m:r>
                          <m:r>
                            <a:rPr lang="ru-RU" sz="2400" b="1" i="1">
                              <a:latin typeface="Cambria Math"/>
                            </a:rPr>
                            <m:t>+</m:t>
                          </m:r>
                          <m:r>
                            <a:rPr lang="ru-RU" sz="2400" b="1" i="1">
                              <a:latin typeface="Cambria Math"/>
                            </a:rPr>
                            <m:t>𝟕𝟕𝟕</m:t>
                          </m:r>
                        </m:e>
                      </m:d>
                      <m:r>
                        <a:rPr lang="ru-RU" sz="2400" b="1" i="1">
                          <a:latin typeface="Cambria Math"/>
                        </a:rPr>
                        <m:t>𝒎𝒐𝒅</m:t>
                      </m:r>
                      <m:r>
                        <a:rPr lang="ru-RU" sz="2400" b="1" i="1">
                          <a:latin typeface="Cambria Math"/>
                        </a:rPr>
                        <m:t> </m:t>
                      </m:r>
                      <m:r>
                        <a:rPr lang="ru-RU" sz="2400" b="1" i="1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uk-UA" sz="24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2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0815" y="1645926"/>
                <a:ext cx="8825480" cy="8298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2700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 txBox="1">
            <a:spLocks/>
          </p:cNvSpPr>
          <p:nvPr/>
        </p:nvSpPr>
        <p:spPr>
          <a:xfrm>
            <a:off x="330339" y="188641"/>
            <a:ext cx="8482290" cy="1323439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sz="4000" b="1" kern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 вам слабо? в</a:t>
            </a:r>
            <a:r>
              <a:rPr lang="ru-RU" sz="4000" b="1" kern="0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ычисление</a:t>
            </a:r>
            <a:r>
              <a:rPr lang="ru-RU" sz="4000" b="1" kern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дня недели по дате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0815" y="2708920"/>
            <a:ext cx="8825480" cy="3108543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/>
              <a:t>day</a:t>
            </a:r>
            <a:r>
              <a:rPr lang="en-US" sz="2800" dirty="0"/>
              <a:t> </a:t>
            </a:r>
            <a:r>
              <a:rPr lang="en-US" sz="2800" dirty="0" smtClean="0"/>
              <a:t>– </a:t>
            </a:r>
            <a:r>
              <a:rPr lang="ru-RU" sz="2800" dirty="0" smtClean="0"/>
              <a:t>день, </a:t>
            </a:r>
            <a:r>
              <a:rPr lang="en-US" sz="2800" b="1" dirty="0" smtClean="0"/>
              <a:t>m</a:t>
            </a:r>
            <a:r>
              <a:rPr lang="en-US" sz="2800" dirty="0" smtClean="0"/>
              <a:t> </a:t>
            </a:r>
            <a:r>
              <a:rPr lang="ru-RU" sz="2800" dirty="0"/>
              <a:t>и </a:t>
            </a:r>
            <a:r>
              <a:rPr lang="en-US" sz="2800" b="1" dirty="0"/>
              <a:t>y</a:t>
            </a:r>
            <a:r>
              <a:rPr lang="en-US" sz="2800" dirty="0"/>
              <a:t> </a:t>
            </a:r>
            <a:r>
              <a:rPr lang="ru-RU" sz="2800" dirty="0"/>
              <a:t>– месяц и </a:t>
            </a:r>
            <a:r>
              <a:rPr lang="ru-RU" sz="2800" dirty="0" smtClean="0"/>
              <a:t>год </a:t>
            </a:r>
            <a:r>
              <a:rPr lang="ru-RU" sz="2800" b="1" i="1" dirty="0" smtClean="0"/>
              <a:t>по древнеримскому календарю </a:t>
            </a:r>
          </a:p>
          <a:p>
            <a:r>
              <a:rPr lang="ru-RU" sz="2800" dirty="0" smtClean="0"/>
              <a:t>(год в Древнем Риме начинался с марта),</a:t>
            </a:r>
            <a:endParaRPr lang="en-US" sz="2800" dirty="0" smtClean="0"/>
          </a:p>
          <a:p>
            <a:r>
              <a:rPr lang="en-US" sz="2800" b="1" dirty="0" smtClean="0"/>
              <a:t>с</a:t>
            </a:r>
            <a:r>
              <a:rPr lang="uk-UA" sz="2800" dirty="0" smtClean="0"/>
              <a:t> </a:t>
            </a:r>
            <a:r>
              <a:rPr lang="uk-UA" sz="2800" dirty="0"/>
              <a:t>– </a:t>
            </a:r>
            <a:r>
              <a:rPr lang="ru-RU" sz="2800" dirty="0"/>
              <a:t>номер столетия, переменная </a:t>
            </a:r>
            <a:r>
              <a:rPr lang="en-US" sz="2800" b="1" dirty="0"/>
              <a:t>Y</a:t>
            </a:r>
            <a:r>
              <a:rPr lang="en-US" sz="2800" dirty="0"/>
              <a:t> </a:t>
            </a:r>
            <a:r>
              <a:rPr lang="ru-RU" sz="2800" dirty="0"/>
              <a:t>– номер года в столетии. </a:t>
            </a:r>
            <a:endParaRPr lang="en-US" sz="2800" dirty="0" smtClean="0"/>
          </a:p>
          <a:p>
            <a:r>
              <a:rPr lang="ru-RU" sz="2800" dirty="0" smtClean="0"/>
              <a:t>Квадратные </a:t>
            </a:r>
            <a:r>
              <a:rPr lang="ru-RU" sz="2800" dirty="0"/>
              <a:t>скобки означают, что надо взять </a:t>
            </a:r>
            <a:r>
              <a:rPr lang="ru-RU" sz="2800" b="1" dirty="0">
                <a:solidFill>
                  <a:srgbClr val="C00000"/>
                </a:solidFill>
              </a:rPr>
              <a:t>целую часть</a:t>
            </a:r>
            <a:r>
              <a:rPr lang="ru-RU" sz="2800" dirty="0"/>
              <a:t> выражения. </a:t>
            </a:r>
            <a:endParaRPr lang="ru-RU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0815" y="6100559"/>
            <a:ext cx="8825480" cy="52322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результат: номер дня недели (0 – воскресенье)</a:t>
            </a:r>
            <a:endParaRPr lang="ru-RU" sz="2800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33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94747"/>
              </p:ext>
            </p:extLst>
          </p:nvPr>
        </p:nvGraphicFramePr>
        <p:xfrm>
          <a:off x="251520" y="908720"/>
          <a:ext cx="8568952" cy="490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2720">
                <a:tc gridSpan="2"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rgbClr val="001848"/>
                          </a:solidFill>
                          <a:effectLst/>
                        </a:rPr>
                        <a:t>Команды</a:t>
                      </a:r>
                      <a:r>
                        <a:rPr lang="ru-RU" sz="3200" b="1" i="1" baseline="0" dirty="0" smtClean="0">
                          <a:solidFill>
                            <a:srgbClr val="001848"/>
                          </a:solidFill>
                          <a:effectLst/>
                        </a:rPr>
                        <a:t> </a:t>
                      </a:r>
                      <a:r>
                        <a:rPr lang="uk-UA" sz="3200" b="1" i="1" baseline="0" dirty="0" err="1" smtClean="0">
                          <a:solidFill>
                            <a:srgbClr val="001848"/>
                          </a:solidFill>
                          <a:effectLst/>
                        </a:rPr>
                        <a:t>работы</a:t>
                      </a:r>
                      <a:r>
                        <a:rPr lang="uk-UA" sz="3200" b="1" i="1" baseline="0" dirty="0" smtClean="0">
                          <a:solidFill>
                            <a:srgbClr val="001848"/>
                          </a:solidFill>
                          <a:effectLst/>
                        </a:rPr>
                        <a:t> с блоками</a:t>
                      </a:r>
                      <a:endParaRPr lang="ru-RU" sz="3200" b="1" i="1" dirty="0">
                        <a:solidFill>
                          <a:srgbClr val="001848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Times New Roman"/>
                        </a:rPr>
                        <a:t>перемещение блока</a:t>
                      </a: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Times New Roman"/>
                        </a:rPr>
                        <a:t>Ctrl + K</a:t>
                      </a:r>
                      <a:r>
                        <a:rPr lang="en-US" sz="2800" baseline="0" dirty="0" smtClean="0">
                          <a:effectLst/>
                          <a:latin typeface="+mn-lt"/>
                          <a:ea typeface="Times New Roman"/>
                        </a:rPr>
                        <a:t> + V</a:t>
                      </a: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800" dirty="0" err="1" smtClean="0">
                          <a:effectLst/>
                          <a:latin typeface="+mn-lt"/>
                          <a:ea typeface="Times New Roman"/>
                        </a:rPr>
                        <a:t>копировать</a:t>
                      </a:r>
                      <a:r>
                        <a:rPr lang="uk-UA" sz="2800" baseline="0" dirty="0" smtClean="0">
                          <a:effectLst/>
                          <a:latin typeface="+mn-lt"/>
                          <a:ea typeface="Times New Roman"/>
                        </a:rPr>
                        <a:t> блок</a:t>
                      </a: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Times New Roman"/>
                        </a:rPr>
                        <a:t>Ctrl + K + C</a:t>
                      </a: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Times New Roman"/>
                        </a:rPr>
                        <a:t>удалить блок</a:t>
                      </a: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Times New Roman"/>
                        </a:rPr>
                        <a:t>Ctrl</a:t>
                      </a:r>
                      <a:r>
                        <a:rPr lang="en-US" sz="2800" baseline="0" dirty="0" smtClean="0">
                          <a:effectLst/>
                          <a:latin typeface="+mn-lt"/>
                          <a:ea typeface="Times New Roman"/>
                        </a:rPr>
                        <a:t> + K + Y</a:t>
                      </a: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Times New Roman"/>
                        </a:rPr>
                        <a:t>записать блок в файл</a:t>
                      </a: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Times New Roman"/>
                        </a:rPr>
                        <a:t>Ctrl</a:t>
                      </a:r>
                      <a:r>
                        <a:rPr lang="en-US" sz="2800" baseline="0" dirty="0" smtClean="0">
                          <a:effectLst/>
                          <a:latin typeface="+mn-lt"/>
                          <a:ea typeface="Times New Roman"/>
                        </a:rPr>
                        <a:t> + K + W</a:t>
                      </a: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Times New Roman"/>
                        </a:rPr>
                        <a:t>считать блок из файла</a:t>
                      </a: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Times New Roman"/>
                        </a:rPr>
                        <a:t>Ctrl</a:t>
                      </a:r>
                      <a:r>
                        <a:rPr lang="en-US" sz="2800" baseline="0" dirty="0" smtClean="0">
                          <a:effectLst/>
                          <a:latin typeface="+mn-lt"/>
                          <a:ea typeface="Times New Roman"/>
                        </a:rPr>
                        <a:t> + K + R</a:t>
                      </a: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Times New Roman"/>
                        </a:rPr>
                        <a:t>снять</a:t>
                      </a:r>
                      <a:r>
                        <a:rPr lang="ru-RU" sz="2800" baseline="0" dirty="0" smtClean="0">
                          <a:effectLst/>
                          <a:latin typeface="+mn-lt"/>
                          <a:ea typeface="Times New Roman"/>
                        </a:rPr>
                        <a:t> подсветку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Times New Roman"/>
                        </a:rPr>
                        <a:t> блока</a:t>
                      </a: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Times New Roman"/>
                        </a:rPr>
                        <a:t>Ctrl</a:t>
                      </a:r>
                      <a:r>
                        <a:rPr lang="en-US" sz="2800" baseline="0" dirty="0" smtClean="0">
                          <a:effectLst/>
                          <a:latin typeface="+mn-lt"/>
                          <a:ea typeface="Times New Roman"/>
                        </a:rPr>
                        <a:t> + K + H</a:t>
                      </a: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rgbClr val="001848"/>
                          </a:solidFill>
                          <a:effectLst/>
                        </a:rPr>
                        <a:t>Работа с закладками</a:t>
                      </a:r>
                      <a:endParaRPr lang="ru-RU" sz="3200" b="1" i="1" dirty="0">
                        <a:solidFill>
                          <a:srgbClr val="001848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Times New Roman"/>
                        </a:rPr>
                        <a:t>Создать</a:t>
                      </a:r>
                      <a:r>
                        <a:rPr lang="ru-RU" sz="2800" baseline="0" dirty="0" smtClean="0">
                          <a:effectLst/>
                          <a:latin typeface="+mn-lt"/>
                          <a:ea typeface="Times New Roman"/>
                        </a:rPr>
                        <a:t> закладку</a:t>
                      </a: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Times New Roman"/>
                        </a:rPr>
                        <a:t>Ctrl + K</a:t>
                      </a:r>
                      <a:r>
                        <a:rPr lang="en-US" sz="2800" baseline="0" dirty="0" smtClean="0">
                          <a:effectLst/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uk-UA" sz="2800" baseline="0" dirty="0" smtClean="0">
                          <a:effectLst/>
                          <a:latin typeface="+mn-lt"/>
                          <a:ea typeface="Times New Roman"/>
                        </a:rPr>
                        <a:t>номер</a:t>
                      </a: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Times New Roman"/>
                        </a:rPr>
                        <a:t>Перейти к</a:t>
                      </a:r>
                      <a:r>
                        <a:rPr lang="ru-RU" sz="2800" baseline="0" dirty="0" smtClean="0">
                          <a:effectLst/>
                          <a:latin typeface="+mn-lt"/>
                          <a:ea typeface="Times New Roman"/>
                        </a:rPr>
                        <a:t> закладке</a:t>
                      </a: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Times New Roman"/>
                        </a:rPr>
                        <a:t>Ctrl + Q</a:t>
                      </a:r>
                      <a:r>
                        <a:rPr lang="en-US" sz="2800" baseline="0" dirty="0" smtClean="0">
                          <a:effectLst/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uk-UA" sz="2800" baseline="0" dirty="0" smtClean="0">
                          <a:effectLst/>
                          <a:latin typeface="+mn-lt"/>
                          <a:ea typeface="Times New Roman"/>
                        </a:rPr>
                        <a:t>номер</a:t>
                      </a: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indent="-97155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effectLst/>
                        </a:rPr>
                        <a:t>После выхода из </a:t>
                      </a:r>
                      <a:r>
                        <a:rPr lang="en-US" sz="2800" b="1" i="1" dirty="0" smtClean="0">
                          <a:solidFill>
                            <a:srgbClr val="C00000"/>
                          </a:solidFill>
                          <a:effectLst/>
                        </a:rPr>
                        <a:t>IDE</a:t>
                      </a:r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effectLst/>
                        </a:rPr>
                        <a:t> закладки не сохраняются!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330339" y="188641"/>
            <a:ext cx="8482290" cy="648071"/>
          </a:xfrm>
        </p:spPr>
        <p:txBody>
          <a:bodyPr anchor="t" anchorCtr="0"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Редактирование и навигация по тексту</a:t>
            </a:r>
            <a:endParaRPr lang="ru-RU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5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kern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Анализ практического занятия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76490" y="908720"/>
            <a:ext cx="8789988" cy="144655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hangingPunct="0">
              <a:defRPr/>
            </a:pPr>
            <a:r>
              <a:rPr lang="ru-RU" sz="3200" b="1" i="1" dirty="0" smtClean="0">
                <a:solidFill>
                  <a:srgbClr val="C00000"/>
                </a:solidFill>
              </a:rPr>
              <a:t>ВСЕГДА!!!</a:t>
            </a:r>
          </a:p>
          <a:p>
            <a:pPr hangingPunct="0">
              <a:defRPr/>
            </a:pPr>
            <a:r>
              <a:rPr lang="ru-RU" sz="2800" dirty="0" smtClean="0"/>
              <a:t>Сохранять новую программу, даже если окно еще пустое. Периодически сохранять программу </a:t>
            </a:r>
            <a:r>
              <a:rPr lang="en-US" sz="2800" dirty="0" smtClean="0"/>
              <a:t>(F2)</a:t>
            </a:r>
            <a:endParaRPr lang="ru-RU" sz="2800" dirty="0" smtClean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76490" y="2528900"/>
            <a:ext cx="8789988" cy="144655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hangingPunct="0">
              <a:defRPr/>
            </a:pPr>
            <a:r>
              <a:rPr lang="ru-RU" sz="3200" b="1" i="1" dirty="0" smtClean="0">
                <a:solidFill>
                  <a:srgbClr val="C00000"/>
                </a:solidFill>
              </a:rPr>
              <a:t>НИКОГДА!!!</a:t>
            </a:r>
          </a:p>
          <a:p>
            <a:pPr hangingPunct="0">
              <a:defRPr/>
            </a:pPr>
            <a:r>
              <a:rPr lang="ru-RU" sz="2800" dirty="0" smtClean="0"/>
              <a:t>Не создавать файлы с именами, содержащими пробелы (иначе – возможны проблемы)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6490" y="4149080"/>
            <a:ext cx="8789988" cy="2554545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hangingPunct="0">
              <a:defRPr/>
            </a:pPr>
            <a:r>
              <a:rPr lang="ru-RU" sz="2400" dirty="0" smtClean="0"/>
              <a:t>Имя программы в заголовке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en-US" sz="2400" dirty="0" smtClean="0"/>
              <a:t> </a:t>
            </a:r>
            <a:r>
              <a:rPr lang="ru-RU" sz="2400" dirty="0" smtClean="0"/>
              <a:t>создается по тем же правилам, что и для идентификаторов:</a:t>
            </a:r>
          </a:p>
          <a:p>
            <a:pPr hangingPunct="0">
              <a:defRPr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My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Prog</a:t>
            </a:r>
            <a:r>
              <a:rPr lang="en-US" sz="2800" dirty="0" smtClean="0"/>
              <a:t> – </a:t>
            </a:r>
            <a:r>
              <a:rPr lang="ru-RU" sz="2800" dirty="0" smtClean="0"/>
              <a:t>НЕПРАВИЛЬНО!!!</a:t>
            </a:r>
          </a:p>
          <a:p>
            <a:pPr hangingPunct="0"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jopa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/>
              <a:t>– </a:t>
            </a:r>
            <a:r>
              <a:rPr lang="ru-RU" sz="2800" dirty="0" smtClean="0"/>
              <a:t>ТОЖЕ НЕПРАВИЛЬНО</a:t>
            </a:r>
            <a:r>
              <a:rPr lang="ru-RU" sz="2800" dirty="0"/>
              <a:t>!!!</a:t>
            </a:r>
          </a:p>
          <a:p>
            <a:pPr hangingPunct="0">
              <a:defRPr/>
            </a:pPr>
            <a:r>
              <a:rPr lang="ru-RU" sz="2800" dirty="0" smtClean="0"/>
              <a:t>Правильные примеры: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pr04v1; program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MyProg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My_prog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55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kern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Использование отладчика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76490" y="799748"/>
            <a:ext cx="8789988" cy="95410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hangingPunct="0">
              <a:defRPr/>
            </a:pPr>
            <a:r>
              <a:rPr lang="ru-RU" sz="2800" dirty="0" smtClean="0"/>
              <a:t>При наличии </a:t>
            </a:r>
            <a:r>
              <a:rPr lang="ru-RU" sz="2800" b="1" dirty="0" smtClean="0"/>
              <a:t>СИНТАКСИЧЕСКИХ</a:t>
            </a:r>
            <a:r>
              <a:rPr lang="ru-RU" sz="2800" dirty="0" smtClean="0"/>
              <a:t>  ошибок программа не компилируется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90" y="1916832"/>
            <a:ext cx="6045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31" y="4581128"/>
            <a:ext cx="86487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737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6" y="404664"/>
            <a:ext cx="8793635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342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kern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Анализ практического занятия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76490" y="908720"/>
            <a:ext cx="8789988" cy="1815882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hangingPunct="0">
              <a:defRPr/>
            </a:pPr>
            <a:r>
              <a:rPr lang="ru-RU" sz="2800" dirty="0" smtClean="0"/>
              <a:t>Окно наблюдений (</a:t>
            </a:r>
            <a:r>
              <a:rPr lang="en-US" sz="2800" dirty="0" smtClean="0"/>
              <a:t>Watches) – </a:t>
            </a:r>
            <a:r>
              <a:rPr lang="ru-RU" sz="2800" dirty="0" smtClean="0"/>
              <a:t>это мощное средство отладки программ.</a:t>
            </a:r>
            <a:r>
              <a:rPr lang="en-US" sz="2800" dirty="0" smtClean="0"/>
              <a:t> </a:t>
            </a:r>
            <a:r>
              <a:rPr lang="ru-RU" sz="2800" dirty="0" smtClean="0"/>
              <a:t>Значения переменных в окне отображаются </a:t>
            </a:r>
            <a:r>
              <a:rPr lang="ru-RU" sz="2800" dirty="0"/>
              <a:t>в соответствии с </a:t>
            </a:r>
            <a:r>
              <a:rPr lang="ru-RU" sz="2800" dirty="0" smtClean="0"/>
              <a:t>объявленным типом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89" y="2852936"/>
            <a:ext cx="6619197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/>
          <p:cNvPicPr/>
          <p:nvPr/>
        </p:nvPicPr>
        <p:blipFill>
          <a:blip r:embed="rId3"/>
          <a:stretch>
            <a:fillRect/>
          </a:stretch>
        </p:blipFill>
        <p:spPr>
          <a:xfrm>
            <a:off x="3113892" y="4869160"/>
            <a:ext cx="5852586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65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30339" y="188641"/>
            <a:ext cx="8482290" cy="707886"/>
          </a:xfrm>
        </p:spPr>
        <p:txBody>
          <a:bodyPr anchor="t" anchorCtr="0">
            <a:spAutoFit/>
          </a:bodyPr>
          <a:lstStyle/>
          <a:p>
            <a:r>
              <a:rPr lang="uk-UA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</a:t>
            </a:r>
            <a:r>
              <a:rPr lang="ru-RU" sz="40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ыражения</a:t>
            </a:r>
            <a:endParaRPr lang="ru-RU" sz="40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107" y="908719"/>
            <a:ext cx="8763000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>
            <a:spAutoFit/>
          </a:bodyPr>
          <a:lstStyle/>
          <a:p>
            <a:pPr hangingPunct="0">
              <a:defRPr/>
            </a:pPr>
            <a:r>
              <a:rPr lang="ru-RU" sz="2800" b="1" i="1" dirty="0">
                <a:solidFill>
                  <a:srgbClr val="C00000"/>
                </a:solidFill>
              </a:rPr>
              <a:t>Выражение  состоит из нескольких элементов (констант либо имен переменных)  и знаков операций над ними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8107" y="2405245"/>
            <a:ext cx="8789988" cy="83099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hangingPunct="0">
              <a:defRPr/>
            </a:pPr>
            <a:r>
              <a:rPr lang="ru-RU" sz="2400" dirty="0">
                <a:solidFill>
                  <a:srgbClr val="001848"/>
                </a:solidFill>
              </a:rPr>
              <a:t>Выражение – это синтаксическая единица языка, определяющая порядок действий при вычислении </a:t>
            </a:r>
            <a:r>
              <a:rPr lang="ru-RU" sz="2400" dirty="0" smtClean="0">
                <a:solidFill>
                  <a:srgbClr val="001848"/>
                </a:solidFill>
              </a:rPr>
              <a:t>значений</a:t>
            </a:r>
            <a:endParaRPr lang="ru-RU" sz="2400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24847" y="3347774"/>
            <a:ext cx="8789988" cy="332398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hangingPunct="0">
              <a:defRPr/>
            </a:pPr>
            <a:r>
              <a:rPr lang="ru-RU" sz="2800" b="1" i="1" dirty="0" smtClean="0">
                <a:solidFill>
                  <a:srgbClr val="C00000"/>
                </a:solidFill>
              </a:rPr>
              <a:t>ВИДЫ ВЫРАЖЕНИЙ:</a:t>
            </a:r>
          </a:p>
          <a:p>
            <a:pPr hangingPunct="0">
              <a:defRPr/>
            </a:pPr>
            <a:r>
              <a:rPr lang="ru-RU" sz="2600" dirty="0" smtClean="0"/>
              <a:t>1. </a:t>
            </a:r>
            <a:r>
              <a:rPr lang="ru-RU" sz="2600" b="1" i="1" dirty="0">
                <a:solidFill>
                  <a:srgbClr val="FF0000"/>
                </a:solidFill>
              </a:rPr>
              <a:t>Арифметическое</a:t>
            </a:r>
            <a:r>
              <a:rPr lang="ru-RU" sz="2600" dirty="0">
                <a:solidFill>
                  <a:srgbClr val="FF0000"/>
                </a:solidFill>
              </a:rPr>
              <a:t> </a:t>
            </a:r>
            <a:r>
              <a:rPr lang="ru-RU" sz="2600" dirty="0"/>
              <a:t>выражение , результат – Число</a:t>
            </a:r>
          </a:p>
          <a:p>
            <a:pPr hangingPunct="0">
              <a:defRPr/>
            </a:pPr>
            <a:r>
              <a:rPr lang="ru-RU" sz="2600" dirty="0"/>
              <a:t>2. </a:t>
            </a:r>
            <a:r>
              <a:rPr lang="ru-RU" sz="2600" b="1" i="1" dirty="0">
                <a:solidFill>
                  <a:srgbClr val="FF0000"/>
                </a:solidFill>
              </a:rPr>
              <a:t>Логическое</a:t>
            </a:r>
            <a:r>
              <a:rPr lang="ru-RU" sz="2600" dirty="0">
                <a:solidFill>
                  <a:srgbClr val="FF0000"/>
                </a:solidFill>
              </a:rPr>
              <a:t> </a:t>
            </a:r>
            <a:r>
              <a:rPr lang="ru-RU" sz="2600" dirty="0"/>
              <a:t>выражение, результат – Логическая константа </a:t>
            </a:r>
            <a:r>
              <a:rPr lang="ru-RU" sz="2600" dirty="0" err="1"/>
              <a:t>True</a:t>
            </a:r>
            <a:r>
              <a:rPr lang="ru-RU" sz="2600" dirty="0"/>
              <a:t> или </a:t>
            </a:r>
            <a:r>
              <a:rPr lang="ru-RU" sz="2600" dirty="0" err="1"/>
              <a:t>False</a:t>
            </a:r>
            <a:endParaRPr lang="ru-RU" sz="2600" dirty="0"/>
          </a:p>
          <a:p>
            <a:pPr hangingPunct="0">
              <a:defRPr/>
            </a:pPr>
            <a:r>
              <a:rPr lang="ru-RU" sz="2600" dirty="0"/>
              <a:t>3. </a:t>
            </a:r>
            <a:r>
              <a:rPr lang="ru-RU" sz="2600" b="1" i="1" dirty="0">
                <a:solidFill>
                  <a:srgbClr val="FF0000"/>
                </a:solidFill>
              </a:rPr>
              <a:t>Строковое</a:t>
            </a:r>
            <a:r>
              <a:rPr lang="ru-RU" sz="2600" dirty="0">
                <a:solidFill>
                  <a:srgbClr val="FF0000"/>
                </a:solidFill>
              </a:rPr>
              <a:t> </a:t>
            </a:r>
            <a:r>
              <a:rPr lang="ru-RU" sz="2600" dirty="0"/>
              <a:t>выражение, результат – Строка символов</a:t>
            </a:r>
          </a:p>
          <a:p>
            <a:pPr hangingPunct="0">
              <a:defRPr/>
            </a:pPr>
            <a:r>
              <a:rPr lang="ru-RU" sz="2600" dirty="0"/>
              <a:t>4. </a:t>
            </a:r>
            <a:r>
              <a:rPr lang="ru-RU" sz="2600" b="1" i="1" dirty="0">
                <a:solidFill>
                  <a:srgbClr val="FF0000"/>
                </a:solidFill>
              </a:rPr>
              <a:t>Адресное</a:t>
            </a:r>
            <a:r>
              <a:rPr lang="ru-RU" sz="2600" dirty="0">
                <a:solidFill>
                  <a:srgbClr val="FF0000"/>
                </a:solidFill>
              </a:rPr>
              <a:t> </a:t>
            </a:r>
            <a:r>
              <a:rPr lang="ru-RU" sz="2600" dirty="0"/>
              <a:t>выражение, результат – Адрес (сегмент и смещение)</a:t>
            </a:r>
          </a:p>
        </p:txBody>
      </p:sp>
    </p:spTree>
    <p:extLst>
      <p:ext uri="{BB962C8B-B14F-4D97-AF65-F5344CB8AC3E}">
        <p14:creationId xmlns:p14="http://schemas.microsoft.com/office/powerpoint/2010/main" val="215623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63000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>
            <a:spAutoFit/>
          </a:bodyPr>
          <a:lstStyle/>
          <a:p>
            <a:pPr hangingPunct="0">
              <a:defRPr/>
            </a:pPr>
            <a:r>
              <a:rPr lang="ru-RU" sz="2800" dirty="0"/>
              <a:t>Арифметическое выражение – это инструкция для получения </a:t>
            </a:r>
            <a:r>
              <a:rPr lang="ru-RU" sz="2800" dirty="0" smtClean="0"/>
              <a:t>числового </a:t>
            </a:r>
            <a:r>
              <a:rPr lang="ru-RU" sz="2800" dirty="0"/>
              <a:t>значения при выполнении действий над данными числового </a:t>
            </a:r>
            <a:r>
              <a:rPr lang="ru-RU" sz="2800" dirty="0" smtClean="0"/>
              <a:t>типа</a:t>
            </a:r>
            <a:r>
              <a:rPr lang="ru-RU" sz="2800" dirty="0"/>
              <a:t>.</a:t>
            </a:r>
          </a:p>
          <a:p>
            <a:pPr hangingPunct="0">
              <a:defRPr/>
            </a:pPr>
            <a:r>
              <a:rPr lang="ru-RU" sz="2800" b="1" i="1" dirty="0">
                <a:solidFill>
                  <a:srgbClr val="C00000"/>
                </a:solidFill>
              </a:rPr>
              <a:t>Значением арифметического выражения является число.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780928"/>
            <a:ext cx="876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Простыми арифметическими выражениями считаются числовые </a:t>
            </a:r>
            <a:r>
              <a:rPr lang="ru-RU" sz="2400" dirty="0" smtClean="0"/>
              <a:t>константы</a:t>
            </a:r>
            <a:r>
              <a:rPr lang="ru-RU" sz="2400" dirty="0"/>
              <a:t>, переменные и функции. Для выполнения действий применяются унарные и бинарные операции.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50912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арифметических выражениях для выполнения операций с </a:t>
            </a:r>
            <a:r>
              <a:rPr lang="ru-RU" sz="2400" dirty="0" smtClean="0"/>
              <a:t>величинами </a:t>
            </a:r>
            <a:r>
              <a:rPr lang="ru-RU" sz="2400" dirty="0"/>
              <a:t>целого и вещественного типов используются стандартные функции</a:t>
            </a:r>
          </a:p>
        </p:txBody>
      </p:sp>
    </p:spTree>
    <p:extLst>
      <p:ext uri="{BB962C8B-B14F-4D97-AF65-F5344CB8AC3E}">
        <p14:creationId xmlns:p14="http://schemas.microsoft.com/office/powerpoint/2010/main" val="303728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0339" y="188641"/>
            <a:ext cx="8482290" cy="792087"/>
          </a:xfrm>
        </p:spPr>
        <p:txBody>
          <a:bodyPr anchor="t" anchorCtr="0"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Арифметические операции</a:t>
            </a:r>
            <a:endParaRPr lang="ru-RU" sz="40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050463"/>
              </p:ext>
            </p:extLst>
          </p:nvPr>
        </p:nvGraphicFramePr>
        <p:xfrm>
          <a:off x="323528" y="1772816"/>
          <a:ext cx="8591136" cy="46822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882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89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038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8450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2400" noProof="0" dirty="0" smtClean="0">
                          <a:effectLst/>
                        </a:rPr>
                        <a:t>Символ операции</a:t>
                      </a:r>
                      <a:endParaRPr lang="ru-RU" sz="24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2400" noProof="0" dirty="0" smtClean="0">
                          <a:effectLst/>
                        </a:rPr>
                        <a:t>Название операции</a:t>
                      </a:r>
                      <a:endParaRPr lang="ru-RU" sz="24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Пример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4839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2400" noProof="0" dirty="0" smtClean="0">
                          <a:effectLst/>
                        </a:rPr>
                        <a:t>умножение</a:t>
                      </a:r>
                      <a:endParaRPr lang="ru-RU" sz="24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2400" noProof="0" dirty="0" smtClean="0">
                          <a:effectLst/>
                        </a:rPr>
                        <a:t>2*3 (результат: 6)</a:t>
                      </a:r>
                      <a:endParaRPr lang="ru-RU" sz="24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8285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2400" noProof="0" dirty="0" smtClean="0">
                          <a:effectLst/>
                        </a:rPr>
                        <a:t>деление</a:t>
                      </a:r>
                      <a:endParaRPr lang="ru-RU" sz="24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2400" noProof="0" dirty="0" smtClean="0">
                          <a:effectLst/>
                        </a:rPr>
                        <a:t>30/2 (результат: 1.5E+01)</a:t>
                      </a:r>
                      <a:endParaRPr lang="ru-RU" sz="24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8285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2400" noProof="0" dirty="0" smtClean="0">
                          <a:effectLst/>
                        </a:rPr>
                        <a:t>сложение</a:t>
                      </a:r>
                      <a:endParaRPr lang="ru-RU" sz="24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2400" noProof="0" dirty="0" smtClean="0">
                          <a:effectLst/>
                        </a:rPr>
                        <a:t>2+3 (результат: 5)</a:t>
                      </a:r>
                      <a:endParaRPr lang="ru-RU" sz="24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4839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2400" noProof="0" dirty="0" smtClean="0">
                          <a:effectLst/>
                        </a:rPr>
                        <a:t>вычитание</a:t>
                      </a:r>
                      <a:endParaRPr lang="ru-RU" sz="24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2400" noProof="0" dirty="0" smtClean="0">
                          <a:effectLst/>
                        </a:rPr>
                        <a:t>5-3 (результат: 2)</a:t>
                      </a:r>
                      <a:endParaRPr lang="ru-RU" sz="24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74162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2400" noProof="0" dirty="0" smtClean="0">
                          <a:effectLst/>
                        </a:rPr>
                        <a:t>целочисленное деление</a:t>
                      </a:r>
                      <a:endParaRPr lang="ru-RU" sz="24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2400" noProof="0" dirty="0" smtClean="0">
                          <a:effectLst/>
                        </a:rPr>
                        <a:t>7 </a:t>
                      </a:r>
                      <a:r>
                        <a:rPr lang="ru-RU" sz="2400" noProof="0" dirty="0" err="1" smtClean="0">
                          <a:effectLst/>
                        </a:rPr>
                        <a:t>div</a:t>
                      </a:r>
                      <a:r>
                        <a:rPr lang="ru-RU" sz="2400" noProof="0" dirty="0" smtClean="0">
                          <a:effectLst/>
                        </a:rPr>
                        <a:t> 2 (результат: 3)</a:t>
                      </a:r>
                      <a:endParaRPr lang="ru-RU" sz="24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81054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mod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2400" noProof="0" dirty="0" smtClean="0">
                          <a:effectLst/>
                        </a:rPr>
                        <a:t>остаток от деления</a:t>
                      </a:r>
                      <a:endParaRPr lang="ru-RU" sz="24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2400" noProof="0" dirty="0" smtClean="0">
                          <a:effectLst/>
                        </a:rPr>
                        <a:t>7 </a:t>
                      </a:r>
                      <a:r>
                        <a:rPr lang="ru-RU" sz="2400" noProof="0" dirty="0" err="1" smtClean="0">
                          <a:effectLst/>
                        </a:rPr>
                        <a:t>mod</a:t>
                      </a:r>
                      <a:r>
                        <a:rPr lang="ru-RU" sz="2400" noProof="0" dirty="0" smtClean="0">
                          <a:effectLst/>
                        </a:rPr>
                        <a:t> 2 (результат: 1)</a:t>
                      </a:r>
                      <a:endParaRPr lang="ru-RU" sz="24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3528" y="1067543"/>
            <a:ext cx="8591136" cy="461665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ru-RU" sz="2400" dirty="0" smtClean="0"/>
              <a:t>унарные (один операнд), бинарные (два операнда)</a:t>
            </a:r>
          </a:p>
        </p:txBody>
      </p:sp>
    </p:spTree>
    <p:extLst>
      <p:ext uri="{BB962C8B-B14F-4D97-AF65-F5344CB8AC3E}">
        <p14:creationId xmlns:p14="http://schemas.microsoft.com/office/powerpoint/2010/main" val="190373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оя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Props1.xml><?xml version="1.0" encoding="utf-8"?>
<ds:datastoreItem xmlns:ds="http://schemas.openxmlformats.org/officeDocument/2006/customXml" ds:itemID="{FFB1C781-CD00-44A1-B706-8C1032A9F44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16154E-A0DF-4D27-AFD4-D3380C4344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518E80-7D8A-40BC-8871-3E8AF93FA3D9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1721</Words>
  <Application>Microsoft Office PowerPoint</Application>
  <PresentationFormat>Экран (4:3)</PresentationFormat>
  <Paragraphs>297</Paragraphs>
  <Slides>25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DesignTemplate</vt:lpstr>
      <vt:lpstr>Выражения и операторы языка Pascal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Выражения</vt:lpstr>
      <vt:lpstr>Презентация PowerPoint</vt:lpstr>
      <vt:lpstr>Арифметические операции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Редактирование и навигация по тексту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2016-09-09T18:53:14Z</dcterms:created>
  <dcterms:modified xsi:type="dcterms:W3CDTF">2020-01-13T17:48:22Z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