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58" r:id="rId7"/>
    <p:sldId id="290" r:id="rId8"/>
    <p:sldId id="291" r:id="rId9"/>
    <p:sldId id="294" r:id="rId10"/>
    <p:sldId id="297" r:id="rId11"/>
    <p:sldId id="295" r:id="rId12"/>
    <p:sldId id="259" r:id="rId13"/>
    <p:sldId id="300" r:id="rId14"/>
    <p:sldId id="282" r:id="rId15"/>
    <p:sldId id="299" r:id="rId16"/>
    <p:sldId id="298" r:id="rId17"/>
    <p:sldId id="283" r:id="rId18"/>
    <p:sldId id="284" r:id="rId19"/>
    <p:sldId id="285" r:id="rId20"/>
    <p:sldId id="286" r:id="rId21"/>
    <p:sldId id="287" r:id="rId22"/>
    <p:sldId id="281" r:id="rId23"/>
    <p:sldId id="288" r:id="rId24"/>
    <p:sldId id="289" r:id="rId25"/>
    <p:sldId id="301" r:id="rId26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1848"/>
    <a:srgbClr val="93FF93"/>
    <a:srgbClr val="642F04"/>
    <a:srgbClr val="001236"/>
    <a:srgbClr val="00CC00"/>
    <a:srgbClr val="DCDCDC"/>
    <a:srgbClr val="D1FFD1"/>
    <a:srgbClr val="E1FFE1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7" d="100"/>
          <a:sy n="57" d="100"/>
        </p:scale>
        <p:origin x="-744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08: Среда программирования Free Pascal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08: Среда программирования Free Pascal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08: Среда программирования Free Pascal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08: Среда программирования Free Pascal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50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9/29/2020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9/29/2020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9/29/2020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9/29/2020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9/29/2020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9/29/2020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9/29/2020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712968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dirty="0" smtClean="0"/>
              <a:t>1. Общая характеристика пакета.</a:t>
            </a:r>
          </a:p>
          <a:p>
            <a:pPr algn="l"/>
            <a:r>
              <a:rPr lang="ru-RU" dirty="0" smtClean="0"/>
              <a:t>2. Интерфейс пакета </a:t>
            </a:r>
            <a:r>
              <a:rPr lang="en-US" dirty="0" smtClean="0"/>
              <a:t>Free</a:t>
            </a:r>
            <a:r>
              <a:rPr lang="ru-RU" dirty="0" smtClean="0"/>
              <a:t> </a:t>
            </a:r>
            <a:r>
              <a:rPr lang="en-US" dirty="0" smtClean="0"/>
              <a:t>Pascal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3. Команды редактирования и навигации по тексту.</a:t>
            </a:r>
          </a:p>
          <a:p>
            <a:pPr algn="l"/>
            <a:r>
              <a:rPr lang="ru-RU" dirty="0" smtClean="0"/>
              <a:t>4. Компиляция, запуск и отладка программы.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Среда программирования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Pascal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</a:t>
            </a:r>
            <a:r>
              <a:rPr lang="en-US" b="1" kern="0" smtClean="0">
                <a:solidFill>
                  <a:sysClr val="windowText" lastClr="000000"/>
                </a:solidFill>
              </a:rPr>
              <a:t>8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19100"/>
            <a:ext cx="8648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1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-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4470"/>
            <a:ext cx="5221309" cy="592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73331" y="1202721"/>
            <a:ext cx="3456385" cy="4967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новый файл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новый из шаблона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открыть . . 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загрузить заново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сохранить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сохранить как …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сохранить все</a:t>
            </a:r>
          </a:p>
          <a:p>
            <a:pPr hangingPunct="0">
              <a:lnSpc>
                <a:spcPct val="90000"/>
              </a:lnSpc>
              <a:defRPr/>
            </a:pPr>
            <a:endParaRPr lang="ru-RU" sz="2200" dirty="0" smtClean="0"/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печать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установки печати</a:t>
            </a:r>
          </a:p>
          <a:p>
            <a:pPr hangingPunct="0">
              <a:lnSpc>
                <a:spcPct val="90000"/>
              </a:lnSpc>
              <a:defRPr/>
            </a:pPr>
            <a:endParaRPr lang="ru-RU" sz="2200" dirty="0" smtClean="0"/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сменить каталог . . 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командная строка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выход</a:t>
            </a:r>
          </a:p>
          <a:p>
            <a:pPr hangingPunct="0">
              <a:lnSpc>
                <a:spcPct val="90000"/>
              </a:lnSpc>
              <a:defRPr/>
            </a:pPr>
            <a:endParaRPr lang="ru-RU" sz="2200" dirty="0" smtClean="0"/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список недавних файлов</a:t>
            </a:r>
          </a:p>
        </p:txBody>
      </p:sp>
    </p:spTree>
    <p:extLst>
      <p:ext uri="{BB962C8B-B14F-4D97-AF65-F5344CB8AC3E}">
        <p14:creationId xmlns:p14="http://schemas.microsoft.com/office/powerpoint/2010/main" val="7684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8496944" cy="4247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File | New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создание нового файла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7924750" cy="5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975173" cy="5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6" y="1018157"/>
            <a:ext cx="7780734" cy="54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8496944" cy="4247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File | Change </a:t>
            </a:r>
            <a:r>
              <a:rPr lang="en-US" sz="2400" b="1" dirty="0" err="1" smtClean="0">
                <a:solidFill>
                  <a:srgbClr val="C00000"/>
                </a:solidFill>
              </a:rPr>
              <a:t>dir</a:t>
            </a:r>
            <a:r>
              <a:rPr lang="en-US" sz="2400" b="1" dirty="0" smtClean="0">
                <a:solidFill>
                  <a:srgbClr val="C00000"/>
                </a:solidFill>
              </a:rPr>
              <a:t> ...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смена текущего каталога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1127"/>
            <a:ext cx="51816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-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16016" y="1369314"/>
            <a:ext cx="4320480" cy="435811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отмена действия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восстановить отмененное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вырезать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копировать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вставить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очистить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выбрать все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снять выделение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показать буфер копирования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копировать </a:t>
            </a:r>
            <a:r>
              <a:rPr lang="uk-UA" sz="2200" b="1" dirty="0" smtClean="0">
                <a:solidFill>
                  <a:srgbClr val="C00000"/>
                </a:solidFill>
              </a:rPr>
              <a:t>в буфер </a:t>
            </a:r>
            <a:r>
              <a:rPr lang="en-US" sz="2200" b="1" dirty="0" smtClean="0">
                <a:solidFill>
                  <a:srgbClr val="C00000"/>
                </a:solidFill>
              </a:rPr>
              <a:t>Windows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вставить из буфера </a:t>
            </a:r>
            <a:r>
              <a:rPr lang="en-US" sz="2200" b="1" dirty="0" smtClean="0">
                <a:solidFill>
                  <a:srgbClr val="C00000"/>
                </a:solidFill>
              </a:rPr>
              <a:t>Windows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0" y="836712"/>
            <a:ext cx="4412704" cy="50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–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(поиск и замена)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32040" y="1391089"/>
            <a:ext cx="4066203" cy="374871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найти в тексте . . 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заменить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повторить поиск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перейти к строке номер . . 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найти процедуру . . 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объекты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модули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глобальные объекты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/>
              <a:t>---------------------------------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символ . .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" y="867237"/>
            <a:ext cx="4693341" cy="443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–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</a:t>
            </a:r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(запуск и отладка)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48064" y="1391089"/>
            <a:ext cx="3816424" cy="252992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запуск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шаг без захода в </a:t>
            </a:r>
            <a:r>
              <a:rPr lang="ru-RU" sz="2200" dirty="0" err="1" smtClean="0"/>
              <a:t>подпрогр</a:t>
            </a:r>
            <a:r>
              <a:rPr lang="ru-RU" sz="2200" dirty="0" smtClean="0"/>
              <a:t>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шаг с заходом в </a:t>
            </a:r>
            <a:r>
              <a:rPr lang="ru-RU" sz="2200" dirty="0" err="1" smtClean="0"/>
              <a:t>подпрогр</a:t>
            </a:r>
            <a:r>
              <a:rPr lang="ru-RU" sz="2200" dirty="0" smtClean="0"/>
              <a:t>.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выполнить до курсора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выполнить до т. возврата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каталог выполнения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параметры программы</a:t>
            </a:r>
            <a:endParaRPr lang="ru-RU" sz="2200" dirty="0"/>
          </a:p>
          <a:p>
            <a:pPr hangingPunct="0">
              <a:lnSpc>
                <a:spcPct val="9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восстановить программу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r="2728"/>
          <a:stretch/>
        </p:blipFill>
        <p:spPr bwMode="auto">
          <a:xfrm>
            <a:off x="144379" y="867236"/>
            <a:ext cx="5003686" cy="330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–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Compile</a:t>
            </a:r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(компиляция)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14412" y="1370473"/>
            <a:ext cx="3350076" cy="344402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компилировать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изготовить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построить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---------------------платформа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первичный файл . . . 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очистить 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открыть окно сообщений компилятора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669"/>
            <a:ext cx="5447458" cy="35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80" y="1538097"/>
            <a:ext cx="7470249" cy="51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8071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 – </a:t>
            </a:r>
            <a:r>
              <a:rPr lang="en-US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Debug</a:t>
            </a:r>
            <a:r>
              <a:rPr lang="ru-RU" sz="24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(отладка)</a:t>
            </a:r>
            <a:endParaRPr lang="ru-RU" sz="24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01813" y="1370473"/>
            <a:ext cx="4062675" cy="4967514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окно вывода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окно пользователя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добавить наблюдение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открыть окно наблюдений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создать точку остановки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список точек остановки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оценить значение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вызов окна стека процедур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дизассемблировать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регистры процессора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модуль </a:t>
            </a:r>
            <a:r>
              <a:rPr lang="en-US" sz="2200" dirty="0" smtClean="0"/>
              <a:t>float-</a:t>
            </a:r>
            <a:r>
              <a:rPr lang="ru-RU" sz="2200" dirty="0" smtClean="0"/>
              <a:t>вычислений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модуль векторов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-------------------------</a:t>
            </a:r>
          </a:p>
          <a:p>
            <a:pPr hangingPunct="0">
              <a:lnSpc>
                <a:spcPct val="90000"/>
              </a:lnSpc>
              <a:defRPr/>
            </a:pPr>
            <a:r>
              <a:rPr lang="ru-RU" sz="2200" dirty="0" smtClean="0"/>
              <a:t>окно отладчика </a:t>
            </a:r>
            <a:r>
              <a:rPr lang="en-US" sz="2200" dirty="0" smtClean="0"/>
              <a:t>GDB</a:t>
            </a:r>
            <a:endParaRPr lang="ru-RU" sz="2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7" y="846711"/>
            <a:ext cx="4671536" cy="565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38" y="2062623"/>
            <a:ext cx="49847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7" y="2899603"/>
            <a:ext cx="53975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29" y="4077072"/>
            <a:ext cx="4593759" cy="17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339" y="188641"/>
            <a:ext cx="8482290" cy="792087"/>
          </a:xfrm>
        </p:spPr>
        <p:txBody>
          <a:bodyPr anchor="t" anchorCtr="0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Редактирование и навигация по тексту</a:t>
            </a:r>
            <a:endParaRPr lang="ru-RU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3912"/>
              </p:ext>
            </p:extLst>
          </p:nvPr>
        </p:nvGraphicFramePr>
        <p:xfrm>
          <a:off x="251520" y="1556792"/>
          <a:ext cx="8568952" cy="4632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720">
                <a:tc gridSpan="2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1848"/>
                          </a:solidFill>
                          <a:effectLst/>
                        </a:rPr>
                        <a:t>Команды</a:t>
                      </a:r>
                      <a:r>
                        <a:rPr lang="ru-RU" sz="3200" b="1" i="1" baseline="0" dirty="0" smtClean="0">
                          <a:solidFill>
                            <a:srgbClr val="001848"/>
                          </a:solidFill>
                          <a:effectLst/>
                        </a:rPr>
                        <a:t> управления курсором</a:t>
                      </a:r>
                      <a:endParaRPr lang="ru-RU" sz="3200" b="1" i="1" dirty="0">
                        <a:solidFill>
                          <a:srgbClr val="00184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страницу вверх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PgUp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страницу вниз 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PgDn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 начало строки  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Home</a:t>
                      </a:r>
                      <a:r>
                        <a:rPr lang="ru-RU" sz="2800" dirty="0">
                          <a:effectLst/>
                        </a:rPr>
                        <a:t>               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 конец строки    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End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верх экрана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Home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низ экрана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End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В начало текста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</a:t>
                      </a:r>
                      <a:r>
                        <a:rPr lang="en-US" sz="2800" dirty="0" err="1" smtClean="0">
                          <a:effectLst/>
                          <a:latin typeface="+mn-lt"/>
                          <a:ea typeface="Times New Roman"/>
                        </a:rPr>
                        <a:t>PgUp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uk-UA" sz="2800" baseline="0" dirty="0" err="1" smtClean="0">
                          <a:effectLst/>
                          <a:latin typeface="+mn-lt"/>
                          <a:ea typeface="Times New Roman"/>
                        </a:rPr>
                        <a:t>конец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uk-UA" sz="2800" baseline="0" dirty="0" err="1" smtClean="0">
                          <a:effectLst/>
                          <a:latin typeface="+mn-lt"/>
                          <a:ea typeface="Times New Roman"/>
                        </a:rPr>
                        <a:t>текста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</a:t>
                      </a:r>
                      <a:r>
                        <a:rPr lang="en-US" sz="2800" baseline="0" dirty="0" err="1" smtClean="0">
                          <a:effectLst/>
                          <a:latin typeface="+mn-lt"/>
                          <a:ea typeface="Times New Roman"/>
                        </a:rPr>
                        <a:t>PgDn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49502" y="260648"/>
            <a:ext cx="8789988" cy="765279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40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Блиц-опрос</a:t>
            </a:r>
            <a:endParaRPr lang="ru-RU" sz="4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9502" y="1124744"/>
            <a:ext cx="8789988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/>
              <a:t>Вариант 1</a:t>
            </a:r>
          </a:p>
          <a:p>
            <a:r>
              <a:rPr lang="ru-RU" sz="2400" dirty="0" smtClean="0"/>
              <a:t>1. Тип данных определяет . . .</a:t>
            </a:r>
            <a:endParaRPr lang="ru-RU" sz="2400" dirty="0"/>
          </a:p>
          <a:p>
            <a:r>
              <a:rPr lang="ru-RU" sz="2400" dirty="0" smtClean="0"/>
              <a:t>2. Целочисленные константы не должны содержать . . .</a:t>
            </a:r>
            <a:endParaRPr lang="ru-RU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502" y="3165068"/>
            <a:ext cx="8789988" cy="156966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/>
              <a:t>Вариант </a:t>
            </a:r>
            <a:r>
              <a:rPr lang="ru-RU" sz="2400" dirty="0" smtClean="0"/>
              <a:t>2</a:t>
            </a:r>
          </a:p>
          <a:p>
            <a:pPr hangingPunct="0">
              <a:defRPr/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smtClean="0"/>
              <a:t>Оператор форматированного вывода данных на экран имеет вид: . . .</a:t>
            </a:r>
            <a:endParaRPr lang="ru-RU" sz="2400" dirty="0"/>
          </a:p>
          <a:p>
            <a:pPr hangingPunct="0">
              <a:defRPr/>
            </a:pPr>
            <a:r>
              <a:rPr lang="ru-RU" sz="2400" dirty="0"/>
              <a:t>2. </a:t>
            </a:r>
            <a:r>
              <a:rPr lang="ru-RU" sz="2400" dirty="0" smtClean="0"/>
              <a:t>Перечислите целочисленные типы данных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9502" y="5205393"/>
            <a:ext cx="8789988" cy="120032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/>
              <a:t>Вариант 3</a:t>
            </a:r>
          </a:p>
          <a:p>
            <a:pPr hangingPunct="0">
              <a:defRPr/>
            </a:pPr>
            <a:r>
              <a:rPr lang="ru-RU" sz="2400" dirty="0"/>
              <a:t>1</a:t>
            </a:r>
            <a:r>
              <a:rPr lang="ru-RU" sz="2400" dirty="0" smtClean="0"/>
              <a:t>. Оператор ввода данных с клавиатуры имеет вид: . . .</a:t>
            </a:r>
            <a:endParaRPr lang="ru-RU" sz="2400" dirty="0"/>
          </a:p>
          <a:p>
            <a:pPr hangingPunct="0">
              <a:defRPr/>
            </a:pPr>
            <a:r>
              <a:rPr lang="ru-RU" sz="2400" dirty="0"/>
              <a:t>2</a:t>
            </a:r>
            <a:r>
              <a:rPr lang="ru-RU" sz="2400" dirty="0" smtClean="0"/>
              <a:t>. Перечислите вещественные типы данных </a:t>
            </a:r>
          </a:p>
        </p:txBody>
      </p:sp>
    </p:spTree>
    <p:extLst>
      <p:ext uri="{BB962C8B-B14F-4D97-AF65-F5344CB8AC3E}">
        <p14:creationId xmlns:p14="http://schemas.microsoft.com/office/powerpoint/2010/main" val="18163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12796"/>
              </p:ext>
            </p:extLst>
          </p:nvPr>
        </p:nvGraphicFramePr>
        <p:xfrm>
          <a:off x="251520" y="908720"/>
          <a:ext cx="8568952" cy="384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720">
                <a:tc gridSpan="2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1848"/>
                          </a:solidFill>
                          <a:effectLst/>
                        </a:rPr>
                        <a:t>Команды</a:t>
                      </a:r>
                      <a:r>
                        <a:rPr lang="ru-RU" sz="3200" b="1" i="1" baseline="0" dirty="0" smtClean="0">
                          <a:solidFill>
                            <a:srgbClr val="001848"/>
                          </a:solidFill>
                          <a:effectLst/>
                        </a:rPr>
                        <a:t> вставки/удаления</a:t>
                      </a:r>
                      <a:endParaRPr lang="ru-RU" sz="3200" b="1" i="1" dirty="0">
                        <a:solidFill>
                          <a:srgbClr val="00184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на слово вперед/назад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</a:t>
                      </a: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стрелки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Times New Roman"/>
                        </a:rPr>
                        <a:t>Режим вставки </a:t>
                      </a:r>
                      <a:r>
                        <a:rPr lang="uk-UA" sz="2800" dirty="0" err="1" smtClean="0">
                          <a:effectLst/>
                          <a:latin typeface="+mn-lt"/>
                          <a:ea typeface="Times New Roman"/>
                        </a:rPr>
                        <a:t>вкл</a:t>
                      </a:r>
                      <a:r>
                        <a:rPr lang="uk-UA" sz="2800" dirty="0" smtClean="0">
                          <a:effectLst/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uk-UA" sz="2800" dirty="0" err="1" smtClean="0">
                          <a:effectLst/>
                          <a:latin typeface="+mn-lt"/>
                          <a:ea typeface="Times New Roman"/>
                        </a:rPr>
                        <a:t>выкл</a:t>
                      </a:r>
                      <a:r>
                        <a:rPr lang="uk-UA" sz="28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+mn-lt"/>
                          <a:ea typeface="Times New Roman"/>
                        </a:rPr>
                        <a:t>Ins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Times New Roman"/>
                        </a:rPr>
                        <a:t>Вставить строку      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+mn-lt"/>
                          <a:ea typeface="Times New Roman"/>
                        </a:rPr>
                        <a:t>Ctrl-N</a:t>
                      </a:r>
                      <a:endParaRPr lang="ru-RU" sz="2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+mn-lt"/>
                          <a:ea typeface="Times New Roman"/>
                        </a:rPr>
                        <a:t>Удалить</a:t>
                      </a:r>
                      <a:r>
                        <a:rPr lang="uk-UA" sz="2800" dirty="0">
                          <a:effectLst/>
                          <a:latin typeface="+mn-lt"/>
                          <a:ea typeface="Times New Roman"/>
                        </a:rPr>
                        <a:t> строку       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uk-UA" sz="2800" dirty="0">
                          <a:effectLst/>
                          <a:latin typeface="+mn-lt"/>
                          <a:ea typeface="Times New Roman"/>
                        </a:rPr>
                        <a:t>-Y           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Вырезать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Del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err="1" smtClean="0">
                          <a:effectLst/>
                          <a:latin typeface="+mn-lt"/>
                          <a:ea typeface="Times New Roman"/>
                        </a:rPr>
                        <a:t>Копировать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 в буфер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Ins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Вставить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из буфера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Shift + Ins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30339" y="188641"/>
            <a:ext cx="8482290" cy="648071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Редактирование и навигация по тексту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4747"/>
              </p:ext>
            </p:extLst>
          </p:nvPr>
        </p:nvGraphicFramePr>
        <p:xfrm>
          <a:off x="251520" y="908720"/>
          <a:ext cx="8568952" cy="490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720">
                <a:tc gridSpan="2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1848"/>
                          </a:solidFill>
                          <a:effectLst/>
                        </a:rPr>
                        <a:t>Команды</a:t>
                      </a:r>
                      <a:r>
                        <a:rPr lang="ru-RU" sz="3200" b="1" i="1" baseline="0" dirty="0" smtClean="0">
                          <a:solidFill>
                            <a:srgbClr val="001848"/>
                          </a:solidFill>
                          <a:effectLst/>
                        </a:rPr>
                        <a:t> </a:t>
                      </a:r>
                      <a:r>
                        <a:rPr lang="uk-UA" sz="3200" b="1" i="1" baseline="0" dirty="0" err="1" smtClean="0">
                          <a:solidFill>
                            <a:srgbClr val="001848"/>
                          </a:solidFill>
                          <a:effectLst/>
                        </a:rPr>
                        <a:t>работы</a:t>
                      </a:r>
                      <a:r>
                        <a:rPr lang="uk-UA" sz="3200" b="1" i="1" baseline="0" dirty="0" smtClean="0">
                          <a:solidFill>
                            <a:srgbClr val="001848"/>
                          </a:solidFill>
                          <a:effectLst/>
                        </a:rPr>
                        <a:t> с блоками</a:t>
                      </a:r>
                      <a:endParaRPr lang="ru-RU" sz="3200" b="1" i="1" dirty="0">
                        <a:solidFill>
                          <a:srgbClr val="00184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перемещение блока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K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V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 err="1" smtClean="0">
                          <a:effectLst/>
                          <a:latin typeface="+mn-lt"/>
                          <a:ea typeface="Times New Roman"/>
                        </a:rPr>
                        <a:t>копировать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 блок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K + C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удалить блок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K + Y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записать блок в файл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K + W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считать блок из файла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K + R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снять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подсветку</a:t>
                      </a: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 блока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K + H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1848"/>
                          </a:solidFill>
                          <a:effectLst/>
                        </a:rPr>
                        <a:t>Работа с закладками</a:t>
                      </a:r>
                      <a:endParaRPr lang="ru-RU" sz="3200" b="1" i="1" dirty="0">
                        <a:solidFill>
                          <a:srgbClr val="00184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Создать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закладку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K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номер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Перейти к</a:t>
                      </a:r>
                      <a:r>
                        <a:rPr lang="ru-RU" sz="2800" baseline="0" dirty="0" smtClean="0">
                          <a:effectLst/>
                          <a:latin typeface="+mn-lt"/>
                          <a:ea typeface="Times New Roman"/>
                        </a:rPr>
                        <a:t> закладке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Times New Roman"/>
                        </a:rPr>
                        <a:t>Ctrl + Q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Times New Roman"/>
                        </a:rPr>
                        <a:t> + </a:t>
                      </a:r>
                      <a:r>
                        <a:rPr lang="uk-UA" sz="2800" baseline="0" dirty="0" smtClean="0">
                          <a:effectLst/>
                          <a:latin typeface="+mn-lt"/>
                          <a:ea typeface="Times New Roman"/>
                        </a:rPr>
                        <a:t>номер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-9715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effectLst/>
                        </a:rPr>
                        <a:t>После выхода из </a:t>
                      </a: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effectLst/>
                        </a:rPr>
                        <a:t>IDE</a:t>
                      </a:r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effectLst/>
                        </a:rPr>
                        <a:t> закладки не сохраняются!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30339" y="188641"/>
            <a:ext cx="8482290" cy="648071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Редактирование и навигация по тексту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Составьте </a:t>
            </a:r>
            <a:r>
              <a:rPr lang="ru-RU" sz="2400" dirty="0"/>
              <a:t>блок-схему для вычисления периметра прямоугольника.</a:t>
            </a:r>
          </a:p>
          <a:p>
            <a:r>
              <a:rPr lang="ru-RU" sz="2400" dirty="0" smtClean="0"/>
              <a:t>2. Составьте </a:t>
            </a:r>
            <a:r>
              <a:rPr lang="ru-RU" sz="2400" dirty="0"/>
              <a:t>блок-схему для вычисления площади трапеции.</a:t>
            </a:r>
          </a:p>
          <a:p>
            <a:r>
              <a:rPr lang="ru-RU" sz="2400" dirty="0" smtClean="0"/>
              <a:t>3. Задана </a:t>
            </a:r>
            <a:r>
              <a:rPr lang="ru-RU" sz="2400" dirty="0"/>
              <a:t>окружность радиуса R. Составьте блок-схему для нахождения ее длины и площади ограниченного ею </a:t>
            </a:r>
            <a:r>
              <a:rPr lang="ru-RU" sz="2400" dirty="0" err="1"/>
              <a:t>кру</a:t>
            </a:r>
            <a:r>
              <a:rPr lang="ru-RU" sz="2400" dirty="0"/>
              <a:t>-га.</a:t>
            </a:r>
          </a:p>
          <a:p>
            <a:r>
              <a:rPr lang="ru-RU" sz="2400" dirty="0" smtClean="0"/>
              <a:t>4. Составьте </a:t>
            </a:r>
            <a:r>
              <a:rPr lang="ru-RU" sz="2400" dirty="0"/>
              <a:t>блок-схему для вычисления периметра треугольника, у которого длины сторон a, b, c.</a:t>
            </a:r>
          </a:p>
          <a:p>
            <a:r>
              <a:rPr lang="ru-RU" sz="2400" dirty="0" smtClean="0"/>
              <a:t>5. Составьте </a:t>
            </a:r>
            <a:r>
              <a:rPr lang="ru-RU" sz="2400" dirty="0"/>
              <a:t>блок-схему для вычисления объема параллелепипеда, у которого длины ребер a, b, c.</a:t>
            </a:r>
          </a:p>
          <a:p>
            <a:r>
              <a:rPr lang="ru-RU" sz="2400" dirty="0" smtClean="0"/>
              <a:t>6. Составьте </a:t>
            </a:r>
            <a:r>
              <a:rPr lang="ru-RU" sz="2400" dirty="0"/>
              <a:t>блок-схему для вычисления площади прямоугольного треугольника по его катетам a и b.</a:t>
            </a:r>
          </a:p>
          <a:p>
            <a:r>
              <a:rPr lang="ru-RU" sz="2400" dirty="0" smtClean="0"/>
              <a:t>7. Составьте </a:t>
            </a:r>
            <a:r>
              <a:rPr lang="ru-RU" sz="2400" dirty="0"/>
              <a:t>блок-схему сложения двух </a:t>
            </a:r>
            <a:r>
              <a:rPr lang="ru-RU" sz="2400" dirty="0" smtClean="0"/>
              <a:t>дробей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8. Составьте </a:t>
            </a:r>
            <a:r>
              <a:rPr lang="ru-RU" sz="2400" dirty="0"/>
              <a:t>блок-схему вычисления разности двух </a:t>
            </a:r>
            <a:r>
              <a:rPr lang="ru-RU" sz="2400" dirty="0" smtClean="0"/>
              <a:t>дробей</a:t>
            </a:r>
            <a:r>
              <a:rPr lang="ru-RU" sz="2400" dirty="0"/>
              <a:t>.</a:t>
            </a:r>
          </a:p>
          <a:p>
            <a:r>
              <a:rPr lang="ru-RU" sz="2400" dirty="0"/>
              <a:t>9</a:t>
            </a:r>
            <a:r>
              <a:rPr lang="ru-RU" sz="2400" dirty="0" smtClean="0"/>
              <a:t>. Составьте </a:t>
            </a:r>
            <a:r>
              <a:rPr lang="ru-RU" sz="2400" dirty="0"/>
              <a:t>блок-схему умножения двух </a:t>
            </a:r>
            <a:r>
              <a:rPr lang="ru-RU" sz="2400" dirty="0" smtClean="0"/>
              <a:t>дробей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10. Составьте </a:t>
            </a:r>
            <a:r>
              <a:rPr lang="ru-RU" sz="2400" dirty="0"/>
              <a:t>блок-схему деления двух </a:t>
            </a:r>
            <a:r>
              <a:rPr lang="ru-RU" sz="2400" dirty="0" smtClean="0"/>
              <a:t>дробей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39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816" y="188640"/>
            <a:ext cx="8763000" cy="1296144"/>
          </a:xfrm>
        </p:spPr>
        <p:txBody>
          <a:bodyPr anchor="t" anchorCtr="0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пакета</a:t>
            </a:r>
            <a:endParaRPr lang="ru-RU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818" y="1484784"/>
            <a:ext cx="8763000" cy="954107"/>
          </a:xfrm>
          <a:prstGeom prst="rect">
            <a:avLst/>
          </a:prstGeom>
          <a:solidFill>
            <a:srgbClr val="93FF93"/>
          </a:solidFill>
          <a:effectLst/>
        </p:spPr>
        <p:txBody>
          <a:bodyPr>
            <a:spAutoFit/>
          </a:bodyPr>
          <a:lstStyle/>
          <a:p>
            <a:pPr hangingPunct="0"/>
            <a:r>
              <a:rPr lang="en-US" sz="2800" b="1" i="1" dirty="0" smtClean="0">
                <a:solidFill>
                  <a:srgbClr val="001848"/>
                </a:solidFill>
              </a:rPr>
              <a:t>IDE – Integrated Development Environment</a:t>
            </a:r>
            <a:r>
              <a:rPr lang="ru-RU" sz="2800" b="1" i="1" dirty="0" smtClean="0">
                <a:solidFill>
                  <a:srgbClr val="001848"/>
                </a:solidFill>
              </a:rPr>
              <a:t>,</a:t>
            </a:r>
            <a:r>
              <a:rPr lang="en-US" sz="2800" b="1" i="1" dirty="0" smtClean="0">
                <a:solidFill>
                  <a:srgbClr val="001848"/>
                </a:solidFill>
              </a:rPr>
              <a:t> </a:t>
            </a:r>
            <a:r>
              <a:rPr lang="ru-RU" sz="2800" dirty="0" smtClean="0"/>
              <a:t>интегрированная среда разработки </a:t>
            </a:r>
            <a:endParaRPr lang="ru-RU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4818" y="5157192"/>
            <a:ext cx="8789988" cy="156966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hangingPunct="0">
              <a:defRPr/>
            </a:pPr>
            <a:r>
              <a:rPr lang="ru-RU" sz="2400" dirty="0" smtClean="0"/>
              <a:t>Существуют версии компилятора </a:t>
            </a:r>
            <a:r>
              <a:rPr lang="en-US" sz="2400" dirty="0" smtClean="0"/>
              <a:t>Free Pascal </a:t>
            </a:r>
            <a:r>
              <a:rPr lang="ru-RU" sz="2400" dirty="0" smtClean="0"/>
              <a:t>как для </a:t>
            </a:r>
            <a:r>
              <a:rPr lang="en-US" sz="2400" dirty="0" smtClean="0"/>
              <a:t>Windows, </a:t>
            </a:r>
            <a:r>
              <a:rPr lang="ru-RU" sz="2400" dirty="0" smtClean="0"/>
              <a:t>так и для </a:t>
            </a:r>
            <a:r>
              <a:rPr lang="en-US" sz="2400" dirty="0" smtClean="0"/>
              <a:t>Linux</a:t>
            </a:r>
            <a:r>
              <a:rPr lang="ru-RU" sz="2400" dirty="0" smtClean="0"/>
              <a:t>.</a:t>
            </a:r>
          </a:p>
          <a:p>
            <a:pPr hangingPunct="0">
              <a:defRPr/>
            </a:pPr>
            <a:r>
              <a:rPr lang="ru-RU" sz="2400" dirty="0" smtClean="0"/>
              <a:t>Компилятор </a:t>
            </a:r>
            <a:r>
              <a:rPr lang="en-US" sz="2400" dirty="0" smtClean="0"/>
              <a:t>Free Pascal </a:t>
            </a:r>
            <a:r>
              <a:rPr lang="ru-RU" sz="2400" dirty="0" smtClean="0"/>
              <a:t>используется также в среде визуального программирования </a:t>
            </a:r>
            <a:r>
              <a:rPr lang="en-US" sz="2400" dirty="0" smtClean="0"/>
              <a:t>Lazarus</a:t>
            </a:r>
            <a:r>
              <a:rPr lang="ru-RU" sz="2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006" y="2551547"/>
            <a:ext cx="8763000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srgbClr val="03020A">
                <a:alpha val="76000"/>
              </a:srgbClr>
            </a:outerShdw>
          </a:effectLst>
        </p:spPr>
        <p:txBody>
          <a:bodyPr>
            <a:spAutoFit/>
          </a:bodyPr>
          <a:lstStyle/>
          <a:p>
            <a:pPr hangingPunct="0"/>
            <a:r>
              <a:rPr lang="ru-RU" sz="2600" dirty="0" smtClean="0"/>
              <a:t>Система </a:t>
            </a:r>
            <a:r>
              <a:rPr lang="en-US" sz="2600" dirty="0" smtClean="0"/>
              <a:t>Free Pascal </a:t>
            </a:r>
            <a:r>
              <a:rPr lang="ru-RU" sz="2600" dirty="0" smtClean="0"/>
              <a:t>включает:</a:t>
            </a:r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 многооконный </a:t>
            </a:r>
            <a:r>
              <a:rPr lang="ru-RU" sz="2600" dirty="0"/>
              <a:t>текстовый редактор;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 </a:t>
            </a:r>
            <a:r>
              <a:rPr lang="ru-RU" sz="2600" dirty="0"/>
              <a:t>компилятор;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 </a:t>
            </a:r>
            <a:r>
              <a:rPr lang="ru-RU" sz="2600" dirty="0"/>
              <a:t>компоновщик программ</a:t>
            </a:r>
            <a:r>
              <a:rPr lang="ru-RU" sz="2600" dirty="0" smtClean="0"/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/>
              <a:t> </a:t>
            </a:r>
            <a:r>
              <a:rPr lang="ru-RU" sz="2600" dirty="0" smtClean="0"/>
              <a:t>отладчик;</a:t>
            </a:r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 </a:t>
            </a:r>
            <a:r>
              <a:rPr lang="ru-RU" sz="2600" dirty="0"/>
              <a:t>систему помощи.</a:t>
            </a:r>
          </a:p>
        </p:txBody>
      </p:sp>
    </p:spTree>
    <p:extLst>
      <p:ext uri="{BB962C8B-B14F-4D97-AF65-F5344CB8AC3E}">
        <p14:creationId xmlns:p14="http://schemas.microsoft.com/office/powerpoint/2010/main" val="8153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05816" y="188640"/>
            <a:ext cx="8763000" cy="1296144"/>
          </a:xfrm>
          <a:prstGeom prst="rect">
            <a:avLst/>
          </a:prstGeom>
        </p:spPr>
        <p:txBody>
          <a:bodyPr anchor="t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пакета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18" y="1478188"/>
            <a:ext cx="8763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srgbClr val="03020A">
                <a:alpha val="76000"/>
              </a:srgbClr>
            </a:outerShdw>
          </a:effectLst>
        </p:spPr>
        <p:txBody>
          <a:bodyPr>
            <a:spAutoFit/>
          </a:bodyPr>
          <a:lstStyle/>
          <a:p>
            <a:pPr hangingPunct="0"/>
            <a:r>
              <a:rPr lang="ru-RU" sz="2800" dirty="0"/>
              <a:t>Разработчики программы сознательно сделали ее интерфейс максимально приближенным к интерфейсу программы </a:t>
            </a:r>
            <a:r>
              <a:rPr lang="en-US" sz="2800" b="1" dirty="0">
                <a:solidFill>
                  <a:srgbClr val="C00000"/>
                </a:solidFill>
              </a:rPr>
              <a:t>Turbo Pascal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918" y="3153350"/>
            <a:ext cx="8825898" cy="156966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При входе  в  интегрированную  среду  </a:t>
            </a:r>
            <a:r>
              <a:rPr lang="ru-RU" sz="2400" dirty="0" err="1"/>
              <a:t>Free</a:t>
            </a:r>
            <a:r>
              <a:rPr lang="ru-RU" sz="2400" dirty="0"/>
              <a:t> </a:t>
            </a:r>
            <a:r>
              <a:rPr lang="ru-RU" sz="2400" dirty="0" err="1"/>
              <a:t>Pascal</a:t>
            </a:r>
            <a:r>
              <a:rPr lang="ru-RU" sz="2400" dirty="0"/>
              <a:t> на экране появляется окно, в верхней части которого высвечивается полоса с надписями-заголовками секций меню</a:t>
            </a:r>
            <a:endParaRPr lang="ru-RU" sz="24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4367" y="5013176"/>
            <a:ext cx="882589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Вход в </a:t>
            </a:r>
            <a:r>
              <a:rPr lang="ru-RU" sz="2400" dirty="0" smtClean="0"/>
              <a:t>меню: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400" dirty="0" smtClean="0"/>
              <a:t>клавиша </a:t>
            </a:r>
            <a:r>
              <a:rPr lang="en-US" sz="2400" dirty="0" smtClean="0"/>
              <a:t>F10</a:t>
            </a:r>
            <a:r>
              <a:rPr lang="ru-RU" sz="2400" dirty="0" smtClean="0"/>
              <a:t>, выбрать пункт меню, нажать </a:t>
            </a:r>
            <a:r>
              <a:rPr lang="en-US" sz="2400" dirty="0" smtClean="0"/>
              <a:t>Enter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en-US" sz="2400" dirty="0" smtClean="0"/>
              <a:t>Alt+</a:t>
            </a:r>
            <a:r>
              <a:rPr lang="ru-RU" sz="2400" dirty="0" smtClean="0"/>
              <a:t>подсвеченная буква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ru-RU" sz="2400" dirty="0" smtClean="0"/>
              <a:t>щелкнуть мышкой на нужному пункте меню</a:t>
            </a:r>
          </a:p>
        </p:txBody>
      </p:sp>
    </p:spTree>
    <p:extLst>
      <p:ext uri="{BB962C8B-B14F-4D97-AF65-F5344CB8AC3E}">
        <p14:creationId xmlns:p14="http://schemas.microsoft.com/office/powerpoint/2010/main" val="15189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46" y="2060848"/>
            <a:ext cx="6727770" cy="46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205816" y="188640"/>
            <a:ext cx="876300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 работы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6" y="1052736"/>
            <a:ext cx="1845904" cy="24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67744" y="1052736"/>
            <a:ext cx="67010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/>
              <a:t>окно программы может содержать текст предыдущей программы 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3789040"/>
            <a:ext cx="1872208" cy="1296144"/>
          </a:xfrm>
          <a:prstGeom prst="wedgeRoundRectCallout">
            <a:avLst>
              <a:gd name="adj1" fmla="val 68708"/>
              <a:gd name="adj2" fmla="val -144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кнопка закрытия окна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7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780023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8496944" cy="42473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400" b="1" dirty="0" smtClean="0"/>
              <a:t>Изменение размеров окна – правый нижний угол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7236296" y="5085184"/>
            <a:ext cx="1746650" cy="864096"/>
          </a:xfrm>
          <a:prstGeom prst="wedgeRoundRectCallout">
            <a:avLst>
              <a:gd name="adj1" fmla="val -10615"/>
              <a:gd name="adj2" fmla="val 788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«протащить»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774175" cy="538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44008" y="835219"/>
            <a:ext cx="4392488" cy="648072"/>
          </a:xfrm>
          <a:prstGeom prst="wedgeRoundRectCallout">
            <a:avLst>
              <a:gd name="adj1" fmla="val -23548"/>
              <a:gd name="adj2" fmla="val 7712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«распахнуть» текущее окно (можно также</a:t>
            </a:r>
            <a:r>
              <a:rPr lang="en-US" dirty="0" smtClean="0"/>
              <a:t> </a:t>
            </a:r>
            <a:r>
              <a:rPr lang="ru-RU" dirty="0" smtClean="0"/>
              <a:t>использовать клавишу </a:t>
            </a:r>
            <a:r>
              <a:rPr lang="en-US" dirty="0" smtClean="0"/>
              <a:t>F5)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8496944" cy="42473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defRPr/>
            </a:pPr>
            <a:r>
              <a:rPr lang="ru-RU" sz="2400" b="1" dirty="0" smtClean="0"/>
              <a:t>Одновременно может быть открыто несколько окон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780023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06510"/>
            <a:ext cx="7513105" cy="52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339" y="188641"/>
            <a:ext cx="8482290" cy="792087"/>
          </a:xfrm>
        </p:spPr>
        <p:txBody>
          <a:bodyPr anchor="t" anchorCtr="0"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пакета</a:t>
            </a:r>
            <a:endParaRPr lang="ru-RU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444208" y="371183"/>
            <a:ext cx="2088232" cy="504056"/>
          </a:xfrm>
          <a:prstGeom prst="wedgeRoundRectCallout">
            <a:avLst>
              <a:gd name="adj1" fmla="val 26353"/>
              <a:gd name="adj2" fmla="val 19616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строка меню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187624" y="875239"/>
            <a:ext cx="2088232" cy="504056"/>
          </a:xfrm>
          <a:prstGeom prst="wedgeRoundRectCallout">
            <a:avLst>
              <a:gd name="adj1" fmla="val -25117"/>
              <a:gd name="adj2" fmla="val 24709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окно редактора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120172" y="6279693"/>
            <a:ext cx="2736304" cy="504056"/>
          </a:xfrm>
          <a:prstGeom prst="wedgeRoundRectCallout">
            <a:avLst>
              <a:gd name="adj1" fmla="val 16366"/>
              <a:gd name="adj2" fmla="val -2143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окно наблюдений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11760" y="6419240"/>
            <a:ext cx="2736304" cy="262209"/>
          </a:xfrm>
          <a:prstGeom prst="wedgeRoundRectCallout">
            <a:avLst>
              <a:gd name="adj1" fmla="val 9917"/>
              <a:gd name="adj2" fmla="val -1409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строка состояния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17958" y="2255823"/>
            <a:ext cx="415146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ru-RU" sz="2400" dirty="0" smtClean="0"/>
              <a:t>Вход в меню:</a:t>
            </a:r>
          </a:p>
          <a:p>
            <a:pPr marL="342900" indent="-342900" hangingPunct="0"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F10</a:t>
            </a:r>
            <a:r>
              <a:rPr lang="ru-RU" sz="2400" dirty="0" smtClean="0"/>
              <a:t>, выбор пункта, </a:t>
            </a:r>
            <a:r>
              <a:rPr lang="en-US" sz="2400" dirty="0" smtClean="0"/>
              <a:t>Enter</a:t>
            </a:r>
          </a:p>
          <a:p>
            <a:pPr marL="342900" indent="-342900" hangingPunct="0"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Alt+</a:t>
            </a:r>
            <a:r>
              <a:rPr lang="ru-RU" sz="2400" dirty="0" smtClean="0"/>
              <a:t>подсвеченная буква</a:t>
            </a:r>
          </a:p>
          <a:p>
            <a:pPr marL="342900" indent="-342900" hangingPunct="0">
              <a:buFont typeface="Wingdings" panose="05000000000000000000" pitchFamily="2" charset="2"/>
              <a:buChar char="q"/>
              <a:defRPr/>
            </a:pPr>
            <a:r>
              <a:rPr lang="ru-RU" sz="2400" dirty="0" smtClean="0"/>
              <a:t>щелчок мышкой на нужном пункте</a:t>
            </a:r>
          </a:p>
        </p:txBody>
      </p:sp>
    </p:spTree>
    <p:extLst>
      <p:ext uri="{BB962C8B-B14F-4D97-AF65-F5344CB8AC3E}">
        <p14:creationId xmlns:p14="http://schemas.microsoft.com/office/powerpoint/2010/main" val="9243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Экран (4:3)</PresentationFormat>
  <Paragraphs>198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DesignTemplate</vt:lpstr>
      <vt:lpstr>Среда программирования Free Pascal</vt:lpstr>
      <vt:lpstr>Презентация PowerPoint</vt:lpstr>
      <vt:lpstr>Общая характеристика пакета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Интерфейс пакета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Редактирование и навигация по тексту</vt:lpstr>
      <vt:lpstr>Редактирование и навигация по тексту</vt:lpstr>
      <vt:lpstr>Редактирование и навигация по тексту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2020-09-29T19:01:15Z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