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7" r:id="rId5"/>
    <p:sldId id="757" r:id="rId6"/>
    <p:sldId id="686" r:id="rId7"/>
    <p:sldId id="730" r:id="rId8"/>
    <p:sldId id="728" r:id="rId9"/>
    <p:sldId id="760" r:id="rId10"/>
    <p:sldId id="759" r:id="rId11"/>
    <p:sldId id="758" r:id="rId12"/>
    <p:sldId id="731" r:id="rId13"/>
    <p:sldId id="729" r:id="rId14"/>
    <p:sldId id="735" r:id="rId15"/>
    <p:sldId id="742" r:id="rId16"/>
    <p:sldId id="732" r:id="rId17"/>
    <p:sldId id="743" r:id="rId18"/>
    <p:sldId id="733" r:id="rId19"/>
    <p:sldId id="734" r:id="rId20"/>
    <p:sldId id="736" r:id="rId21"/>
    <p:sldId id="750" r:id="rId22"/>
    <p:sldId id="761" r:id="rId23"/>
    <p:sldId id="762" r:id="rId24"/>
    <p:sldId id="753" r:id="rId25"/>
    <p:sldId id="754" r:id="rId26"/>
    <p:sldId id="755" r:id="rId27"/>
    <p:sldId id="756" r:id="rId28"/>
    <p:sldId id="763" r:id="rId29"/>
    <p:sldId id="737" r:id="rId30"/>
    <p:sldId id="764" r:id="rId31"/>
    <p:sldId id="708" r:id="rId32"/>
    <p:sldId id="709" r:id="rId33"/>
    <p:sldId id="710" r:id="rId34"/>
  </p:sldIdLst>
  <p:sldSz cx="9144000" cy="6858000" type="screen4x3"/>
  <p:notesSz cx="6888163" cy="4657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1467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3FF93"/>
    <a:srgbClr val="C2E59B"/>
    <a:srgbClr val="FFD54F"/>
    <a:srgbClr val="FFCC00"/>
    <a:srgbClr val="E8E84E"/>
    <a:srgbClr val="B0DD7F"/>
    <a:srgbClr val="003300"/>
    <a:srgbClr val="004200"/>
    <a:srgbClr val="001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236" autoAdjust="0"/>
    <p:restoredTop sz="86410"/>
  </p:normalViewPr>
  <p:slideViewPr>
    <p:cSldViewPr>
      <p:cViewPr varScale="1">
        <p:scale>
          <a:sx n="57" d="100"/>
          <a:sy n="57" d="100"/>
        </p:scale>
        <p:origin x="-120" y="-68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3" d="100"/>
          <a:sy n="103" d="100"/>
        </p:scale>
        <p:origin x="-1236" y="-90"/>
      </p:cViewPr>
      <p:guideLst>
        <p:guide orient="horz" pos="1467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232886"/>
          </a:xfrm>
          <a:prstGeom prst="rect">
            <a:avLst/>
          </a:prstGeom>
        </p:spPr>
        <p:txBody>
          <a:bodyPr lIns="65967" tIns="32983" rIns="65967" bIns="32983"/>
          <a:lstStyle/>
          <a:p>
            <a:endParaRPr lang="en-US" sz="1000" dirty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1" cy="232886"/>
          </a:xfrm>
          <a:prstGeom prst="rect">
            <a:avLst/>
          </a:prstGeom>
        </p:spPr>
        <p:txBody>
          <a:bodyPr lIns="65967" tIns="32983" rIns="65967" bIns="32983"/>
          <a:lstStyle/>
          <a:p>
            <a:endParaRPr lang="en-US" sz="1000" dirty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1" y="4424030"/>
            <a:ext cx="2984871" cy="232886"/>
          </a:xfrm>
          <a:prstGeom prst="rect">
            <a:avLst/>
          </a:prstGeom>
        </p:spPr>
        <p:txBody>
          <a:bodyPr lIns="65967" tIns="32983" rIns="65967" bIns="32983"/>
          <a:lstStyle/>
          <a:p>
            <a:r>
              <a:rPr lang="ru-RU" sz="1000" smtClean="0"/>
              <a:t>52-Наследование и полиморфизм</a:t>
            </a:r>
            <a:endParaRPr lang="en-US" sz="1000" dirty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901699" y="4424030"/>
            <a:ext cx="2984871" cy="232886"/>
          </a:xfrm>
          <a:prstGeom prst="rect">
            <a:avLst/>
          </a:prstGeom>
        </p:spPr>
        <p:txBody>
          <a:bodyPr lIns="65967" tIns="32983" rIns="65967" bIns="32983"/>
          <a:lstStyle/>
          <a:p>
            <a:fld id="{8C596567-A38F-4CEF-B37F-9B9D120D62CE}" type="slidenum">
              <a:rPr lang="en-US" sz="100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4338100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232886"/>
          </a:xfrm>
          <a:prstGeom prst="rect">
            <a:avLst/>
          </a:prstGeom>
        </p:spPr>
        <p:txBody>
          <a:bodyPr lIns="65967" tIns="32983" rIns="65967" bIns="32983"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232886"/>
          </a:xfrm>
          <a:prstGeom prst="rect">
            <a:avLst/>
          </a:prstGeom>
        </p:spPr>
        <p:txBody>
          <a:bodyPr lIns="65967" tIns="32983" rIns="65967" bIns="32983"/>
          <a:lstStyle/>
          <a:p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2278063" y="349250"/>
            <a:ext cx="2332037" cy="17478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lIns="65967" tIns="32983" rIns="65967" bIns="32983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8817" y="2212420"/>
            <a:ext cx="5510530" cy="2095976"/>
          </a:xfrm>
          <a:prstGeom prst="rect">
            <a:avLst/>
          </a:prstGeom>
        </p:spPr>
        <p:txBody>
          <a:bodyPr lIns="65967" tIns="32983" rIns="65967" bIns="32983"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1" y="4424030"/>
            <a:ext cx="2984871" cy="232886"/>
          </a:xfrm>
          <a:prstGeom prst="rect">
            <a:avLst/>
          </a:prstGeom>
        </p:spPr>
        <p:txBody>
          <a:bodyPr lIns="65967" tIns="32983" rIns="65967" bIns="32983"/>
          <a:lstStyle/>
          <a:p>
            <a:r>
              <a:rPr lang="ru-RU" smtClean="0"/>
              <a:t>52-Наследование и полиморфизм</a:t>
            </a:r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901699" y="4424030"/>
            <a:ext cx="2984871" cy="232886"/>
          </a:xfrm>
          <a:prstGeom prst="rect">
            <a:avLst/>
          </a:prstGeom>
        </p:spPr>
        <p:txBody>
          <a:bodyPr lIns="65967" tIns="32983" rIns="65967" bIns="32983"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593160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52-Наследование и полиморфизм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2639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52-Наследование и полиморфизм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401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AC8F-F14B-467E-AD3A-52434F2B9C13}" type="datetime1">
              <a:rPr lang="en-US" smtClean="0"/>
              <a:t>4/21/2020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C700-9596-4ADC-ABF8-1BC8D72E336C}" type="datetime1">
              <a:rPr lang="en-US" smtClean="0"/>
              <a:t>4/21/2020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D7B0-60DC-44E3-BF3B-95E8A7C0B076}" type="datetime1">
              <a:rPr lang="en-US" smtClean="0"/>
              <a:t>4/21/2020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2026-A7E9-41E9-A00B-0C3804D0C87D}" type="datetime1">
              <a:rPr lang="en-US" smtClean="0"/>
              <a:t>4/21/2020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CD4C-5A6F-4D66-B3EA-2128F88C1891}" type="datetime1">
              <a:rPr lang="en-US" smtClean="0"/>
              <a:t>4/21/2020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4A3B-AC9B-4D58-8A9B-1DBAAD5B1451}" type="datetime1">
              <a:rPr lang="en-US" smtClean="0"/>
              <a:t>4/21/2020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53F1-8D7E-4808-AF16-5BF470CCB986}" type="datetime1">
              <a:rPr lang="en-US" smtClean="0"/>
              <a:t>4/21/2020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F20B4-2F61-43B4-9E63-352EF6C628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438705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10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C7CA591D-F3A3-4A8B-B462-5A73349F24AC}" type="datetime1">
              <a:rPr lang="en-US" smtClean="0"/>
              <a:t>4/21/2020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3933056"/>
            <a:ext cx="8712968" cy="1384995"/>
          </a:xfrm>
          <a:solidFill>
            <a:schemeClr val="bg1"/>
          </a:solidFill>
        </p:spPr>
        <p:txBody>
          <a:bodyPr>
            <a:spAutoFit/>
          </a:bodyPr>
          <a:lstStyle/>
          <a:p>
            <a:pPr algn="l"/>
            <a:r>
              <a:rPr lang="ru-RU" altLang="ru-RU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 </a:t>
            </a:r>
            <a:r>
              <a:rPr lang="ru-RU" altLang="ru-RU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Наследование.</a:t>
            </a:r>
            <a:endParaRPr lang="ru-RU" altLang="ru-RU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ru-RU" altLang="ru-RU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 Полиморфизм.</a:t>
            </a:r>
          </a:p>
          <a:p>
            <a:pPr algn="l"/>
            <a:r>
              <a:rPr lang="en-US" altLang="ru-RU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ru-RU" altLang="ru-RU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Примеры простейших программ</a:t>
            </a:r>
            <a:endParaRPr lang="ru-RU" altLang="ru-RU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1484784"/>
            <a:ext cx="8784976" cy="2334121"/>
          </a:xfrm>
        </p:spPr>
        <p:txBody>
          <a:bodyPr>
            <a:noAutofit/>
          </a:bodyPr>
          <a:lstStyle/>
          <a:p>
            <a:pPr algn="l"/>
            <a:r>
              <a:rPr lang="ru-RU" sz="4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Наследование и полиморфизм</a:t>
            </a:r>
            <a:endParaRPr lang="ru-RU" sz="4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179512" y="341040"/>
            <a:ext cx="8712968" cy="925223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0" algn="r" eaLnBrk="1" hangingPunct="1">
              <a:buNone/>
              <a:defRPr sz="2800">
                <a:latin typeface="+mn-lt"/>
              </a:defRPr>
            </a:lvl1pPr>
            <a:lvl2pPr marL="457200" indent="0" algn="ctr" eaLnBrk="1" hangingPunct="1">
              <a:buNone/>
              <a:defRPr sz="2400">
                <a:latin typeface="+mn-lt"/>
              </a:defRPr>
            </a:lvl2pPr>
            <a:lvl3pPr marL="914400" indent="0" algn="ctr" eaLnBrk="1" hangingPunct="1">
              <a:buNone/>
              <a:defRPr sz="2400">
                <a:latin typeface="+mn-lt"/>
              </a:defRPr>
            </a:lvl3pPr>
            <a:lvl4pPr marL="1371600" indent="0" algn="ctr" eaLnBrk="1" hangingPunct="1">
              <a:buNone/>
              <a:defRPr sz="2000">
                <a:latin typeface="+mn-lt"/>
              </a:defRPr>
            </a:lvl4pPr>
            <a:lvl5pPr marL="1828800" indent="0" algn="ctr" eaLnBrk="1" hangingPunct="1">
              <a:buNone/>
              <a:defRPr sz="2000">
                <a:latin typeface="+mn-lt"/>
              </a:defRPr>
            </a:lvl5pPr>
            <a:lvl6pPr marL="2286000" indent="0" algn="ctr" eaLnBrk="1" hangingPunct="1">
              <a:buNone/>
              <a:defRPr sz="2000"/>
            </a:lvl6pPr>
            <a:lvl7pPr marL="2743200" indent="0" algn="ctr" eaLnBrk="1" hangingPunct="1">
              <a:buNone/>
              <a:defRPr sz="2000"/>
            </a:lvl7pPr>
            <a:lvl8pPr marL="3200400" indent="0" algn="ctr" eaLnBrk="1" hangingPunct="1">
              <a:buNone/>
              <a:defRPr sz="2000"/>
            </a:lvl8pPr>
            <a:lvl9pPr marL="3657600" indent="0" algn="ctr" eaLnBrk="1" hangingPunct="1">
              <a:buNone/>
              <a:defRPr sz="2000"/>
            </a:lvl9pPr>
          </a:lstStyle>
          <a:p>
            <a:r>
              <a:rPr lang="ru-RU" b="1" kern="0" dirty="0" smtClean="0">
                <a:solidFill>
                  <a:sysClr val="windowText" lastClr="000000"/>
                </a:solidFill>
              </a:rPr>
              <a:t>Основы программирования и баз данных</a:t>
            </a:r>
            <a:endParaRPr lang="en-US" b="1" kern="0" dirty="0" smtClean="0">
              <a:solidFill>
                <a:sysClr val="windowText" lastClr="000000"/>
              </a:solidFill>
            </a:endParaRPr>
          </a:p>
          <a:p>
            <a:r>
              <a:rPr lang="ru-RU" b="1" kern="0" smtClean="0">
                <a:solidFill>
                  <a:sysClr val="windowText" lastClr="000000"/>
                </a:solidFill>
              </a:rPr>
              <a:t>занятие 6</a:t>
            </a:r>
            <a:r>
              <a:rPr lang="en-US" b="1" kern="0" smtClean="0">
                <a:solidFill>
                  <a:sysClr val="windowText" lastClr="000000"/>
                </a:solidFill>
              </a:rPr>
              <a:t>2</a:t>
            </a:r>
            <a:endParaRPr lang="ru-RU" b="1" kern="0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43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51520" y="332656"/>
            <a:ext cx="8568952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kern="0" dirty="0" smtClean="0"/>
              <a:t>ПРИМЕР КЛАССА – </a:t>
            </a:r>
            <a:r>
              <a:rPr lang="en-US" sz="3200" kern="0" dirty="0" err="1" smtClean="0"/>
              <a:t>TForm</a:t>
            </a:r>
            <a:endParaRPr lang="ru-RU" sz="3200" kern="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361" y="2420888"/>
            <a:ext cx="4156111" cy="409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66" y="1412775"/>
            <a:ext cx="4187017" cy="354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361" y="1124744"/>
            <a:ext cx="4145794" cy="177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0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60648"/>
            <a:ext cx="8077200" cy="914400"/>
          </a:xfrm>
        </p:spPr>
        <p:txBody>
          <a:bodyPr/>
          <a:lstStyle/>
          <a:p>
            <a:r>
              <a:rPr lang="ru-RU" sz="3600" dirty="0" smtClean="0"/>
              <a:t>Класс – потомок </a:t>
            </a:r>
            <a:r>
              <a:rPr lang="en-US" sz="3600" dirty="0" err="1" smtClean="0"/>
              <a:t>TForm</a:t>
            </a:r>
            <a:endParaRPr lang="ru-RU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531" y="1328456"/>
            <a:ext cx="4965366" cy="177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31596"/>
            <a:ext cx="3941520" cy="333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06180"/>
            <a:ext cx="3929133" cy="343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0293" y="3956763"/>
            <a:ext cx="87037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Классы, находящиеся ближе к началу иерархии, объединяют в себе наиболее общие черты для всех нижележащих классов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229200"/>
            <a:ext cx="8622522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/>
              <a:t>Множественное наследование позволяет одному классу обладать свойствами двух и более родительских классов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3609" y="188640"/>
            <a:ext cx="3948351" cy="3785652"/>
          </a:xfrm>
          <a:prstGeom prst="rect">
            <a:avLst/>
          </a:prstGeom>
          <a:solidFill>
            <a:srgbClr val="FFFFCC"/>
          </a:solidFill>
        </p:spPr>
        <p:txBody>
          <a:bodyPr wrap="square" lIns="0" rIns="0">
            <a:spAutoFit/>
          </a:bodyPr>
          <a:lstStyle/>
          <a:p>
            <a:r>
              <a:rPr lang="ru-RU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ru-RU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endParaRPr lang="ru-RU" sz="2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health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ammo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skin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[10];</a:t>
            </a:r>
          </a:p>
          <a:p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5, </a:t>
            </a:r>
            <a:endParaRPr lang="ru-RU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ru-RU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=100);</a:t>
            </a:r>
          </a:p>
          <a:p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[10]);</a:t>
            </a:r>
          </a:p>
          <a:p>
            <a:r>
              <a:rPr lang="ru-RU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draw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ru-RU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188640"/>
            <a:ext cx="4680520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ru-RU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daemon:public</a:t>
            </a:r>
            <a:r>
              <a:rPr lang="ru-RU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endParaRPr lang="ru-RU" sz="2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brain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daemon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=10</a:t>
            </a:r>
            <a: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ru-RU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brain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ru-RU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;}</a:t>
            </a:r>
          </a:p>
          <a:p>
            <a: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daemon</a:t>
            </a:r>
            <a: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</a:t>
            </a:r>
            <a: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ru-RU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draw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73323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332656"/>
            <a:ext cx="8568952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kern="0" dirty="0" smtClean="0"/>
              <a:t>КЛЮЧИ ДОСТУПА</a:t>
            </a:r>
            <a:endParaRPr lang="ru-RU" sz="3200" kern="0" dirty="0"/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251520" y="980728"/>
            <a:ext cx="8645298" cy="22489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dirty="0">
                <a:latin typeface="+mn-lt"/>
              </a:rPr>
              <a:t>При описании класса в его заголовке перечисляются все классы, </a:t>
            </a:r>
            <a:r>
              <a:rPr lang="ru-RU" sz="2800" dirty="0" smtClean="0">
                <a:latin typeface="+mn-lt"/>
              </a:rPr>
              <a:t>являющиеся </a:t>
            </a:r>
            <a:r>
              <a:rPr lang="ru-RU" sz="2800" dirty="0">
                <a:latin typeface="+mn-lt"/>
              </a:rPr>
              <a:t>для него базовыми. Возможность обращения к элементам этих классов регулируется с помощью 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b="1" dirty="0" smtClean="0">
                <a:solidFill>
                  <a:srgbClr val="7030A0"/>
                </a:solidFill>
                <a:latin typeface="+mn-lt"/>
              </a:rPr>
              <a:t>ключей </a:t>
            </a:r>
            <a:r>
              <a:rPr lang="ru-RU" sz="2800" b="1" dirty="0">
                <a:solidFill>
                  <a:srgbClr val="7030A0"/>
                </a:solidFill>
                <a:latin typeface="+mn-lt"/>
              </a:rPr>
              <a:t>доступа</a:t>
            </a:r>
            <a:r>
              <a:rPr lang="ru-RU" sz="2800" dirty="0">
                <a:latin typeface="+mn-lt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+mn-lt"/>
              </a:rPr>
              <a:t>private</a:t>
            </a:r>
            <a:r>
              <a:rPr lang="ru-RU" sz="2800" dirty="0">
                <a:latin typeface="+mn-lt"/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  <a:latin typeface="+mn-lt"/>
              </a:rPr>
              <a:t>protected</a:t>
            </a:r>
            <a:r>
              <a:rPr lang="ru-RU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dirty="0">
                <a:latin typeface="+mn-lt"/>
              </a:rPr>
              <a:t>и </a:t>
            </a:r>
            <a:r>
              <a:rPr lang="ru-RU" sz="2800" b="1" i="1" dirty="0" err="1" smtClean="0">
                <a:solidFill>
                  <a:srgbClr val="FF0000"/>
                </a:solidFill>
                <a:latin typeface="+mn-lt"/>
              </a:rPr>
              <a:t>public</a:t>
            </a:r>
            <a:endParaRPr lang="ru-RU" altLang="ru-RU" sz="2400" dirty="0">
              <a:solidFill>
                <a:srgbClr val="C00000"/>
              </a:solidFill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52401" y="5301208"/>
            <a:ext cx="8645297" cy="9562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ru-RU" sz="2800" dirty="0" smtClean="0">
                <a:latin typeface="+mn-lt"/>
              </a:rPr>
              <a:t>Разница в ключах доступа проявляется </a:t>
            </a:r>
            <a:r>
              <a:rPr lang="ru-RU" sz="2800" b="1" i="1" dirty="0" smtClean="0">
                <a:solidFill>
                  <a:srgbClr val="C00000"/>
                </a:solidFill>
                <a:latin typeface="+mn-lt"/>
              </a:rPr>
              <a:t>именно</a:t>
            </a:r>
            <a:r>
              <a:rPr lang="ru-RU" sz="2800" dirty="0" smtClean="0">
                <a:latin typeface="+mn-lt"/>
              </a:rPr>
              <a:t> при наследовании</a:t>
            </a:r>
            <a:endParaRPr lang="ru-RU" sz="2800" dirty="0">
              <a:latin typeface="+mn-lt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52401" y="3501008"/>
            <a:ext cx="8645298" cy="1387176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имя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endParaRPr lang="ru-RU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private|</a:t>
            </a:r>
            <a:r>
              <a:rPr lang="en-US" sz="2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|public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базовый_класс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тело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класса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};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00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349207"/>
            <a:ext cx="8928992" cy="3108543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Если </a:t>
            </a:r>
            <a:r>
              <a:rPr lang="ru-RU" sz="2800" dirty="0"/>
              <a:t>базовых классов несколько, они перечисляются через запятую. Ключ доступа может стоять перед каждым классом, например:</a:t>
            </a:r>
          </a:p>
          <a:p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 А { ... };</a:t>
            </a:r>
            <a:endParaRPr lang="ru-RU" sz="28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 В { ... };</a:t>
            </a:r>
            <a:endParaRPr lang="ru-RU" sz="28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 С { ... };</a:t>
            </a:r>
            <a:endParaRPr lang="ru-RU" sz="28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 D: А, protected </a:t>
            </a:r>
            <a:r>
              <a:rPr 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В,</a:t>
            </a:r>
            <a:r>
              <a:rPr 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 </a:t>
            </a:r>
            <a:r>
              <a:rPr 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{...};</a:t>
            </a:r>
            <a:endParaRPr lang="ru-RU" sz="28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388982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2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daemon : public </a:t>
            </a:r>
            <a:r>
              <a:rPr lang="en-US" sz="2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</a:t>
            </a:r>
            <a:r>
              <a:rPr lang="en-US" sz="2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баз.класс</a:t>
            </a:r>
            <a:endParaRPr lang="ru-RU" sz="28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28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тело</a:t>
            </a:r>
            <a:r>
              <a:rPr lang="en-US" sz="2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класса</a:t>
            </a:r>
            <a:r>
              <a:rPr lang="en-US" sz="2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};</a:t>
            </a:r>
            <a:endParaRPr lang="ru-RU" sz="28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09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332656"/>
            <a:ext cx="8568952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kern="0" dirty="0" smtClean="0"/>
              <a:t>КЛЮЧИ ДОСТУПА</a:t>
            </a:r>
            <a:endParaRPr lang="ru-RU" sz="3200" kern="0" dirty="0"/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251520" y="980728"/>
            <a:ext cx="8645298" cy="18180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dirty="0" smtClean="0">
                <a:latin typeface="+mn-lt"/>
              </a:rPr>
              <a:t>Элементы, объявленные  как </a:t>
            </a:r>
            <a:r>
              <a:rPr lang="ru-RU" sz="2800" b="1" i="1" dirty="0" err="1" smtClean="0">
                <a:solidFill>
                  <a:srgbClr val="FF0000"/>
                </a:solidFill>
                <a:latin typeface="+mn-lt"/>
              </a:rPr>
              <a:t>private</a:t>
            </a:r>
            <a:r>
              <a:rPr lang="ru-RU" sz="2800" b="1" i="1" dirty="0" smtClean="0">
                <a:solidFill>
                  <a:srgbClr val="FF0000"/>
                </a:solidFill>
                <a:latin typeface="+mn-lt"/>
              </a:rPr>
              <a:t> ,</a:t>
            </a:r>
            <a:r>
              <a:rPr lang="ru-RU" sz="2800" dirty="0" smtClean="0">
                <a:latin typeface="+mn-lt"/>
              </a:rPr>
              <a:t> по-прежнему доступны только членам класса. Потомки (производные классы) к этим элементам </a:t>
            </a:r>
            <a:r>
              <a:rPr lang="ru-RU" sz="2800" b="1" dirty="0" smtClean="0">
                <a:latin typeface="+mn-lt"/>
              </a:rPr>
              <a:t>доступа не имеют</a:t>
            </a:r>
            <a:endParaRPr lang="ru-RU" altLang="ru-RU" sz="2400" b="1" dirty="0">
              <a:solidFill>
                <a:srgbClr val="C00000"/>
              </a:solidFill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52401" y="4581128"/>
            <a:ext cx="8645298" cy="13871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dirty="0" smtClean="0">
                <a:latin typeface="+mn-lt"/>
              </a:rPr>
              <a:t>Элементы, объявленные как </a:t>
            </a:r>
            <a:r>
              <a:rPr lang="ru-RU" sz="2800" b="1" i="1" dirty="0" smtClean="0">
                <a:solidFill>
                  <a:srgbClr val="FF0000"/>
                </a:solidFill>
                <a:latin typeface="+mn-lt"/>
              </a:rPr>
              <a:t>p</a:t>
            </a:r>
            <a:r>
              <a:rPr lang="en-US" sz="2800" b="1" i="1" dirty="0" err="1" smtClean="0">
                <a:solidFill>
                  <a:srgbClr val="FF0000"/>
                </a:solidFill>
                <a:latin typeface="+mn-lt"/>
              </a:rPr>
              <a:t>ublic</a:t>
            </a:r>
            <a:r>
              <a:rPr lang="ru-RU" sz="2800" b="1" i="1" dirty="0" smtClean="0">
                <a:solidFill>
                  <a:srgbClr val="FF0000"/>
                </a:solidFill>
                <a:latin typeface="+mn-lt"/>
              </a:rPr>
              <a:t> ,</a:t>
            </a:r>
            <a:r>
              <a:rPr lang="ru-RU" sz="2800" dirty="0" smtClean="0">
                <a:latin typeface="+mn-lt"/>
              </a:rPr>
              <a:t> при наследовании  получают спецификатор, указанный в ключе наследования</a:t>
            </a:r>
            <a:endParaRPr lang="ru-RU" altLang="ru-RU" sz="2800" dirty="0">
              <a:solidFill>
                <a:srgbClr val="C00000"/>
              </a:solidFill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52401" y="2996952"/>
            <a:ext cx="8645298" cy="13871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dirty="0" smtClean="0">
                <a:latin typeface="+mn-lt"/>
              </a:rPr>
              <a:t>Элементы, объявленные как </a:t>
            </a:r>
            <a:r>
              <a:rPr lang="ru-RU" sz="2800" b="1" i="1" dirty="0" err="1" smtClean="0">
                <a:solidFill>
                  <a:srgbClr val="FF0000"/>
                </a:solidFill>
                <a:latin typeface="+mn-lt"/>
              </a:rPr>
              <a:t>pr</a:t>
            </a:r>
            <a:r>
              <a:rPr lang="en-US" sz="2800" b="1" i="1" dirty="0" err="1" smtClean="0">
                <a:solidFill>
                  <a:srgbClr val="FF0000"/>
                </a:solidFill>
                <a:latin typeface="+mn-lt"/>
              </a:rPr>
              <a:t>otected</a:t>
            </a:r>
            <a:r>
              <a:rPr lang="ru-RU" sz="2800" b="1" i="1" dirty="0" smtClean="0">
                <a:solidFill>
                  <a:srgbClr val="FF0000"/>
                </a:solidFill>
                <a:latin typeface="+mn-lt"/>
              </a:rPr>
              <a:t> ,</a:t>
            </a:r>
            <a:r>
              <a:rPr lang="en-US" sz="28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dirty="0" smtClean="0">
                <a:latin typeface="+mn-lt"/>
              </a:rPr>
              <a:t>доступны потомкам, но </a:t>
            </a:r>
            <a:r>
              <a:rPr lang="ru-RU" sz="2800" b="1" dirty="0">
                <a:latin typeface="+mn-lt"/>
              </a:rPr>
              <a:t>в</a:t>
            </a:r>
            <a:r>
              <a:rPr lang="ru-RU" sz="2800" b="1" dirty="0" smtClean="0">
                <a:latin typeface="+mn-lt"/>
              </a:rPr>
              <a:t> классах-потомках эти элементы становятся </a:t>
            </a:r>
            <a:r>
              <a:rPr lang="ru-RU" sz="2800" b="1" i="1" dirty="0" err="1">
                <a:solidFill>
                  <a:srgbClr val="FF0000"/>
                </a:solidFill>
                <a:latin typeface="+mn-lt"/>
              </a:rPr>
              <a:t>private</a:t>
            </a:r>
            <a:r>
              <a:rPr lang="ru-RU" sz="2800" b="1" i="1" dirty="0">
                <a:solidFill>
                  <a:srgbClr val="FF0000"/>
                </a:solidFill>
                <a:latin typeface="+mn-lt"/>
              </a:rPr>
              <a:t> </a:t>
            </a:r>
            <a:endParaRPr lang="en-US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750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332656"/>
            <a:ext cx="8568952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kern="0" dirty="0" smtClean="0"/>
              <a:t>КЛЮЧИ ДОСТУПА</a:t>
            </a:r>
            <a:endParaRPr lang="ru-RU" sz="3200" kern="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31050"/>
              </p:ext>
            </p:extLst>
          </p:nvPr>
        </p:nvGraphicFramePr>
        <p:xfrm>
          <a:off x="251522" y="980728"/>
          <a:ext cx="8568950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59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59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57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12577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Спецификатор в базовом классе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Ключ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наследования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97155" algn="l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Доступ в производном  классе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0659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private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</a:rPr>
                        <a:t>private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нет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0659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protected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private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0659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public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private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0659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private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</a:rPr>
                        <a:t>protected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нет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0659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protected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protected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0659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public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protected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0659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private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</a:rPr>
                        <a:t>public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нет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0659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protected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protected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0659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public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public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42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332656"/>
            <a:ext cx="8568952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kern="0" dirty="0" smtClean="0"/>
              <a:t>ПРАВИЛА НАСЛЕДОВАНИЯ</a:t>
            </a:r>
            <a:endParaRPr lang="ru-RU" sz="3200" kern="0" dirty="0"/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251520" y="980728"/>
            <a:ext cx="8645298" cy="13871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b="1" dirty="0">
                <a:solidFill>
                  <a:srgbClr val="C00000"/>
                </a:solidFill>
                <a:latin typeface="+mn-lt"/>
              </a:rPr>
              <a:t>Конструкторы не наследуются</a:t>
            </a:r>
            <a:r>
              <a:rPr lang="ru-RU" sz="2800" dirty="0">
                <a:latin typeface="+mn-lt"/>
              </a:rPr>
              <a:t>, поэтому производный класс должен иметь собственные конструкторы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51520" y="2636912"/>
            <a:ext cx="8645298" cy="18180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b="1" dirty="0">
                <a:solidFill>
                  <a:srgbClr val="C00000"/>
                </a:solidFill>
                <a:latin typeface="+mn-lt"/>
              </a:rPr>
              <a:t>Деструкторы не наследуются</a:t>
            </a:r>
            <a:r>
              <a:rPr lang="ru-RU" sz="2800" dirty="0">
                <a:latin typeface="+mn-lt"/>
              </a:rPr>
              <a:t>, и если программист не описал в производном классе деструктор, он формируется по умолчанию и вызывает деструкторы всех базовых классов. 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213347" y="4725144"/>
            <a:ext cx="8645298" cy="13871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dirty="0" smtClean="0">
                <a:latin typeface="+mn-lt"/>
              </a:rPr>
              <a:t>Если спецификатор и ключ доступа позволяют, то </a:t>
            </a:r>
            <a:r>
              <a:rPr lang="ru-RU" sz="2800" dirty="0">
                <a:latin typeface="+mn-lt"/>
              </a:rPr>
              <a:t>производный класс может не только дополнять, но и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корректировать</a:t>
            </a:r>
            <a:r>
              <a:rPr lang="ru-RU" sz="2800" dirty="0">
                <a:latin typeface="+mn-lt"/>
              </a:rPr>
              <a:t> поведение базового класса</a:t>
            </a:r>
          </a:p>
        </p:txBody>
      </p:sp>
    </p:spTree>
    <p:extLst>
      <p:ext uri="{BB962C8B-B14F-4D97-AF65-F5344CB8AC3E}">
        <p14:creationId xmlns:p14="http://schemas.microsoft.com/office/powerpoint/2010/main" val="217230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177365" y="116632"/>
            <a:ext cx="8856984" cy="5634492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Client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protected: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clNumber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serviceType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float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plata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//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стоимость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setClient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float p)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clNumber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serviceType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plata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=p;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virtual void show()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номер клиента: "&lt;&lt;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clNumber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код тарифа:    "&lt;&lt;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serviceType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плата в месяц: "&lt;&lt;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plata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  //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конец описания класса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5"/>
          <a:stretch/>
        </p:blipFill>
        <p:spPr bwMode="auto">
          <a:xfrm>
            <a:off x="3354019" y="5627774"/>
            <a:ext cx="5483146" cy="102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02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77365" y="116632"/>
            <a:ext cx="8856984" cy="526516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ПРОИЗВОДНЫЙ КЛАСС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ClVip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public Client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public: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float bonus;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void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setBonus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(float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cbon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bonus=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cbon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void show()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номер клиента: "&lt;&lt;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clNumber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код тарифа:    "&lt;&lt;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serviceType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плата в месяц: "&lt;&lt;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plata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льгота,%       "&lt;&lt;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bonus&lt;&lt;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24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30339" y="188641"/>
            <a:ext cx="8482290" cy="707886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uk-UA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 занятий</a:t>
            </a:r>
            <a:endParaRPr lang="ru-RU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407170"/>
              </p:ext>
            </p:extLst>
          </p:nvPr>
        </p:nvGraphicFramePr>
        <p:xfrm>
          <a:off x="187164" y="926780"/>
          <a:ext cx="8777324" cy="5486400"/>
        </p:xfrm>
        <a:graphic>
          <a:graphicData uri="http://schemas.openxmlformats.org/drawingml/2006/table">
            <a:tbl>
              <a:tblPr firstRow="1" firstCol="1" bandRow="1"/>
              <a:tblGrid>
                <a:gridCol w="410522"/>
                <a:gridCol w="8366802"/>
              </a:tblGrid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Перегрузка функций и операций. Примеры программ с использованием перегрузки функций. Применение перегрузки операций при работе с пользовательскими типами данных.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Практическое занятие 26.</a:t>
                      </a: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Создание программ с использованием перегрузки функций и операций.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Динамическое распределение памяти. Статическое и динамическое выделение памяти. Функции работы с памятью семейства языка C. Операции выделения и освобождения памяти в языке C++.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Практическое занятие 27.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Создание программ с использованием динамического распределения памяти.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Динамические структуры данных. Значение динамических структур для системного программирования. Стеки, очереди, списки. Примеры программ обработки динамических структур.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Практическое занятие 28.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Создание простейших программ для работы с динамическими структурами данных.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Основные понятия объектно-ориентированного программирования. Понятия «класс», «объект». Инкапсуляция, наследование, полиморфизм. Примеры классов и объектов. Секции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private, public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Конструкторы и деструкторы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Практическое занятие 29.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Создание простейших программ с использованием классов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Наследование и полиморфизм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Практическое занятие 30.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Создание программ с использованием наследования классов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Практическое занятие 31.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Создание программ с использованием полиморфизма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0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77365" y="332656"/>
            <a:ext cx="8856984" cy="3787833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setlocale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LC_ALL,"Russian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ClVip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cli;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cli.setClient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(1001,1,250);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cli.setBonus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(10.);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cli.show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  //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вызов метода класса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getchar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049" y="4293096"/>
            <a:ext cx="587759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40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240922" y="116632"/>
            <a:ext cx="8645298" cy="637315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// БАЗОВЫЙ КЛАСС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//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по умолчанию -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protected: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health, ammo;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color skin; char name[10];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public: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he = 5,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am =100);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(color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(char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[10]);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get_health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(){return health;}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get_ammo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(){return ammo;}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void draw();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void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setName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(char *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setAll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he,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am,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color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char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[10]);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84157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240922" y="116632"/>
            <a:ext cx="8645298" cy="637315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МЕТОДЫ БАЗОВОГО КЛАССА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he,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am)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health = he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ammo = am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skin = red;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(name,"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noname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::draw()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монстр: "&lt;&lt;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name&lt;&lt;";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жизней: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«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health&lt;&lt;";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оружие:"&lt;&lt;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ammo</a:t>
            </a:r>
            <a:endParaRPr lang="ru-RU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&lt;&lt;";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цвет: "&lt;&lt;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skin&lt;&lt;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ru-RU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setName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(char *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name,str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22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240922" y="116632"/>
            <a:ext cx="8645298" cy="637315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ПРОИЗВОДНЫЙ КЛАСС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daemon:public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brain;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public: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daemon(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=10) {brain=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;}//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конструктор</a:t>
            </a:r>
          </a:p>
          <a:p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daemon(color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sk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: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sk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{brain = 10;}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draw();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ru-RU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daemon::draw()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демон:  "&lt;&lt;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name;//rdos2w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&lt;&lt;";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жизней: "&lt;&lt;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health</a:t>
            </a:r>
            <a:endParaRPr lang="ru-RU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&lt;&lt;";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оружие:"&lt;&lt;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ammo</a:t>
            </a:r>
            <a:endParaRPr lang="ru-RU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&lt;&lt;";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цвет: "&lt;&lt;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skin</a:t>
            </a:r>
            <a:endParaRPr lang="ru-RU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&lt;&lt;";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мозги: "&lt;&lt;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brain&lt;&lt;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1668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240922" y="188640"/>
            <a:ext cx="8645298" cy="600382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ГОЛОВНАЯ ПРОГРАММА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setlocale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LC_ALL,"Russian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color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=blue;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[10],s2[10];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VasiaPupkin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(10);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VasiaPupkin.setName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ВасяПупкин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создан объект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VasiaPupkin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"&lt;&lt;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VasiaPupkin.draw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daemon Godzilla(15);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Godzilla.setAll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(10,200,blue,"Godzilla!!");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Godzilla.draw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&lt;&lt;"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 world!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Монстры идут к вам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9705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196752"/>
            <a:ext cx="874537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03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342173" y="1700808"/>
            <a:ext cx="8645298" cy="13871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b="1" i="1" dirty="0">
                <a:solidFill>
                  <a:srgbClr val="C00000"/>
                </a:solidFill>
                <a:latin typeface="+mn-lt"/>
              </a:rPr>
              <a:t>Полиморфизм</a:t>
            </a:r>
            <a:r>
              <a:rPr lang="ru-RU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800" dirty="0">
                <a:latin typeface="+mn-lt"/>
              </a:rPr>
              <a:t>– свойство, позволяющее использовать одно имя для обозначения действий, общих для родственных классов. 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42173" y="3284984"/>
            <a:ext cx="8645298" cy="13871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dirty="0">
                <a:latin typeface="+mn-lt"/>
              </a:rPr>
              <a:t>В С++ полиморфизм реализован через механизм </a:t>
            </a:r>
            <a:r>
              <a:rPr lang="ru-RU" sz="2800" b="1" i="1" dirty="0">
                <a:solidFill>
                  <a:srgbClr val="C00000"/>
                </a:solidFill>
                <a:latin typeface="+mn-lt"/>
              </a:rPr>
              <a:t>перегрузки</a:t>
            </a:r>
            <a:r>
              <a:rPr lang="ru-RU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800" dirty="0">
                <a:latin typeface="+mn-lt"/>
              </a:rPr>
              <a:t>(функций и операций), виртуальные функции и шаблоны. 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327729" y="4869160"/>
            <a:ext cx="8645298" cy="18180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dirty="0">
                <a:latin typeface="+mn-lt"/>
              </a:rPr>
              <a:t>Перегрузка - это когда класс имеет два (и более) метода с одинаковыми именами, а полиморфизм - в каждом классе свой метод, но называется так же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77189" y="188640"/>
            <a:ext cx="8175267" cy="12961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 cap="rnd" cmpd="dbl">
            <a:solidFill>
              <a:srgbClr val="C00000"/>
            </a:solidFill>
            <a:bevel/>
          </a:ln>
        </p:spPr>
        <p:txBody>
          <a:bodyPr anchor="ctr" anchorCtr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b="1" kern="0" dirty="0" smtClean="0"/>
              <a:t>ПОЛИМОРФИЗМ</a:t>
            </a:r>
            <a:endParaRPr lang="ru-RU" b="1" kern="0" dirty="0"/>
          </a:p>
        </p:txBody>
      </p:sp>
    </p:spTree>
    <p:extLst>
      <p:ext uri="{BB962C8B-B14F-4D97-AF65-F5344CB8AC3E}">
        <p14:creationId xmlns:p14="http://schemas.microsoft.com/office/powerpoint/2010/main" val="10541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21" y="4005064"/>
            <a:ext cx="851535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s://carmanuals.ru/imag/vaz-2107/vaz-2107-622-snyatie-i-ustanovka-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20" y="188640"/>
            <a:ext cx="8669967" cy="364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919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30339" y="188641"/>
            <a:ext cx="8482290" cy="1938992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kern="0" cap="none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Реализация полиморфизма в ООП: Виртуальные функции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0339" y="2127633"/>
            <a:ext cx="8482290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800" dirty="0"/>
              <a:t>Виртуальными называют функции базового класса, которые </a:t>
            </a:r>
            <a:r>
              <a:rPr lang="ru-RU" sz="2800" b="1" dirty="0"/>
              <a:t>могут быть переопределены </a:t>
            </a:r>
            <a:r>
              <a:rPr lang="ru-RU" sz="2800" dirty="0"/>
              <a:t>в производном классе. </a:t>
            </a:r>
          </a:p>
          <a:p>
            <a:pPr hangingPunct="0"/>
            <a:r>
              <a:rPr lang="ru-RU" sz="2800" dirty="0"/>
              <a:t>В базовом классе их заголовок начинается со служебного слова </a:t>
            </a:r>
            <a:r>
              <a:rPr lang="en-US" sz="2800" b="1" dirty="0">
                <a:solidFill>
                  <a:srgbClr val="C00000"/>
                </a:solidFill>
              </a:rPr>
              <a:t>virtual</a:t>
            </a:r>
            <a:r>
              <a:rPr lang="ru-RU" sz="2800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7731" y="4653136"/>
            <a:ext cx="8482290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/>
              <a:t>Заголовки виртуальных функций в базовом и производном классах должны быть обязательно идентичными. Поэтому переопределение распространяется </a:t>
            </a:r>
            <a:r>
              <a:rPr lang="ru-RU" sz="2800" b="1" dirty="0">
                <a:solidFill>
                  <a:srgbClr val="C00000"/>
                </a:solidFill>
              </a:rPr>
              <a:t>только на тело функции</a:t>
            </a:r>
          </a:p>
        </p:txBody>
      </p:sp>
    </p:spTree>
    <p:extLst>
      <p:ext uri="{BB962C8B-B14F-4D97-AF65-F5344CB8AC3E}">
        <p14:creationId xmlns:p14="http://schemas.microsoft.com/office/powerpoint/2010/main" val="279525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179512" y="188640"/>
            <a:ext cx="8645298" cy="3787833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Base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public: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Base(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k):n(k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){} //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конструктор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виртуальная функция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virtual void show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{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&lt;&lt;n&lt;&lt;" class B - base"&lt;&lt;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;} 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protected: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79512" y="4010753"/>
            <a:ext cx="8645298" cy="267983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Square: public Base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public: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Square(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k):Base(k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){} //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конструктор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virtual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show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{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&lt;&lt;n*n&lt;&lt;" class Square"&lt;&lt;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;}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3324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30580" y="188641"/>
            <a:ext cx="8175267" cy="64807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 cap="rnd" cmpd="dbl">
            <a:solidFill>
              <a:srgbClr val="C00000"/>
            </a:soli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kern="0" dirty="0" smtClean="0"/>
              <a:t>ВОПРОСЫ</a:t>
            </a:r>
            <a:endParaRPr lang="ru-RU" kern="0" dirty="0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97187" y="1052736"/>
            <a:ext cx="8784976" cy="1571842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КЛАССЫ</a:t>
            </a:r>
          </a:p>
          <a:p>
            <a:r>
              <a:rPr lang="ru-RU" sz="2400" dirty="0">
                <a:latin typeface="+mn-lt"/>
              </a:rPr>
              <a:t>1. </a:t>
            </a:r>
            <a:r>
              <a:rPr lang="ru-RU" sz="2400" dirty="0" smtClean="0">
                <a:latin typeface="+mn-lt"/>
              </a:rPr>
              <a:t>Класс – это … </a:t>
            </a:r>
            <a:endParaRPr lang="ru-RU" sz="2400" dirty="0">
              <a:latin typeface="+mn-lt"/>
            </a:endParaRPr>
          </a:p>
          <a:p>
            <a:r>
              <a:rPr lang="ru-RU" sz="2400" dirty="0">
                <a:latin typeface="+mn-lt"/>
              </a:rPr>
              <a:t>2. </a:t>
            </a:r>
            <a:r>
              <a:rPr lang="ru-RU" sz="2400" dirty="0" smtClean="0">
                <a:latin typeface="+mn-lt"/>
              </a:rPr>
              <a:t>Данные класса называются …, а функции класса - …</a:t>
            </a:r>
          </a:p>
          <a:p>
            <a:r>
              <a:rPr lang="ru-RU" sz="2400" dirty="0" smtClean="0">
                <a:latin typeface="+mn-lt"/>
              </a:rPr>
              <a:t>3. Объявление класса начинается со слова …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97187" y="2852936"/>
            <a:ext cx="8802795" cy="231050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СОСТАВ КЛАССА</a:t>
            </a:r>
          </a:p>
          <a:p>
            <a:r>
              <a:rPr lang="ru-RU" sz="2400" dirty="0">
                <a:latin typeface="+mn-lt"/>
              </a:rPr>
              <a:t>1. </a:t>
            </a:r>
            <a:r>
              <a:rPr lang="ru-RU" sz="2400" dirty="0" smtClean="0">
                <a:latin typeface="+mn-lt"/>
              </a:rPr>
              <a:t>Закрытые члены класса описывают в секции …</a:t>
            </a:r>
            <a:endParaRPr lang="ru-RU" sz="2400" dirty="0">
              <a:latin typeface="+mn-lt"/>
            </a:endParaRPr>
          </a:p>
          <a:p>
            <a:r>
              <a:rPr lang="ru-RU" sz="2400" dirty="0">
                <a:latin typeface="+mn-lt"/>
              </a:rPr>
              <a:t>2. </a:t>
            </a:r>
            <a:r>
              <a:rPr lang="ru-RU" sz="2400" dirty="0" smtClean="0">
                <a:latin typeface="+mn-lt"/>
              </a:rPr>
              <a:t>Открытые члены класса описывают в секции …</a:t>
            </a:r>
          </a:p>
          <a:p>
            <a:r>
              <a:rPr lang="ru-RU" sz="2400" dirty="0" smtClean="0">
                <a:latin typeface="+mn-lt"/>
              </a:rPr>
              <a:t>3. В каждом классе есть хотя бы один метод, который называется …</a:t>
            </a:r>
          </a:p>
          <a:p>
            <a:r>
              <a:rPr lang="ru-RU" sz="2400" dirty="0" smtClean="0">
                <a:latin typeface="+mn-lt"/>
              </a:rPr>
              <a:t>4. Деструктор применяется для …</a:t>
            </a:r>
            <a:endParaRPr lang="ru-RU" sz="2400" dirty="0">
              <a:latin typeface="+mn-lt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215006" y="5373216"/>
            <a:ext cx="8784976" cy="120251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ОБЪЕКТНО-ОРИЕНТИРОВАННОЕ ПРОГРАММИРОВАНИЕ</a:t>
            </a:r>
          </a:p>
          <a:p>
            <a:r>
              <a:rPr lang="ru-RU" sz="2400" dirty="0">
                <a:latin typeface="+mn-lt"/>
              </a:rPr>
              <a:t>1. </a:t>
            </a:r>
            <a:r>
              <a:rPr lang="ru-RU" sz="2400" dirty="0" smtClean="0">
                <a:latin typeface="+mn-lt"/>
              </a:rPr>
              <a:t>Основными принципами объектно-ориентированного программирования являются: …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2276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179512" y="188640"/>
            <a:ext cx="8645298" cy="267983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Cube: public Base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public: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Cube(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k):Base(k){}	//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конструктор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virtual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show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{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&lt;&lt;n*n*n&lt;&lt;" class Cube"&lt;&lt;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;}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201463" y="2996952"/>
            <a:ext cx="8645298" cy="341850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main()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it-IT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Base bb(4),*ptr; </a:t>
            </a:r>
            <a:endParaRPr lang="it-IT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Square </a:t>
            </a:r>
            <a:r>
              <a:rPr lang="it-IT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dd1(4); Cube dd2(4</a:t>
            </a:r>
            <a:r>
              <a:rPr lang="it-IT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=&amp;bb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&gt;show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  // B - Base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=&amp;dd1;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-&gt;show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  // Square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=&amp;dd2;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-&gt;show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  // Cube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getch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return 0;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2658148"/>
            <a:ext cx="36004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nsolas" panose="020B0609020204030204" pitchFamily="49" charset="0"/>
              </a:rPr>
              <a:t> 4 </a:t>
            </a:r>
            <a:r>
              <a:rPr lang="en-US" sz="2400" b="1" dirty="0">
                <a:latin typeface="Consolas" panose="020B0609020204030204" pitchFamily="49" charset="0"/>
              </a:rPr>
              <a:t>class B - base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16 class Square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64 class Cube</a:t>
            </a:r>
            <a:endParaRPr lang="ru-RU" sz="2400" b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15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51520" y="332656"/>
            <a:ext cx="8568952" cy="10081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kern="0" dirty="0" smtClean="0"/>
              <a:t>ОСНОВНЫЕ ПРИНЦИПЫ ОБЪЕКТНО-ОРИЕНТИРОВАННОГО ПРОГРАММИРОВАНИЯ</a:t>
            </a:r>
            <a:endParaRPr lang="ru-RU" sz="3200" kern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84784"/>
            <a:ext cx="8706909" cy="1815882"/>
          </a:xfrm>
          <a:prstGeom prst="rect">
            <a:avLst/>
          </a:prstGeom>
          <a:solidFill>
            <a:srgbClr val="FFFFCC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rebuchet MS"/>
              </a:rPr>
              <a:t>Инкапсуляция </a:t>
            </a:r>
            <a:r>
              <a:rPr lang="ru-RU" sz="2800" b="1" dirty="0" smtClean="0">
                <a:solidFill>
                  <a:srgbClr val="000000"/>
                </a:solidFill>
                <a:latin typeface="Trebuchet MS"/>
              </a:rPr>
              <a:t>- объединение </a:t>
            </a:r>
            <a:r>
              <a:rPr lang="ru-RU" sz="2800" b="1" dirty="0">
                <a:solidFill>
                  <a:srgbClr val="000000"/>
                </a:solidFill>
                <a:latin typeface="Trebuchet MS"/>
              </a:rPr>
              <a:t>данных с функциями их обработки в сочетании со скрытием ненужной для использования этих данных информации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579" y="3645024"/>
            <a:ext cx="8706909" cy="1384995"/>
          </a:xfrm>
          <a:prstGeom prst="rect">
            <a:avLst/>
          </a:prstGeom>
          <a:solidFill>
            <a:srgbClr val="FFFFCC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ru-RU" sz="2800" b="1" i="1" dirty="0">
                <a:solidFill>
                  <a:srgbClr val="FF0000"/>
                </a:solidFill>
                <a:latin typeface="Trebuchet MS"/>
              </a:rPr>
              <a:t>Наследование</a:t>
            </a:r>
            <a:r>
              <a:rPr lang="ru-RU" sz="2800" b="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rebuchet MS"/>
              </a:rPr>
              <a:t> — создание </a:t>
            </a:r>
            <a:r>
              <a:rPr lang="ru-RU" sz="2800" b="1" dirty="0">
                <a:solidFill>
                  <a:srgbClr val="000000"/>
                </a:solidFill>
                <a:latin typeface="Trebuchet MS"/>
              </a:rPr>
              <a:t>иерархии классов, когда потомки наследуют все свойства своих предков, могут их изменять и добавлять новые</a:t>
            </a:r>
            <a:endParaRPr lang="ru-RU" sz="2800" b="1" dirty="0">
              <a:solidFill>
                <a:srgbClr val="000000"/>
              </a:solidFill>
              <a:latin typeface="Trebuchet MS"/>
              <a:cs typeface="Courier New" panose="02070309020205020404" pitchFamily="49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579" y="5301208"/>
            <a:ext cx="8706909" cy="1384995"/>
          </a:xfrm>
          <a:prstGeom prst="rect">
            <a:avLst/>
          </a:prstGeom>
          <a:solidFill>
            <a:srgbClr val="FFFFCC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ru-RU" sz="2800" b="1" i="1" dirty="0">
                <a:solidFill>
                  <a:srgbClr val="FF0000"/>
                </a:solidFill>
                <a:latin typeface="Trebuchet MS"/>
              </a:rPr>
              <a:t>Полиморфизм</a:t>
            </a:r>
            <a:r>
              <a:rPr lang="ru-RU" sz="2800" b="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rebuchet MS"/>
              </a:rPr>
              <a:t>— использование </a:t>
            </a:r>
            <a:r>
              <a:rPr lang="ru-RU" sz="2800" b="1" dirty="0">
                <a:solidFill>
                  <a:srgbClr val="000000"/>
                </a:solidFill>
                <a:latin typeface="Trebuchet MS"/>
              </a:rPr>
              <a:t>в различных классах иерархии одно имя для обозначения сходных по смыслу действий </a:t>
            </a:r>
            <a:endParaRPr lang="ru-RU" sz="2800" b="1" dirty="0">
              <a:solidFill>
                <a:srgbClr val="000000"/>
              </a:solidFill>
              <a:latin typeface="Trebuchet MS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37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4731" y="5589240"/>
            <a:ext cx="8706908" cy="830997"/>
          </a:xfrm>
          <a:prstGeom prst="rect">
            <a:avLst/>
          </a:prstGeom>
          <a:solidFill>
            <a:srgbClr val="FFFFCC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Класс используется только через его </a:t>
            </a:r>
            <a:r>
              <a:rPr lang="ru-RU" sz="2400" b="1" i="1" dirty="0">
                <a:solidFill>
                  <a:srgbClr val="FF0000"/>
                </a:solidFill>
                <a:latin typeface="+mn-lt"/>
              </a:rPr>
              <a:t>интерфейс</a:t>
            </a:r>
            <a:r>
              <a:rPr lang="ru-RU" sz="2400" dirty="0">
                <a:latin typeface="+mn-lt"/>
              </a:rPr>
              <a:t> — детали реализации для пользователя класса несущественны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332656"/>
            <a:ext cx="8568952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kern="0" dirty="0" smtClean="0"/>
              <a:t>КЛАССЫ И ОБЪЕКТЫ</a:t>
            </a:r>
            <a:endParaRPr lang="ru-RU" sz="3200" kern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5174" y="1020284"/>
            <a:ext cx="8706909" cy="1384995"/>
          </a:xfrm>
          <a:prstGeom prst="rect">
            <a:avLst/>
          </a:prstGeom>
          <a:solidFill>
            <a:srgbClr val="FFFFCC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C00000"/>
                </a:solidFill>
                <a:latin typeface="Trebuchet MS"/>
              </a:rPr>
              <a:t>Класс – это тип данных, определяемый программистом, в котором объединяются структуры данных и функции их обработки</a:t>
            </a:r>
            <a:endParaRPr lang="ru-RU" sz="2800" dirty="0">
              <a:solidFill>
                <a:srgbClr val="C00000"/>
              </a:solidFill>
              <a:latin typeface="Trebuchet M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5174" y="2670355"/>
            <a:ext cx="8706909" cy="830997"/>
          </a:xfrm>
          <a:prstGeom prst="rect">
            <a:avLst/>
          </a:prstGeom>
          <a:solidFill>
            <a:srgbClr val="FFFFCC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2400" b="1" dirty="0">
                <a:latin typeface="+mn-lt"/>
              </a:rPr>
              <a:t>Конкретные переменные типа данных «класс» называются экземплярами класса, или объектами.</a:t>
            </a:r>
            <a:endParaRPr lang="ru-RU" sz="2400" dirty="0">
              <a:latin typeface="+mn-lt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92261" y="3766428"/>
            <a:ext cx="8645298" cy="830997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</a:rPr>
              <a:t>Данные объекта называют его </a:t>
            </a: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полями (свойствами)</a:t>
            </a:r>
            <a:r>
              <a:rPr lang="ru-RU" sz="2400" dirty="0" smtClean="0">
                <a:latin typeface="+mn-lt"/>
              </a:rPr>
              <a:t>, а функции их обработки - </a:t>
            </a: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методами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66152" y="4862501"/>
            <a:ext cx="8645298" cy="461665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</a:rPr>
              <a:t>Свойства и методы называют </a:t>
            </a: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членами </a:t>
            </a:r>
            <a:r>
              <a:rPr lang="ru-RU" sz="2400" dirty="0" smtClean="0">
                <a:latin typeface="+mn-lt"/>
              </a:rPr>
              <a:t>класса </a:t>
            </a:r>
            <a:endParaRPr lang="ru-RU" sz="2400" b="1" i="1" dirty="0" smtClean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112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include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include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include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math.h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namespace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ru-RU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endParaRPr lang="ru-RU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ax</a:t>
            </a:r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ay</a:t>
            </a:r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module</a:t>
            </a:r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ru-RU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конструктор</a:t>
            </a:r>
          </a:p>
          <a:p>
            <a:r>
              <a:rPr lang="ru-RU" sz="2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ru-RU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ru-RU" sz="2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ru-RU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sz="2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ru-RU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ax</a:t>
            </a:r>
            <a:r>
              <a:rPr lang="ru-RU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2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ru-RU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ay</a:t>
            </a:r>
            <a:r>
              <a:rPr lang="ru-RU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ru-RU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x=</a:t>
            </a:r>
            <a:r>
              <a:rPr lang="ru-RU" sz="2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ax</a:t>
            </a:r>
            <a:r>
              <a:rPr lang="ru-RU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y=</a:t>
            </a:r>
            <a:r>
              <a:rPr lang="ru-RU" sz="2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ay</a:t>
            </a:r>
            <a:r>
              <a:rPr lang="ru-RU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ru-RU" sz="2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ru-RU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ru-RU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ru-RU" sz="2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module</a:t>
            </a:r>
            <a:r>
              <a:rPr lang="ru-RU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ru-RU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ru-RU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ru-RU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</a:t>
            </a:r>
            <a:r>
              <a:rPr lang="ru-RU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ru-RU" sz="2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</a:t>
            </a:r>
            <a:r>
              <a:rPr lang="ru-RU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ru-RU" sz="2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ru-RU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(x*</a:t>
            </a:r>
            <a:r>
              <a:rPr lang="ru-RU" sz="2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x+y</a:t>
            </a:r>
            <a:r>
              <a:rPr lang="ru-RU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*y); </a:t>
            </a:r>
            <a:r>
              <a:rPr lang="ru-RU" sz="2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ru-RU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</a:t>
            </a:r>
            <a:r>
              <a:rPr lang="ru-RU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sz="24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07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78497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setlocale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(LC_ALL,"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Russian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ay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&lt;&lt;"введите координаты вектора: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ay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v(</a:t>
            </a:r>
            <a:r>
              <a:rPr lang="ru-RU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ax,ay</a:t>
            </a:r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// конструктор</a:t>
            </a:r>
          </a:p>
          <a:p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</a:t>
            </a:r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ru-RU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v.module</a:t>
            </a:r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&lt;&lt;"модуль равен: "&lt;&lt;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getchar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232614" y="4431983"/>
            <a:ext cx="5563521" cy="720080"/>
          </a:xfrm>
          <a:prstGeom prst="wedgeRoundRectCallout">
            <a:avLst>
              <a:gd name="adj1" fmla="val -30694"/>
              <a:gd name="adj2" fmla="val -66300"/>
              <a:gd name="adj3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ru-RU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ru-RU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ax</a:t>
            </a:r>
            <a:r>
              <a:rPr lang="ru-RU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ru-RU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ay</a:t>
            </a:r>
            <a:r>
              <a:rPr lang="ru-RU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ru-RU" sz="2000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763688" y="5306337"/>
            <a:ext cx="7056784" cy="1291015"/>
          </a:xfrm>
          <a:prstGeom prst="wedgeRoundRectCallout">
            <a:avLst>
              <a:gd name="adj1" fmla="val 21144"/>
              <a:gd name="adj2" fmla="val -70049"/>
              <a:gd name="adj3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ru-RU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ru-RU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ru-RU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module</a:t>
            </a:r>
            <a:r>
              <a:rPr lang="ru-RU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ru-RU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ru-RU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ru-RU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</a:t>
            </a:r>
            <a:r>
              <a:rPr lang="ru-RU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ru-RU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</a:t>
            </a:r>
            <a:r>
              <a:rPr lang="ru-RU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ru-RU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ru-RU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(x*</a:t>
            </a:r>
            <a:r>
              <a:rPr lang="ru-RU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x+y</a:t>
            </a:r>
            <a:r>
              <a:rPr lang="ru-RU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*y); </a:t>
            </a:r>
            <a:r>
              <a:rPr lang="ru-RU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ru-RU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</a:t>
            </a:r>
            <a:r>
              <a:rPr lang="ru-RU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ru-RU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3547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179512" y="188641"/>
            <a:ext cx="8784976" cy="107721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uk-UA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</a:t>
            </a:r>
            <a:r>
              <a:rPr lang="uk-UA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принципы</a:t>
            </a:r>
            <a:r>
              <a:rPr lang="uk-UA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ООП: </a:t>
            </a:r>
            <a:r>
              <a:rPr lang="uk-UA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наследование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545" y="1484784"/>
            <a:ext cx="8642646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+mn-lt"/>
              </a:rPr>
              <a:t>Наследование</a:t>
            </a:r>
            <a:r>
              <a:rPr lang="ru-RU" sz="2800" b="1" dirty="0">
                <a:latin typeface="+mn-lt"/>
              </a:rPr>
              <a:t> — это возможность создания иерархии классов, когда потомки наследуют все свойства своих предков, могут их изменять и добавлять новые</a:t>
            </a:r>
            <a:endParaRPr lang="ru-RU" sz="2800" b="1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4473" y="3488426"/>
            <a:ext cx="8642646" cy="830997"/>
          </a:xfrm>
          <a:prstGeom prst="rect">
            <a:avLst/>
          </a:prstGeom>
          <a:solidFill>
            <a:srgbClr val="FFFFCC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  <a:cs typeface="Courier New" panose="02070309020205020404" pitchFamily="49" charset="0"/>
              </a:rPr>
              <a:t>Свойства базового класса при наследовании не описываются – они уже являются членами класса-потомка </a:t>
            </a:r>
            <a:endParaRPr lang="ru-RU" sz="2400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6867" y="4455888"/>
            <a:ext cx="3746102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  <a:cs typeface="Courier New" panose="02070309020205020404" pitchFamily="49" charset="0"/>
              </a:rPr>
              <a:t>Класс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ru-RU" sz="2400" dirty="0" smtClean="0">
                <a:latin typeface="+mn-lt"/>
                <a:cs typeface="Courier New" panose="02070309020205020404" pitchFamily="49" charset="0"/>
              </a:rPr>
              <a:t>: базовый</a:t>
            </a:r>
          </a:p>
          <a:p>
            <a:r>
              <a:rPr lang="ru-RU" sz="2400" dirty="0" smtClean="0">
                <a:latin typeface="+mn-lt"/>
                <a:cs typeface="Courier New" panose="02070309020205020404" pitchFamily="49" charset="0"/>
              </a:rPr>
              <a:t>свойства: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health,ammo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 smtClean="0">
                <a:latin typeface="+mn-lt"/>
                <a:cs typeface="Courier New" panose="02070309020205020404" pitchFamily="49" charset="0"/>
              </a:rPr>
              <a:t>метод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draw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4455888"/>
            <a:ext cx="4824536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  <a:cs typeface="Courier New" panose="02070309020205020404" pitchFamily="49" charset="0"/>
              </a:rPr>
              <a:t>Класс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daemon</a:t>
            </a:r>
            <a:r>
              <a:rPr lang="ru-RU" sz="2400" dirty="0" smtClean="0">
                <a:latin typeface="+mn-lt"/>
                <a:cs typeface="Courier New" panose="02070309020205020404" pitchFamily="49" charset="0"/>
              </a:rPr>
              <a:t>:</a:t>
            </a:r>
            <a:r>
              <a:rPr lang="en-US" sz="2400" dirty="0" smtClean="0">
                <a:latin typeface="+mn-lt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latin typeface="+mn-lt"/>
                <a:cs typeface="Courier New" panose="02070309020205020404" pitchFamily="49" charset="0"/>
              </a:rPr>
              <a:t>потомок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 smtClean="0">
                <a:latin typeface="+mn-lt"/>
                <a:cs typeface="Courier New" panose="02070309020205020404" pitchFamily="49" charset="0"/>
              </a:rPr>
              <a:t>свойство: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brain;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5432642"/>
            <a:ext cx="4824536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  <a:cs typeface="Courier New" panose="02070309020205020404" pitchFamily="49" charset="0"/>
              </a:rPr>
              <a:t>Унаследованы:</a:t>
            </a:r>
            <a:endParaRPr lang="ru-RU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 smtClean="0">
                <a:latin typeface="+mn-lt"/>
                <a:cs typeface="Courier New" panose="02070309020205020404" pitchFamily="49" charset="0"/>
              </a:rPr>
              <a:t>свойства: </a:t>
            </a:r>
            <a:r>
              <a:rPr lang="en-US" sz="2400" dirty="0" smtClean="0">
                <a:latin typeface="+mn-lt"/>
                <a:cs typeface="Courier New" panose="02070309020205020404" pitchFamily="49" charset="0"/>
              </a:rPr>
              <a:t>health, ammo</a:t>
            </a:r>
          </a:p>
          <a:p>
            <a:r>
              <a:rPr lang="ru-RU" sz="2400" dirty="0" smtClean="0">
                <a:latin typeface="+mn-lt"/>
                <a:cs typeface="Courier New" panose="02070309020205020404" pitchFamily="49" charset="0"/>
              </a:rPr>
              <a:t>метод </a:t>
            </a:r>
            <a:r>
              <a:rPr lang="en-US" sz="2400" dirty="0" smtClean="0">
                <a:latin typeface="+mn-lt"/>
                <a:cs typeface="Courier New" panose="02070309020205020404" pitchFamily="49" charset="0"/>
              </a:rPr>
              <a:t>draw</a:t>
            </a:r>
            <a:endParaRPr lang="ru-RU" sz="2400" dirty="0">
              <a:latin typeface="+mn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46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7189" y="188640"/>
            <a:ext cx="8175267" cy="12961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 cap="rnd" cmpd="dbl">
            <a:solidFill>
              <a:srgbClr val="C00000"/>
            </a:solidFill>
            <a:bevel/>
          </a:ln>
        </p:spPr>
        <p:txBody>
          <a:bodyPr anchor="ctr" anchorCtr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b="1" kern="0" dirty="0" smtClean="0"/>
              <a:t>НАСЛЕДОВАНИЕ</a:t>
            </a:r>
            <a:endParaRPr lang="ru-RU" b="1" kern="0" dirty="0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317021" y="1681498"/>
            <a:ext cx="8645298" cy="18180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dirty="0">
                <a:latin typeface="+mn-lt"/>
              </a:rPr>
              <a:t>Наследование – это механизм, посредством которого производный класс получает элементы родительского и может дополнять либо изменять их свойства и методы.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5005" y="3687052"/>
            <a:ext cx="8589330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800" dirty="0">
                <a:latin typeface="+mn-lt"/>
              </a:rPr>
              <a:t>Механизм наследования классов позволяет строить </a:t>
            </a:r>
            <a:r>
              <a:rPr lang="ru-RU" sz="2800" b="1" i="1" dirty="0">
                <a:solidFill>
                  <a:srgbClr val="FF0000"/>
                </a:solidFill>
                <a:latin typeface="+mn-lt"/>
              </a:rPr>
              <a:t>иерархии</a:t>
            </a:r>
            <a:r>
              <a:rPr lang="ru-RU" sz="2800" dirty="0">
                <a:latin typeface="+mn-lt"/>
              </a:rPr>
              <a:t>, в которых производные классы получают элементы родительских, или базовых, классов и могут дополнять их или изменять их свойства. </a:t>
            </a:r>
            <a:endParaRPr lang="ru-RU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372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я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FB1C781-CD00-44A1-B706-8C1032A9F44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7518E80-7D8A-40BC-8871-3E8AF93FA3D9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3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1867</Words>
  <Application>Microsoft Office PowerPoint</Application>
  <PresentationFormat>Экран (4:3)</PresentationFormat>
  <Paragraphs>325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DesignTemplate</vt:lpstr>
      <vt:lpstr>Наследование и полиморфизм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 – потомок TForm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2016-09-09T18:53:14Z</dcterms:created>
  <dcterms:modified xsi:type="dcterms:W3CDTF">2020-04-21T09:00:43Z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