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4"/>
  </p:sldMasterIdLst>
  <p:notesMasterIdLst>
    <p:notesMasterId r:id="rId53"/>
  </p:notesMasterIdLst>
  <p:handoutMasterIdLst>
    <p:handoutMasterId r:id="rId54"/>
  </p:handoutMasterIdLst>
  <p:sldIdLst>
    <p:sldId id="604" r:id="rId5"/>
    <p:sldId id="733" r:id="rId6"/>
    <p:sldId id="691" r:id="rId7"/>
    <p:sldId id="704" r:id="rId8"/>
    <p:sldId id="692" r:id="rId9"/>
    <p:sldId id="693" r:id="rId10"/>
    <p:sldId id="752" r:id="rId11"/>
    <p:sldId id="700" r:id="rId12"/>
    <p:sldId id="701" r:id="rId13"/>
    <p:sldId id="702" r:id="rId14"/>
    <p:sldId id="694" r:id="rId15"/>
    <p:sldId id="703" r:id="rId16"/>
    <p:sldId id="705" r:id="rId17"/>
    <p:sldId id="706" r:id="rId18"/>
    <p:sldId id="707" r:id="rId19"/>
    <p:sldId id="708" r:id="rId20"/>
    <p:sldId id="709" r:id="rId21"/>
    <p:sldId id="710" r:id="rId22"/>
    <p:sldId id="711" r:id="rId23"/>
    <p:sldId id="712" r:id="rId24"/>
    <p:sldId id="713" r:id="rId25"/>
    <p:sldId id="714" r:id="rId26"/>
    <p:sldId id="715" r:id="rId27"/>
    <p:sldId id="716" r:id="rId28"/>
    <p:sldId id="751" r:id="rId29"/>
    <p:sldId id="717" r:id="rId30"/>
    <p:sldId id="718" r:id="rId31"/>
    <p:sldId id="719" r:id="rId32"/>
    <p:sldId id="720" r:id="rId33"/>
    <p:sldId id="721" r:id="rId34"/>
    <p:sldId id="722" r:id="rId35"/>
    <p:sldId id="698" r:id="rId36"/>
    <p:sldId id="750" r:id="rId37"/>
    <p:sldId id="742" r:id="rId38"/>
    <p:sldId id="743" r:id="rId39"/>
    <p:sldId id="744" r:id="rId40"/>
    <p:sldId id="745" r:id="rId41"/>
    <p:sldId id="746" r:id="rId42"/>
    <p:sldId id="747" r:id="rId43"/>
    <p:sldId id="748" r:id="rId44"/>
    <p:sldId id="749" r:id="rId45"/>
    <p:sldId id="734" r:id="rId46"/>
    <p:sldId id="735" r:id="rId47"/>
    <p:sldId id="736" r:id="rId48"/>
    <p:sldId id="737" r:id="rId49"/>
    <p:sldId id="740" r:id="rId50"/>
    <p:sldId id="656" r:id="rId51"/>
    <p:sldId id="676" r:id="rId52"/>
  </p:sldIdLst>
  <p:sldSz cx="9144000" cy="6858000" type="screen4x3"/>
  <p:notesSz cx="6888163" cy="4657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1467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E8E84E"/>
    <a:srgbClr val="FFFF99"/>
    <a:srgbClr val="FFFF00"/>
    <a:srgbClr val="FFFF66"/>
    <a:srgbClr val="C2E59B"/>
    <a:srgbClr val="93FF93"/>
    <a:srgbClr val="003300"/>
    <a:srgbClr val="001848"/>
    <a:srgbClr val="B0D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F1CE12-B100-0000-0000-000000000002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5211" autoAdjust="0"/>
    <p:restoredTop sz="86410"/>
  </p:normalViewPr>
  <p:slideViewPr>
    <p:cSldViewPr>
      <p:cViewPr varScale="1">
        <p:scale>
          <a:sx n="56" d="100"/>
          <a:sy n="56" d="100"/>
        </p:scale>
        <p:origin x="-320" y="-68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3" d="100"/>
          <a:sy n="103" d="100"/>
        </p:scale>
        <p:origin x="-1236" y="-90"/>
      </p:cViewPr>
      <p:guideLst>
        <p:guide orient="horz" pos="1467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232886"/>
          </a:xfrm>
          <a:prstGeom prst="rect">
            <a:avLst/>
          </a:prstGeom>
        </p:spPr>
        <p:txBody>
          <a:bodyPr lIns="65967" tIns="32983" rIns="65967" bIns="32983"/>
          <a:lstStyle/>
          <a:p>
            <a:endParaRPr lang="en-US" sz="1000" dirty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1" cy="232886"/>
          </a:xfrm>
          <a:prstGeom prst="rect">
            <a:avLst/>
          </a:prstGeom>
        </p:spPr>
        <p:txBody>
          <a:bodyPr lIns="65967" tIns="32983" rIns="65967" bIns="32983"/>
          <a:lstStyle/>
          <a:p>
            <a:endParaRPr lang="en-US" sz="1000" dirty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1" y="4424030"/>
            <a:ext cx="2984871" cy="232886"/>
          </a:xfrm>
          <a:prstGeom prst="rect">
            <a:avLst/>
          </a:prstGeom>
        </p:spPr>
        <p:txBody>
          <a:bodyPr lIns="65967" tIns="32983" rIns="65967" bIns="32983"/>
          <a:lstStyle/>
          <a:p>
            <a:r>
              <a:rPr lang="ru-RU" sz="1000" smtClean="0"/>
              <a:t>50-Конструкторы и деструкторы</a:t>
            </a:r>
            <a:endParaRPr lang="en-US" sz="1000" dirty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901699" y="4424030"/>
            <a:ext cx="2984871" cy="232886"/>
          </a:xfrm>
          <a:prstGeom prst="rect">
            <a:avLst/>
          </a:prstGeom>
        </p:spPr>
        <p:txBody>
          <a:bodyPr lIns="65967" tIns="32983" rIns="65967" bIns="32983"/>
          <a:lstStyle/>
          <a:p>
            <a:fld id="{8C596567-A38F-4CEF-B37F-9B9D120D62CE}" type="slidenum">
              <a:rPr lang="en-US" sz="100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4338100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232886"/>
          </a:xfrm>
          <a:prstGeom prst="rect">
            <a:avLst/>
          </a:prstGeom>
        </p:spPr>
        <p:txBody>
          <a:bodyPr lIns="65967" tIns="32983" rIns="65967" bIns="32983"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232886"/>
          </a:xfrm>
          <a:prstGeom prst="rect">
            <a:avLst/>
          </a:prstGeom>
        </p:spPr>
        <p:txBody>
          <a:bodyPr lIns="65967" tIns="32983" rIns="65967" bIns="32983"/>
          <a:lstStyle/>
          <a:p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2278063" y="349250"/>
            <a:ext cx="2332037" cy="17478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lIns="65967" tIns="32983" rIns="65967" bIns="32983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8817" y="2212420"/>
            <a:ext cx="5510530" cy="2095976"/>
          </a:xfrm>
          <a:prstGeom prst="rect">
            <a:avLst/>
          </a:prstGeom>
        </p:spPr>
        <p:txBody>
          <a:bodyPr lIns="65967" tIns="32983" rIns="65967" bIns="32983"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1" y="4424030"/>
            <a:ext cx="2984871" cy="232886"/>
          </a:xfrm>
          <a:prstGeom prst="rect">
            <a:avLst/>
          </a:prstGeom>
        </p:spPr>
        <p:txBody>
          <a:bodyPr lIns="65967" tIns="32983" rIns="65967" bIns="32983"/>
          <a:lstStyle/>
          <a:p>
            <a:r>
              <a:rPr lang="ru-RU" smtClean="0"/>
              <a:t>50-Конструкторы и деструкторы</a:t>
            </a:r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901699" y="4424030"/>
            <a:ext cx="2984871" cy="232886"/>
          </a:xfrm>
          <a:prstGeom prst="rect">
            <a:avLst/>
          </a:prstGeom>
        </p:spPr>
        <p:txBody>
          <a:bodyPr lIns="65967" tIns="32983" rIns="65967" bIns="32983"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593160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50-Конструкторы и деструкторы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2639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50-Конструкторы и деструкторы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9127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AC8F-F14B-467E-AD3A-52434F2B9C13}" type="datetime1">
              <a:rPr lang="en-US" smtClean="0"/>
              <a:t>4/14/2021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C700-9596-4ADC-ABF8-1BC8D72E336C}" type="datetime1">
              <a:rPr lang="en-US" smtClean="0"/>
              <a:t>4/14/2021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D7B0-60DC-44E3-BF3B-95E8A7C0B076}" type="datetime1">
              <a:rPr lang="en-US" smtClean="0"/>
              <a:t>4/14/2021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2026-A7E9-41E9-A00B-0C3804D0C87D}" type="datetime1">
              <a:rPr lang="en-US" smtClean="0"/>
              <a:t>4/14/2021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CD4C-5A6F-4D66-B3EA-2128F88C1891}" type="datetime1">
              <a:rPr lang="en-US" smtClean="0"/>
              <a:t>4/14/2021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4A3B-AC9B-4D58-8A9B-1DBAAD5B1451}" type="datetime1">
              <a:rPr lang="en-US" smtClean="0"/>
              <a:t>4/14/2021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53F1-8D7E-4808-AF16-5BF470CCB986}" type="datetime1">
              <a:rPr lang="en-US" smtClean="0"/>
              <a:t>4/14/2021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C7CA591D-F3A3-4A8B-B462-5A73349F24AC}" type="datetime1">
              <a:rPr lang="en-US" smtClean="0"/>
              <a:t>4/14/2021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4149080"/>
            <a:ext cx="8712968" cy="2246769"/>
          </a:xfrm>
          <a:solidFill>
            <a:schemeClr val="bg1"/>
          </a:solidFill>
        </p:spPr>
        <p:txBody>
          <a:bodyPr>
            <a:spAutoFit/>
          </a:bodyPr>
          <a:lstStyle/>
          <a:p>
            <a:pPr algn="l"/>
            <a:r>
              <a:rPr lang="ru-RU" altLang="ru-RU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 Конструкторы</a:t>
            </a:r>
          </a:p>
          <a:p>
            <a:pPr algn="l"/>
            <a:r>
              <a:rPr lang="ru-RU" altLang="ru-RU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 Примеры </a:t>
            </a:r>
            <a:r>
              <a:rPr lang="ru-RU" altLang="ru-RU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использования конструкторов</a:t>
            </a:r>
            <a:endParaRPr lang="ru-RU" altLang="ru-RU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ru-RU" altLang="ru-RU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 Деструкторы</a:t>
            </a:r>
          </a:p>
          <a:p>
            <a:pPr algn="l"/>
            <a:r>
              <a:rPr lang="ru-RU" altLang="ru-RU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4. Пример программы </a:t>
            </a:r>
            <a:r>
              <a:rPr lang="ru-RU" altLang="ru-RU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 </a:t>
            </a:r>
            <a:r>
              <a:rPr lang="ru-RU" altLang="ru-RU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использованием классов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2620480"/>
            <a:ext cx="8784976" cy="1446550"/>
          </a:xfrm>
        </p:spPr>
        <p:txBody>
          <a:bodyPr>
            <a:spAutoFit/>
          </a:bodyPr>
          <a:lstStyle/>
          <a:p>
            <a:pPr algn="l"/>
            <a:r>
              <a:rPr lang="ru-RU" sz="4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Конструкторы и деструкторы</a:t>
            </a:r>
            <a:endParaRPr lang="ru-RU" sz="4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179512" y="341040"/>
            <a:ext cx="8712968" cy="925223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0" indent="0" algn="r" eaLnBrk="1" hangingPunct="1">
              <a:buNone/>
              <a:defRPr sz="2800">
                <a:latin typeface="+mn-lt"/>
              </a:defRPr>
            </a:lvl1pPr>
            <a:lvl2pPr marL="457200" indent="0" algn="ctr" eaLnBrk="1" hangingPunct="1">
              <a:buNone/>
              <a:defRPr sz="2400">
                <a:latin typeface="+mn-lt"/>
              </a:defRPr>
            </a:lvl2pPr>
            <a:lvl3pPr marL="914400" indent="0" algn="ctr" eaLnBrk="1" hangingPunct="1">
              <a:buNone/>
              <a:defRPr sz="2400">
                <a:latin typeface="+mn-lt"/>
              </a:defRPr>
            </a:lvl3pPr>
            <a:lvl4pPr marL="1371600" indent="0" algn="ctr" eaLnBrk="1" hangingPunct="1">
              <a:buNone/>
              <a:defRPr sz="2000">
                <a:latin typeface="+mn-lt"/>
              </a:defRPr>
            </a:lvl4pPr>
            <a:lvl5pPr marL="1828800" indent="0" algn="ctr" eaLnBrk="1" hangingPunct="1">
              <a:buNone/>
              <a:defRPr sz="2000">
                <a:latin typeface="+mn-lt"/>
              </a:defRPr>
            </a:lvl5pPr>
            <a:lvl6pPr marL="2286000" indent="0" algn="ctr" eaLnBrk="1" hangingPunct="1">
              <a:buNone/>
              <a:defRPr sz="2000"/>
            </a:lvl6pPr>
            <a:lvl7pPr marL="2743200" indent="0" algn="ctr" eaLnBrk="1" hangingPunct="1">
              <a:buNone/>
              <a:defRPr sz="2000"/>
            </a:lvl7pPr>
            <a:lvl8pPr marL="3200400" indent="0" algn="ctr" eaLnBrk="1" hangingPunct="1">
              <a:buNone/>
              <a:defRPr sz="2000"/>
            </a:lvl8pPr>
            <a:lvl9pPr marL="3657600" indent="0" algn="ctr" eaLnBrk="1" hangingPunct="1">
              <a:buNone/>
              <a:defRPr sz="2000"/>
            </a:lvl9pPr>
          </a:lstStyle>
          <a:p>
            <a:r>
              <a:rPr lang="ru-RU" b="1" kern="0" dirty="0" smtClean="0">
                <a:solidFill>
                  <a:sysClr val="windowText" lastClr="000000"/>
                </a:solidFill>
              </a:rPr>
              <a:t>Основы программирования и баз данных</a:t>
            </a:r>
            <a:endParaRPr lang="en-US" b="1" kern="0" dirty="0" smtClean="0">
              <a:solidFill>
                <a:sysClr val="windowText" lastClr="000000"/>
              </a:solidFill>
            </a:endParaRPr>
          </a:p>
          <a:p>
            <a:r>
              <a:rPr lang="ru-RU" b="1" kern="0" dirty="0" smtClean="0">
                <a:solidFill>
                  <a:sysClr val="windowText" lastClr="000000"/>
                </a:solidFill>
              </a:rPr>
              <a:t>занятие 60</a:t>
            </a:r>
          </a:p>
        </p:txBody>
      </p:sp>
    </p:spTree>
    <p:extLst>
      <p:ext uri="{BB962C8B-B14F-4D97-AF65-F5344CB8AC3E}">
        <p14:creationId xmlns:p14="http://schemas.microsoft.com/office/powerpoint/2010/main" val="80004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79513" y="332656"/>
            <a:ext cx="8778916" cy="1008112"/>
          </a:xfrm>
          <a:prstGeom prst="rect">
            <a:avLst/>
          </a:prstGeom>
        </p:spPr>
        <p:txBody>
          <a:bodyPr lIns="36000" rIns="3600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b="1" kern="0" dirty="0" smtClean="0"/>
              <a:t>ОСНОВНЫЕ ПРИНЦИПЫ ОБЪЕКТНО-ОРИЕНТИРОВАННОГО ПРОГРАММИРОВАНИЯ</a:t>
            </a:r>
            <a:endParaRPr lang="ru-RU" sz="3200" b="1" kern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84784"/>
            <a:ext cx="8706909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rebuchet MS"/>
              </a:rPr>
              <a:t>Инкапсуляция </a:t>
            </a:r>
            <a:r>
              <a:rPr lang="ru-RU" sz="2800" b="1" dirty="0" smtClean="0">
                <a:solidFill>
                  <a:srgbClr val="000000"/>
                </a:solidFill>
                <a:latin typeface="Trebuchet MS"/>
              </a:rPr>
              <a:t>- объединение </a:t>
            </a:r>
            <a:r>
              <a:rPr lang="ru-RU" sz="2800" b="1" dirty="0">
                <a:solidFill>
                  <a:srgbClr val="000000"/>
                </a:solidFill>
                <a:latin typeface="Trebuchet MS"/>
              </a:rPr>
              <a:t>данных с функциями их обработки в сочетании со скрытием ненужной для использования этих данных информации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579" y="3645024"/>
            <a:ext cx="8706909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ru-RU" sz="2800" b="1" i="1" dirty="0">
                <a:solidFill>
                  <a:srgbClr val="FF0000"/>
                </a:solidFill>
                <a:latin typeface="Trebuchet MS"/>
              </a:rPr>
              <a:t>Наследование</a:t>
            </a:r>
            <a:r>
              <a:rPr lang="ru-RU" sz="2800" b="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rebuchet MS"/>
              </a:rPr>
              <a:t> — создание </a:t>
            </a:r>
            <a:r>
              <a:rPr lang="ru-RU" sz="2800" b="1" dirty="0">
                <a:solidFill>
                  <a:srgbClr val="000000"/>
                </a:solidFill>
                <a:latin typeface="Trebuchet MS"/>
              </a:rPr>
              <a:t>иерархии классов, когда потомки наследуют все свойства своих предков, могут их изменять и добавлять новые</a:t>
            </a:r>
            <a:endParaRPr lang="ru-RU" sz="2800" b="1" dirty="0">
              <a:solidFill>
                <a:srgbClr val="000000"/>
              </a:solidFill>
              <a:latin typeface="Trebuchet MS"/>
              <a:cs typeface="Courier New" panose="02070309020205020404" pitchFamily="49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7579" y="5301208"/>
            <a:ext cx="8706909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ru-RU" sz="2800" b="1" i="1" dirty="0">
                <a:solidFill>
                  <a:srgbClr val="FF0000"/>
                </a:solidFill>
                <a:latin typeface="Trebuchet MS"/>
              </a:rPr>
              <a:t>Полиморфизм</a:t>
            </a:r>
            <a:r>
              <a:rPr lang="ru-RU" sz="2800" b="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rebuchet MS"/>
              </a:rPr>
              <a:t>— использование </a:t>
            </a:r>
            <a:r>
              <a:rPr lang="ru-RU" sz="2800" b="1" dirty="0">
                <a:solidFill>
                  <a:srgbClr val="000000"/>
                </a:solidFill>
                <a:latin typeface="Trebuchet MS"/>
              </a:rPr>
              <a:t>в различных классах иерархии одно имя для обозначения сходных по смыслу действий </a:t>
            </a:r>
            <a:endParaRPr lang="ru-RU" sz="2800" b="1" dirty="0">
              <a:solidFill>
                <a:srgbClr val="000000"/>
              </a:solidFill>
              <a:latin typeface="Trebuchet MS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68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30339" y="188641"/>
            <a:ext cx="8482290" cy="707886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uk-UA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Конструкторы</a:t>
            </a:r>
            <a:endParaRPr lang="ru-RU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295316" y="927645"/>
            <a:ext cx="8645298" cy="18180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800" b="1" dirty="0" smtClean="0">
                <a:latin typeface="+mn-lt"/>
              </a:rPr>
              <a:t>В каждом классе есть по крайней мере один метод, имя которого совпадает с именем класса. Этот метод называют </a:t>
            </a:r>
            <a:r>
              <a:rPr lang="ru-RU" altLang="ru-RU" sz="2800" b="1" i="1" dirty="0" smtClean="0">
                <a:solidFill>
                  <a:srgbClr val="FF0000"/>
                </a:solidFill>
                <a:latin typeface="+mn-lt"/>
              </a:rPr>
              <a:t>конструктором</a:t>
            </a:r>
            <a:r>
              <a:rPr lang="ru-RU" altLang="ru-RU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altLang="ru-RU" sz="2800" b="1" dirty="0" smtClean="0">
                <a:latin typeface="+mn-lt"/>
              </a:rPr>
              <a:t>класса.</a:t>
            </a:r>
            <a:endParaRPr lang="ru-RU" altLang="ru-RU" sz="2800" b="1" i="1" dirty="0">
              <a:solidFill>
                <a:srgbClr val="C00000"/>
              </a:solidFill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44739" y="2996952"/>
            <a:ext cx="858933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+mn-lt"/>
              </a:rPr>
              <a:t>Конструктор</a:t>
            </a:r>
            <a:r>
              <a:rPr lang="ru-RU" sz="2800" dirty="0" smtClean="0">
                <a:latin typeface="+mn-lt"/>
              </a:rPr>
              <a:t> – это метод, предназначенный для инициализации объектов класса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17020" y="5517232"/>
            <a:ext cx="8617049" cy="9562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800" dirty="0" smtClean="0">
                <a:latin typeface="+mn-lt"/>
                <a:cs typeface="Courier New" panose="02070309020205020404" pitchFamily="49" charset="0"/>
              </a:rPr>
              <a:t>Если программист не объявил ни одного конструктора, он будет создан автоматически</a:t>
            </a:r>
            <a:endParaRPr lang="ru-RU" altLang="ru-RU" sz="2800" b="1" dirty="0">
              <a:solidFill>
                <a:srgbClr val="C00000"/>
              </a:solidFill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17021" y="4221088"/>
            <a:ext cx="8589330" cy="954107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+mn-lt"/>
              </a:rPr>
              <a:t>Конструктор вызывается всегда при создании объекта</a:t>
            </a:r>
          </a:p>
        </p:txBody>
      </p:sp>
    </p:spTree>
    <p:extLst>
      <p:ext uri="{BB962C8B-B14F-4D97-AF65-F5344CB8AC3E}">
        <p14:creationId xmlns:p14="http://schemas.microsoft.com/office/powerpoint/2010/main" val="245778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332656"/>
            <a:ext cx="8568952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b="1" kern="0" dirty="0" smtClean="0"/>
              <a:t>ОСНОВНЫЕ СВОЙСТВА КОНСТРУКТОРОВ</a:t>
            </a:r>
            <a:endParaRPr lang="ru-RU" sz="3200" b="1" kern="0" dirty="0"/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251520" y="980728"/>
            <a:ext cx="8645298" cy="13256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b="1" dirty="0">
                <a:solidFill>
                  <a:srgbClr val="C00000"/>
                </a:solidFill>
                <a:latin typeface="+mn-lt"/>
              </a:rPr>
              <a:t>Конструктор не возвращает значение</a:t>
            </a:r>
            <a:r>
              <a:rPr lang="ru-RU" sz="2800" b="1" dirty="0">
                <a:latin typeface="+mn-lt"/>
              </a:rPr>
              <a:t>, </a:t>
            </a:r>
            <a:r>
              <a:rPr lang="ru-RU" sz="2800" dirty="0">
                <a:latin typeface="+mn-lt"/>
              </a:rPr>
              <a:t>даже типа </a:t>
            </a:r>
            <a:r>
              <a:rPr lang="ru-RU" sz="2800" dirty="0" err="1">
                <a:latin typeface="+mn-lt"/>
              </a:rPr>
              <a:t>void</a:t>
            </a:r>
            <a:r>
              <a:rPr lang="ru-RU" sz="2800" dirty="0">
                <a:latin typeface="+mn-lt"/>
              </a:rPr>
              <a:t>. </a:t>
            </a:r>
            <a:endParaRPr lang="ru-RU" sz="2800" dirty="0" smtClean="0">
              <a:latin typeface="+mn-lt"/>
            </a:endParaRPr>
          </a:p>
          <a:p>
            <a:r>
              <a:rPr lang="ru-RU" sz="2400" b="1" dirty="0" smtClean="0">
                <a:latin typeface="+mn-lt"/>
              </a:rPr>
              <a:t>Нельзя </a:t>
            </a:r>
            <a:r>
              <a:rPr lang="ru-RU" sz="2400" b="1" dirty="0">
                <a:latin typeface="+mn-lt"/>
              </a:rPr>
              <a:t>получить указатель на конструктор</a:t>
            </a:r>
            <a:endParaRPr lang="ru-RU" altLang="ru-RU" sz="2400" b="1" dirty="0">
              <a:solidFill>
                <a:srgbClr val="C00000"/>
              </a:solidFill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71174" y="4581128"/>
            <a:ext cx="8645298" cy="18180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ru-RU" sz="2800" b="1" dirty="0">
                <a:solidFill>
                  <a:srgbClr val="FF0000"/>
                </a:solidFill>
                <a:latin typeface="+mn-lt"/>
              </a:rPr>
              <a:t>Класс может иметь несколько конструкторов с разными параметрами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для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разных видов инициализации </a:t>
            </a:r>
            <a:endParaRPr lang="ru-RU" sz="2800" b="1" dirty="0" smtClean="0">
              <a:solidFill>
                <a:srgbClr val="FF0000"/>
              </a:solidFill>
              <a:latin typeface="+mn-lt"/>
            </a:endParaRPr>
          </a:p>
          <a:p>
            <a:pPr lvl="0"/>
            <a:r>
              <a:rPr lang="ru-RU" sz="2400" dirty="0" smtClean="0">
                <a:latin typeface="+mn-lt"/>
              </a:rPr>
              <a:t>(</a:t>
            </a:r>
            <a:r>
              <a:rPr lang="ru-RU" sz="2400" dirty="0">
                <a:latin typeface="+mn-lt"/>
              </a:rPr>
              <a:t>при этом используется механизм перегрузки). 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271174" y="2564904"/>
            <a:ext cx="8645298" cy="16949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ru-RU" sz="2800" b="1" dirty="0">
                <a:solidFill>
                  <a:srgbClr val="C00000"/>
                </a:solidFill>
                <a:latin typeface="+mn-lt"/>
              </a:rPr>
              <a:t>Конструктор, вызываемый без параметров, называется конструктором по умолчанию</a:t>
            </a:r>
            <a:r>
              <a:rPr lang="ru-RU" sz="2800" b="1" dirty="0">
                <a:latin typeface="+mn-lt"/>
              </a:rPr>
              <a:t>. </a:t>
            </a:r>
            <a:endParaRPr lang="ru-RU" sz="2800" b="1" dirty="0" smtClean="0">
              <a:latin typeface="+mn-lt"/>
            </a:endParaRPr>
          </a:p>
          <a:p>
            <a:r>
              <a:rPr lang="ru-RU" sz="2400" dirty="0">
                <a:latin typeface="+mn-lt"/>
              </a:rPr>
              <a:t>Можно задавать значения параметров по умолчанию. Их может содержать только один из конструкторов. </a:t>
            </a:r>
            <a:endParaRPr lang="ru-RU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318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13078" y="1149273"/>
            <a:ext cx="8904636" cy="956288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dirty="0">
                <a:latin typeface="+mn-lt"/>
              </a:rPr>
              <a:t>В языке Си++ функции различаются не только по именам, но и по типам аргументов</a:t>
            </a:r>
            <a:endParaRPr lang="ru-RU" altLang="ru-RU" sz="2800" b="1" dirty="0">
              <a:solidFill>
                <a:srgbClr val="C00000"/>
              </a:solidFill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1585" y="2348880"/>
            <a:ext cx="8890555" cy="1200329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ru-RU" sz="2400" dirty="0">
                <a:latin typeface="+mn-lt"/>
              </a:rPr>
              <a:t>Под перегрузкой функции понимается определение нескольких функций (две или больше) с одинаковым именем, но различными параметрами.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1585" y="3789040"/>
            <a:ext cx="5386519" cy="2308324"/>
          </a:xfrm>
          <a:prstGeom prst="rect">
            <a:avLst/>
          </a:prstGeom>
          <a:solidFill>
            <a:srgbClr val="FFFFCC"/>
          </a:solidFill>
          <a:ln w="38100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sum(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b,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c)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result;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result = a + b + c;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return result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ru-RU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496469" y="4365104"/>
            <a:ext cx="7515671" cy="2308324"/>
          </a:xfrm>
          <a:prstGeom prst="rect">
            <a:avLst/>
          </a:prstGeom>
          <a:solidFill>
            <a:srgbClr val="FFFFCC"/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double sum(double a, double b, double c)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double result;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result = a + b + c;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return result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ru-RU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1520" y="332656"/>
            <a:ext cx="8568952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kern="0" dirty="0" smtClean="0"/>
              <a:t>НАПОМИНАНИЕ: ПЕРЕГРУЗКА ФУНКЦИЙ</a:t>
            </a:r>
            <a:endParaRPr lang="ru-RU" sz="3200" kern="0" dirty="0"/>
          </a:p>
        </p:txBody>
      </p:sp>
    </p:spTree>
    <p:extLst>
      <p:ext uri="{BB962C8B-B14F-4D97-AF65-F5344CB8AC3E}">
        <p14:creationId xmlns:p14="http://schemas.microsoft.com/office/powerpoint/2010/main" val="127023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332656"/>
            <a:ext cx="8568952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kern="0" dirty="0" smtClean="0"/>
              <a:t>ПРИМЕРЫ КОНСТРУКТОРОВ – КЛАСС </a:t>
            </a:r>
            <a:r>
              <a:rPr lang="en-US" sz="3200" kern="0" dirty="0" err="1" smtClean="0"/>
              <a:t>monstr</a:t>
            </a:r>
            <a:endParaRPr lang="ru-RU" sz="3200" kern="0" dirty="0"/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251520" y="980728"/>
            <a:ext cx="8645298" cy="4895828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Возможные значения цвета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red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green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blue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 </a:t>
            </a:r>
            <a:endParaRPr lang="ru-RU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объявление класса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health, ammo;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color skin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char name[10];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public: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he =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ru-RU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am =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ru-RU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ru-RU" sz="24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(color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sk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ru-RU" sz="24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(char *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ru-RU" sz="24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  <a:endParaRPr lang="ru-RU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3933056"/>
            <a:ext cx="8568952" cy="1152128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262073" y="5864084"/>
            <a:ext cx="8642097" cy="8331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Super(20, 400),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Vasia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(5),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Z; 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(l0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Zmei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(blue);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93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332656"/>
            <a:ext cx="8568952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kern="0" dirty="0" smtClean="0"/>
              <a:t>ПРИМЕРЫ КОНСТРУКТОРОВ – КЛАСС </a:t>
            </a:r>
            <a:r>
              <a:rPr lang="en-US" sz="3200" kern="0" dirty="0" err="1" smtClean="0"/>
              <a:t>monstr</a:t>
            </a:r>
            <a:endParaRPr lang="ru-RU" sz="3200" kern="0" dirty="0"/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251520" y="980728"/>
            <a:ext cx="8645298" cy="3049169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ru-RU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he = 5</a:t>
            </a:r>
            <a:r>
              <a:rPr lang="ru-RU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am =10</a:t>
            </a:r>
            <a:r>
              <a:rPr lang="ru-RU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ru-RU" sz="2400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(color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sk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(char *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get_health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(){return health;}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get_ammo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(){return ammo;}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403648" y="3356992"/>
            <a:ext cx="7256501" cy="2679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he,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am)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health = he; </a:t>
            </a:r>
            <a:endParaRPr lang="ru-RU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ammo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am; </a:t>
            </a:r>
            <a:endParaRPr lang="ru-RU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skin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red; </a:t>
            </a:r>
            <a:endParaRPr lang="ru-RU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strcpy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(name,"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noname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289932" y="6237312"/>
            <a:ext cx="8642097" cy="4638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Super(20, 400),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Vasia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Z; 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51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332656"/>
            <a:ext cx="8568952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kern="0" dirty="0" smtClean="0"/>
              <a:t>ПРИМЕРЫ КОНСТРУКТОРОВ – КЛАСС </a:t>
            </a:r>
            <a:r>
              <a:rPr lang="en-US" sz="3200" kern="0" dirty="0" err="1" smtClean="0"/>
              <a:t>monstr</a:t>
            </a:r>
            <a:endParaRPr lang="ru-RU" sz="3200" kern="0" dirty="0"/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251520" y="980728"/>
            <a:ext cx="8645298" cy="3049169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he =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am =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(color </a:t>
            </a:r>
            <a:r>
              <a:rPr lang="en-US" sz="2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sk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ru-RU" sz="24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(char *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get_health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(){return health;}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get_ammo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(){return ammo;}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522634" y="2852936"/>
            <a:ext cx="8103069" cy="37878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(color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sk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ammo = 100;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strcpy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(name,"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ColMonstr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switch 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sk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case red: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health=5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skin=red; break;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case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green:health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=10;skin=green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break;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case blue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health=15;skin=blue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break;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2354643" y="6215565"/>
            <a:ext cx="6542175" cy="4638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(l0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Zmei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(blue);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39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332656"/>
            <a:ext cx="8568952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kern="0" dirty="0" smtClean="0"/>
              <a:t>ПРИМЕРЫ КОНСТРУКТОРОВ – КЛАСС </a:t>
            </a:r>
            <a:r>
              <a:rPr lang="en-US" sz="3200" kern="0" dirty="0" err="1" smtClean="0"/>
              <a:t>monstr</a:t>
            </a:r>
            <a:endParaRPr lang="ru-RU" sz="3200" kern="0" dirty="0"/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251520" y="980728"/>
            <a:ext cx="8645298" cy="3049169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he =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am =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(color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sk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(char *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ru-RU" sz="24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get_health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(){return health;}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get_ammo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(){return ammo;}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717403" y="3573016"/>
            <a:ext cx="7887045" cy="30491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(char *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name 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char [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+ 1];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К длине строки добавляется 1 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//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для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хранения нуль-символа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strcpy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(name,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health =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10;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ammo =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skin = red;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40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332656"/>
            <a:ext cx="8568952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kern="0" dirty="0" smtClean="0"/>
              <a:t>ПРИМЕРЫ КОНСТРУКТОРОВ – КЛАСС </a:t>
            </a:r>
            <a:r>
              <a:rPr lang="en-US" sz="36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Ratio</a:t>
            </a:r>
            <a:endParaRPr lang="ru-RU" sz="3600" b="1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251520" y="980728"/>
            <a:ext cx="8645298" cy="5634492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Ratio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private: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long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num,den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//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числитель и знаменатель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ru-RU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Закр.конструктор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(в </a:t>
            </a:r>
            <a:r>
              <a:rPr lang="ru-RU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арифметич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операциях)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Ratio(long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long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den);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Функции-утилиты: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void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Reduce(void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// сокращение дроби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//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наибольший общий делитель</a:t>
            </a:r>
          </a:p>
          <a:p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gcd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(long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m,long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n);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//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Конструктор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-&gt;Ratio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Ratio(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=0,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denom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=1);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//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Конструктор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double-&gt;Ratio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Ratio(double x);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9693" y="2492896"/>
            <a:ext cx="8568952" cy="720080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9043" y="5013176"/>
            <a:ext cx="8568952" cy="1512168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66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332656"/>
            <a:ext cx="8568952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kern="0" dirty="0" smtClean="0"/>
              <a:t>ПРИМЕРЫ КОНСТРУКТОРОВ – КЛАСС </a:t>
            </a:r>
            <a:r>
              <a:rPr lang="en-US" sz="36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Ratio</a:t>
            </a:r>
            <a:endParaRPr lang="ru-RU" sz="3600" b="1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251520" y="980728"/>
            <a:ext cx="8645298" cy="5634492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Ratio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private: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long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num,den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//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числитель и знаменатель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ru-RU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Закр.конструктор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(в </a:t>
            </a:r>
            <a:r>
              <a:rPr lang="ru-RU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арифметич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операциях)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Ratio(long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long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den);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Функции-утилиты: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void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Reduce(void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// сокращение дроби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//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наибольший общий делитель</a:t>
            </a:r>
          </a:p>
          <a:p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gcd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(long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m,long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n);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//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Конструктор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-&gt;Ratio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Ratio(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=0,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denom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=1);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//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Конструктор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double-&gt;Ratio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Ratio(double x);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484460" y="3248043"/>
            <a:ext cx="8103069" cy="3418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Ratio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 Ratio(long p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long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=p; den=q;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if(den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==0) 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  <a:endParaRPr lang="ru-RU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"знаменатель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!"; </a:t>
            </a:r>
            <a:endParaRPr lang="ru-RU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exit(1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endParaRPr lang="ru-RU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endParaRPr lang="ru-RU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30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30339" y="188641"/>
            <a:ext cx="8482290" cy="707886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uk-UA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 занятий</a:t>
            </a:r>
            <a:endParaRPr lang="ru-RU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917741"/>
              </p:ext>
            </p:extLst>
          </p:nvPr>
        </p:nvGraphicFramePr>
        <p:xfrm>
          <a:off x="187164" y="926780"/>
          <a:ext cx="8777324" cy="5486400"/>
        </p:xfrm>
        <a:graphic>
          <a:graphicData uri="http://schemas.openxmlformats.org/drawingml/2006/table">
            <a:tbl>
              <a:tblPr firstRow="1" firstCol="1" bandRow="1"/>
              <a:tblGrid>
                <a:gridCol w="410522"/>
                <a:gridCol w="8366802"/>
              </a:tblGrid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Перегрузка функций и операций. Примеры программ с использованием перегрузки функций. Применение перегрузки операций при работе с пользовательскими типами данных.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54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Практическое занятие 26.</a:t>
                      </a: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Создание программ с использованием перегрузки функций и операций.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Динамическое распределение памяти. Статическое и динамическое выделение памяти. Функции работы с памятью семейства языка C. Операции выделения и освобождения памяти в языке C++.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56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Практическое занятие 27.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Создание программ с использованием динамического распределения памяти.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Динамические структуры данных. Значение динамических структур для системного программирования. Стеки, очереди, списки. Примеры программ обработки динамических структур.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Практическое занятие 28.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Создание простейших программ для работы с динамическими структурами данных.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59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Основные понятия объектно-ориентированного программирования. Понятия «класс», «объект». Инкапсуляция, наследование, полиморфизм. Примеры классов и объектов. Секции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private, public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Конструкторы и деструкторы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Практическое занятие 29.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Создание простейших программ с использованием классов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62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Наследование и полиморфизм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Практическое занятие 30.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Создание программ с использованием наследования классов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Практическое занятие 31.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Создание программ с использованием полиморфизма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85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332656"/>
            <a:ext cx="8568952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kern="0" dirty="0" smtClean="0"/>
              <a:t>ПРИМЕРЫ КОНСТРУКТОРОВ – КЛАСС </a:t>
            </a:r>
            <a:r>
              <a:rPr lang="en-US" sz="36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Ratio</a:t>
            </a:r>
            <a:endParaRPr lang="ru-RU" sz="3600" b="1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251520" y="980728"/>
            <a:ext cx="8645298" cy="5634492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Ratio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private: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long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num,den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//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числитель и знаменатель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ru-RU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Закр.конструктор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(в </a:t>
            </a:r>
            <a:r>
              <a:rPr lang="ru-RU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арифметич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операциях)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Ratio(long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long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den);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Функции-утилиты: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void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Reduce(void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// сокращение дроби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//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наибольший общий делитель</a:t>
            </a:r>
          </a:p>
          <a:p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gcd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(long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m,long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n);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</a:t>
            </a:r>
            <a:r>
              <a:rPr 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Конструктор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-&gt;Ratio</a:t>
            </a:r>
          </a:p>
          <a:p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Ratio(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=0,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denom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//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Конструктор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double-&gt;Ratio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Ratio(double x);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462754" y="1916832"/>
            <a:ext cx="8103069" cy="3418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Ratio:: Ratio(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ru-RU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p; den=q;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if(den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==0) 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  <a:endParaRPr lang="ru-RU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"знаменатель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!"; </a:t>
            </a:r>
            <a:endParaRPr lang="ru-RU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exit(1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endParaRPr lang="ru-RU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endParaRPr lang="ru-RU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44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332656"/>
            <a:ext cx="8568952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kern="0" dirty="0" smtClean="0"/>
              <a:t>ПРИМЕРЫ КОНСТРУКТОРОВ – КЛАСС </a:t>
            </a:r>
            <a:r>
              <a:rPr lang="en-US" sz="36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Ratio</a:t>
            </a:r>
            <a:endParaRPr lang="ru-RU" sz="3600" b="1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251520" y="980728"/>
            <a:ext cx="8645298" cy="5634492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Ratio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private: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long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num,den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//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числитель и знаменатель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ru-RU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Закр.конструктор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(в </a:t>
            </a:r>
            <a:r>
              <a:rPr lang="ru-RU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арифметич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операциях)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Ratio(long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long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den);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Функции-утилиты: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void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Reduce(void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// сокращение дроби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//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наибольший общий делитель</a:t>
            </a:r>
          </a:p>
          <a:p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gcd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(long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m,long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n);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//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Конструктор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-&gt;Ratio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Ratio(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=0,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denom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=1);</a:t>
            </a:r>
          </a:p>
          <a:p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</a:t>
            </a:r>
            <a:r>
              <a:rPr 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Конструктор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double-&gt;Ratio</a:t>
            </a:r>
          </a:p>
          <a:p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Ratio(double x);</a:t>
            </a:r>
            <a:endParaRPr lang="ru-RU" sz="24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522634" y="2706171"/>
            <a:ext cx="8103069" cy="30491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Ratio:: Ratio(double x)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double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val1,val2;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val1=100000000L*x;   val2=10000000L*x;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=long(val1-val2); 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den=90000000L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Reduce();  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57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77189" y="188640"/>
            <a:ext cx="8175267" cy="129614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 cap="rnd" cmpd="dbl">
            <a:solidFill>
              <a:srgbClr val="C00000"/>
            </a:solidFill>
            <a:bevel/>
          </a:ln>
        </p:spPr>
        <p:txBody>
          <a:bodyPr anchor="ctr" anchorCtr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b="1" kern="0" dirty="0" smtClean="0"/>
              <a:t>ДЕСТРУКТОРЫ</a:t>
            </a:r>
            <a:endParaRPr lang="ru-RU" b="1" kern="0" dirty="0"/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317021" y="1681498"/>
            <a:ext cx="8645298" cy="13871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b="1" i="1" dirty="0">
                <a:solidFill>
                  <a:srgbClr val="FF0000"/>
                </a:solidFill>
                <a:latin typeface="+mn-lt"/>
              </a:rPr>
              <a:t>Деструктор</a:t>
            </a:r>
            <a:r>
              <a:rPr lang="ru-RU" sz="2800" b="1" i="1" dirty="0">
                <a:latin typeface="+mn-lt"/>
              </a:rPr>
              <a:t> — </a:t>
            </a:r>
            <a:r>
              <a:rPr lang="ru-RU" sz="2800" b="1" dirty="0">
                <a:latin typeface="+mn-lt"/>
              </a:rPr>
              <a:t>это особый вид метода, применяющийся для освобождения памяти, занимаемой объектом</a:t>
            </a:r>
            <a:r>
              <a:rPr lang="ru-RU" sz="2800" b="1" i="1" dirty="0">
                <a:latin typeface="+mn-lt"/>
              </a:rPr>
              <a:t>. </a:t>
            </a:r>
            <a:endParaRPr lang="ru-RU" sz="2800" dirty="0">
              <a:latin typeface="+mn-lt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13649" y="3255271"/>
            <a:ext cx="8589330" cy="1938992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Деструктор вызывается автоматически, когда объект выходит из области видимости:</a:t>
            </a:r>
          </a:p>
          <a:p>
            <a:r>
              <a:rPr lang="ru-RU" sz="2400" dirty="0">
                <a:latin typeface="+mn-lt"/>
              </a:rPr>
              <a:t>для локальных объектов — при выходе из блока, в котором они объявлены;</a:t>
            </a:r>
          </a:p>
          <a:p>
            <a:r>
              <a:rPr lang="ru-RU" sz="2400" dirty="0">
                <a:latin typeface="+mn-lt"/>
              </a:rPr>
              <a:t>для глобальных — как часть процедуры выхода из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ru-RU" sz="2400" dirty="0">
                <a:latin typeface="+mn-lt"/>
              </a:rPr>
              <a:t>;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05167" y="5373216"/>
            <a:ext cx="8617049" cy="13871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b="1" dirty="0">
                <a:latin typeface="+mn-lt"/>
              </a:rPr>
              <a:t>Имя деструктора начинается с тильды (</a:t>
            </a:r>
            <a:r>
              <a:rPr lang="ru-RU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~</a:t>
            </a:r>
            <a:r>
              <a:rPr lang="ru-RU" sz="2800" b="1" dirty="0">
                <a:latin typeface="+mn-lt"/>
              </a:rPr>
              <a:t>), непосредственно за которой следует имя класса. </a:t>
            </a:r>
          </a:p>
        </p:txBody>
      </p:sp>
    </p:spTree>
    <p:extLst>
      <p:ext uri="{BB962C8B-B14F-4D97-AF65-F5344CB8AC3E}">
        <p14:creationId xmlns:p14="http://schemas.microsoft.com/office/powerpoint/2010/main" val="116621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332656"/>
            <a:ext cx="8568952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kern="0" dirty="0" smtClean="0"/>
              <a:t>ОСНОВНЫЕ СВОЙСТВА ДЕСТРУКТОРОВ</a:t>
            </a:r>
            <a:endParaRPr lang="ru-RU" sz="3200" kern="0" dirty="0"/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251520" y="980728"/>
            <a:ext cx="8645298" cy="5254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b="1" dirty="0" smtClean="0">
                <a:latin typeface="+mn-lt"/>
              </a:rPr>
              <a:t>Деструктору не передаются никакие параметры</a:t>
            </a:r>
            <a:endParaRPr lang="ru-RU" altLang="ru-RU" sz="2400" dirty="0">
              <a:solidFill>
                <a:srgbClr val="C00000"/>
              </a:solidFill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51520" y="2451806"/>
            <a:ext cx="8645298" cy="833178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ru-RU" sz="2400" dirty="0" smtClean="0">
                <a:latin typeface="+mn-lt"/>
              </a:rPr>
              <a:t>Если деструктор явным образом не определен, компилятор автоматически создаст пустой деструктор</a:t>
            </a:r>
            <a:endParaRPr lang="ru-RU" sz="2400" dirty="0">
              <a:latin typeface="+mn-lt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251520" y="1746755"/>
            <a:ext cx="8645298" cy="5254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ru-RU" sz="2800" b="1" dirty="0" smtClean="0">
                <a:latin typeface="+mn-lt"/>
              </a:rPr>
              <a:t>Деструкторы </a:t>
            </a:r>
            <a:r>
              <a:rPr lang="ru-RU" sz="2800" b="1" i="1" dirty="0" smtClean="0">
                <a:solidFill>
                  <a:srgbClr val="FF0000"/>
                </a:solidFill>
                <a:latin typeface="+mn-lt"/>
              </a:rPr>
              <a:t>не </a:t>
            </a:r>
            <a:r>
              <a:rPr lang="ru-RU" sz="2800" b="1" i="1" dirty="0" smtClean="0">
                <a:solidFill>
                  <a:srgbClr val="FF0000"/>
                </a:solidFill>
                <a:latin typeface="+mn-lt"/>
              </a:rPr>
              <a:t>наследуются</a:t>
            </a:r>
            <a:endParaRPr lang="ru-RU" sz="2800" b="1" i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251520" y="3531898"/>
            <a:ext cx="8645298" cy="833178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ru-RU" sz="2400" dirty="0" smtClean="0">
                <a:latin typeface="+mn-lt"/>
              </a:rPr>
              <a:t>Деструктор необходимо явно описывать, если объект содержит </a:t>
            </a: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указатели на память, выделенную динамически</a:t>
            </a:r>
            <a:r>
              <a:rPr lang="ru-RU" sz="2400" dirty="0" smtClean="0">
                <a:latin typeface="+mn-lt"/>
              </a:rPr>
              <a:t>. </a:t>
            </a:r>
            <a:endParaRPr lang="ru-RU" sz="2400" dirty="0">
              <a:latin typeface="+mn-lt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298891" y="5504714"/>
            <a:ext cx="8645298" cy="8331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::~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0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delete [] name }  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793749" y="3161464"/>
            <a:ext cx="8103069" cy="23105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(char *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 = new char [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+ 1];</a:t>
            </a:r>
            <a:endParaRPr lang="ru-RU" sz="24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strcpy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(name,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health = 100; ammo =10; skin = red;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4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85786" y="260647"/>
            <a:ext cx="8496944" cy="93610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 cap="rnd" cmpd="dbl">
            <a:solidFill>
              <a:srgbClr val="C00000"/>
            </a:solidFill>
            <a:bevel/>
          </a:ln>
        </p:spPr>
        <p:txBody>
          <a:bodyPr anchor="ctr" anchorCtr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b="1" kern="0" dirty="0" smtClean="0"/>
              <a:t>ПРИМЕР ПРОГРАММЫ</a:t>
            </a:r>
            <a:endParaRPr lang="ru-RU" b="1" kern="0" dirty="0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07504" y="1277719"/>
            <a:ext cx="8904636" cy="4834273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ratio.h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using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namespace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setlocale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(LC_ALL, "Russian");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// 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объявление 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переменных</a:t>
            </a:r>
          </a:p>
          <a:p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Ratio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r1(5); Ratio r2; </a:t>
            </a:r>
          </a:p>
          <a:p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Ratio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r3(2.5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endParaRPr lang="ru-RU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504" y="6237312"/>
            <a:ext cx="2664296" cy="432048"/>
          </a:xfrm>
          <a:prstGeom prst="roundRect">
            <a:avLst/>
          </a:prstGeom>
          <a:solidFill>
            <a:srgbClr val="FA69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r1=</a:t>
            </a:r>
            <a:r>
              <a:rPr lang="ru-RU" sz="2800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неопред</a:t>
            </a:r>
            <a:r>
              <a:rPr lang="ru-RU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.</a:t>
            </a:r>
            <a:endParaRPr lang="ru-RU" sz="28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22906" y="6237312"/>
            <a:ext cx="2503676" cy="432048"/>
          </a:xfrm>
          <a:prstGeom prst="roundRect">
            <a:avLst/>
          </a:prstGeom>
          <a:solidFill>
            <a:srgbClr val="FA69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r</a:t>
            </a:r>
            <a:r>
              <a:rPr lang="ru-RU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ru-RU" sz="2800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неопред</a:t>
            </a:r>
            <a:r>
              <a:rPr lang="ru-RU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.</a:t>
            </a:r>
            <a:endParaRPr lang="ru-RU" sz="28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77689" y="6237312"/>
            <a:ext cx="2503676" cy="432048"/>
          </a:xfrm>
          <a:prstGeom prst="roundRect">
            <a:avLst/>
          </a:prstGeom>
          <a:solidFill>
            <a:srgbClr val="FA69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r</a:t>
            </a:r>
            <a:r>
              <a:rPr lang="ru-RU" sz="2800" dirty="0">
                <a:solidFill>
                  <a:schemeClr val="tx1"/>
                </a:solidFill>
                <a:latin typeface="Consolas" panose="020B0609020204030204" pitchFamily="49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ru-RU" sz="2800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неопред</a:t>
            </a:r>
            <a:r>
              <a:rPr lang="ru-RU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.</a:t>
            </a:r>
            <a:endParaRPr lang="ru-RU" sz="28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73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85786" y="260647"/>
            <a:ext cx="8496944" cy="93610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 cap="rnd" cmpd="dbl">
            <a:solidFill>
              <a:srgbClr val="C00000"/>
            </a:solidFill>
            <a:bevel/>
          </a:ln>
        </p:spPr>
        <p:txBody>
          <a:bodyPr anchor="ctr" anchorCtr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b="1" kern="0" dirty="0" smtClean="0"/>
              <a:t>ПРИМЕР ПРОГРАММЫ</a:t>
            </a:r>
            <a:endParaRPr lang="ru-RU" b="1" kern="0" dirty="0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07504" y="1277719"/>
            <a:ext cx="8904636" cy="4834273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ratio.h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using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namespace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setlocale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(LC_ALL, "Russian");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// 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объявление 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переменных</a:t>
            </a:r>
          </a:p>
          <a:p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Ratio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r1(5); Ratio r2; </a:t>
            </a:r>
          </a:p>
          <a:p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Ratio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r3(2.5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endParaRPr lang="ru-RU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21527" y="1277719"/>
            <a:ext cx="8276590" cy="3785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Ratio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private: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long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num,den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Ratio(long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num,long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den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);//</a:t>
            </a:r>
            <a:r>
              <a:rPr lang="ru-RU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Закр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ru-RU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констр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 Reduce(void);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// сокращение дроби</a:t>
            </a:r>
          </a:p>
          <a:p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(long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m,long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);//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НОД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//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Конструктор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-&gt;Ratio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Ratio(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=0,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denom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=1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504" y="6237312"/>
            <a:ext cx="2664296" cy="432048"/>
          </a:xfrm>
          <a:prstGeom prst="roundRect">
            <a:avLst/>
          </a:prstGeom>
          <a:solidFill>
            <a:srgbClr val="FA69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r1=</a:t>
            </a:r>
            <a:r>
              <a:rPr lang="ru-RU" sz="2800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неопред</a:t>
            </a:r>
            <a:r>
              <a:rPr lang="ru-RU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.</a:t>
            </a:r>
            <a:endParaRPr lang="ru-RU" sz="28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22906" y="6237312"/>
            <a:ext cx="2503676" cy="432048"/>
          </a:xfrm>
          <a:prstGeom prst="roundRect">
            <a:avLst/>
          </a:prstGeom>
          <a:solidFill>
            <a:srgbClr val="FA69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r</a:t>
            </a:r>
            <a:r>
              <a:rPr lang="ru-RU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ru-RU" sz="2800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неопред</a:t>
            </a:r>
            <a:r>
              <a:rPr lang="ru-RU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.</a:t>
            </a:r>
            <a:endParaRPr lang="ru-RU" sz="28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77689" y="6237312"/>
            <a:ext cx="2503676" cy="432048"/>
          </a:xfrm>
          <a:prstGeom prst="roundRect">
            <a:avLst/>
          </a:prstGeom>
          <a:solidFill>
            <a:srgbClr val="FA69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r</a:t>
            </a:r>
            <a:r>
              <a:rPr lang="ru-RU" sz="2800" dirty="0">
                <a:solidFill>
                  <a:schemeClr val="tx1"/>
                </a:solidFill>
                <a:latin typeface="Consolas" panose="020B0609020204030204" pitchFamily="49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ru-RU" sz="2800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неопред</a:t>
            </a:r>
            <a:r>
              <a:rPr lang="ru-RU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.</a:t>
            </a:r>
            <a:endParaRPr lang="ru-RU" sz="28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01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9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07504" y="1277719"/>
            <a:ext cx="8904636" cy="4834273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ratio.h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using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namespace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setlocale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(LC_ALL, "Russian");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// 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объявление 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переменных</a:t>
            </a:r>
          </a:p>
          <a:p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Ratio r1(5);</a:t>
            </a:r>
          </a:p>
          <a:p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Ratio r2; </a:t>
            </a:r>
          </a:p>
          <a:p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Ratio r3(2.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625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endParaRPr lang="ru-RU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8124" y="4653136"/>
            <a:ext cx="8568952" cy="504056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8124" y="6237312"/>
            <a:ext cx="2503676" cy="432048"/>
          </a:xfrm>
          <a:prstGeom prst="roundRect">
            <a:avLst/>
          </a:prstGeom>
          <a:solidFill>
            <a:srgbClr val="FA69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r1=</a:t>
            </a:r>
            <a:r>
              <a:rPr lang="ru-RU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5/1</a:t>
            </a:r>
            <a:endParaRPr lang="ru-RU" sz="28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22906" y="6237312"/>
            <a:ext cx="2503676" cy="432048"/>
          </a:xfrm>
          <a:prstGeom prst="roundRect">
            <a:avLst/>
          </a:prstGeom>
          <a:solidFill>
            <a:srgbClr val="FA69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r</a:t>
            </a:r>
            <a:r>
              <a:rPr lang="ru-RU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ru-RU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0/1</a:t>
            </a:r>
            <a:endParaRPr lang="ru-RU" sz="28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77689" y="6237312"/>
            <a:ext cx="2503676" cy="432048"/>
          </a:xfrm>
          <a:prstGeom prst="roundRect">
            <a:avLst/>
          </a:prstGeom>
          <a:solidFill>
            <a:srgbClr val="FA69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r</a:t>
            </a:r>
            <a:r>
              <a:rPr lang="ru-RU" sz="2800" dirty="0">
                <a:solidFill>
                  <a:schemeClr val="tx1"/>
                </a:solidFill>
                <a:latin typeface="Consolas" panose="020B0609020204030204" pitchFamily="49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ru-RU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21/8</a:t>
            </a:r>
            <a:endParaRPr lang="ru-RU" sz="28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68124" y="188640"/>
            <a:ext cx="8640960" cy="74491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4000" b="1" kern="0" dirty="0" smtClean="0"/>
              <a:t>ПРИМЕР - ПРОДОЛЖЕНИЕ</a:t>
            </a:r>
            <a:endParaRPr lang="ru-RU" sz="4000" b="1" kern="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69379" y="1196752"/>
            <a:ext cx="6742761" cy="31700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Ratio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long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num,den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ru-RU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Ratio(long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num,long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den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);//</a:t>
            </a:r>
            <a:r>
              <a:rPr lang="ru-RU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Закр</a:t>
            </a:r>
            <a:r>
              <a:rPr lang="ru-RU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ru-RU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констр</a:t>
            </a:r>
            <a:r>
              <a:rPr lang="ru-RU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ru-RU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 Reduce(void);</a:t>
            </a:r>
            <a:r>
              <a:rPr lang="ru-RU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// сокращение дроби</a:t>
            </a:r>
          </a:p>
          <a:p>
            <a:r>
              <a:rPr lang="ru-RU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(long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m,long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);// </a:t>
            </a:r>
            <a:r>
              <a:rPr lang="ru-RU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НОД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//</a:t>
            </a:r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Конструктор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-&gt;Ratio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Ratio(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denom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=1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58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0208 0.131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1" grpId="0" animBg="1"/>
      <p:bldP spid="12" grpId="0" animBg="1"/>
      <p:bldP spid="13" grpId="0" animBg="1"/>
      <p:bldP spid="8" grpId="0" animBg="1"/>
      <p:bldP spid="8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00282" y="973312"/>
            <a:ext cx="8904636" cy="4834273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double d;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d=r1.GetNum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вызов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public-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метода</a:t>
            </a:r>
          </a:p>
          <a:p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&lt;&lt;"d="&lt;&lt;d&lt;&lt;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;// 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вывод 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числителя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Число 5 в виде дроби равно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"</a:t>
            </a:r>
          </a:p>
          <a:p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&lt;&lt;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r1&lt;&lt;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введите дробь: 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";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&gt;&gt;r1;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d=double(r1);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Ее эквивалент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double: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«</a:t>
            </a:r>
            <a:endParaRPr lang="ru-RU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d&lt;&lt;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Введите две дроби 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</a:p>
          <a:p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&gt;&gt;r1&gt;&gt;r2;</a:t>
            </a:r>
            <a:endParaRPr lang="ru-RU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8124" y="6237312"/>
            <a:ext cx="2503676" cy="432048"/>
          </a:xfrm>
          <a:prstGeom prst="roundRect">
            <a:avLst/>
          </a:prstGeom>
          <a:solidFill>
            <a:srgbClr val="FA69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r1=</a:t>
            </a:r>
            <a:r>
              <a:rPr lang="ru-RU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5/1</a:t>
            </a:r>
            <a:endParaRPr lang="ru-RU" sz="28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22906" y="6237312"/>
            <a:ext cx="2503676" cy="432048"/>
          </a:xfrm>
          <a:prstGeom prst="roundRect">
            <a:avLst/>
          </a:prstGeom>
          <a:solidFill>
            <a:srgbClr val="FA69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r</a:t>
            </a:r>
            <a:r>
              <a:rPr lang="ru-RU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ru-RU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0/1</a:t>
            </a:r>
            <a:endParaRPr lang="ru-RU" sz="28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77689" y="6237312"/>
            <a:ext cx="2503676" cy="432048"/>
          </a:xfrm>
          <a:prstGeom prst="roundRect">
            <a:avLst/>
          </a:prstGeom>
          <a:solidFill>
            <a:srgbClr val="FA69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r</a:t>
            </a:r>
            <a:r>
              <a:rPr lang="ru-RU" sz="2800" dirty="0">
                <a:solidFill>
                  <a:schemeClr val="tx1"/>
                </a:solidFill>
                <a:latin typeface="Consolas" panose="020B0609020204030204" pitchFamily="49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ru-RU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21/8</a:t>
            </a:r>
            <a:endParaRPr lang="ru-RU" sz="28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68124" y="188640"/>
            <a:ext cx="8640960" cy="74491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4000" b="1" kern="0" dirty="0" smtClean="0"/>
              <a:t>ПРИМЕР - ПРОДОЛЖЕНИЕ</a:t>
            </a:r>
            <a:endParaRPr lang="ru-RU" sz="4000" b="1" kern="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2413" y="1412776"/>
            <a:ext cx="8568952" cy="1800200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35362" y="4725144"/>
            <a:ext cx="827659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d=5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Число 5 в виде дроби равно: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5/1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14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4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00282" y="973312"/>
            <a:ext cx="8904636" cy="4834273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введите дробь: 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";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d=double(r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Ее эквивалент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double: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«</a:t>
            </a:r>
            <a:endParaRPr lang="ru-RU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d&lt;&lt;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Введите две дроби 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</a:p>
          <a:p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&gt;&gt;r1&gt;&gt;r2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pt-B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pt-B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&lt;&lt;"Результаты </a:t>
            </a:r>
            <a:r>
              <a:rPr lang="pt-BR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операций</a:t>
            </a:r>
            <a:r>
              <a:rPr lang="pt-B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"&lt;&lt;endl;</a:t>
            </a:r>
          </a:p>
          <a:p>
            <a:r>
              <a:rPr lang="pt-BR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pt-B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&lt;&lt;r1</a:t>
            </a:r>
            <a:r>
              <a:rPr lang="pt-BR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&lt;&lt;"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"&lt;&lt;</a:t>
            </a:r>
            <a:r>
              <a:rPr lang="pt-B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r2&lt;&lt;"= </a:t>
            </a:r>
            <a:r>
              <a:rPr lang="pt-BR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"&lt;&lt;(</a:t>
            </a:r>
            <a:r>
              <a:rPr lang="pt-B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r1+r2)&lt;&lt;endl;</a:t>
            </a:r>
          </a:p>
          <a:p>
            <a:r>
              <a:rPr lang="pt-BR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pt-B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&lt;&lt;r1</a:t>
            </a:r>
            <a:r>
              <a:rPr lang="pt-BR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&lt;&lt;" - "&lt;&lt;</a:t>
            </a:r>
            <a:r>
              <a:rPr lang="pt-B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r2&lt;&lt;"= </a:t>
            </a:r>
            <a:r>
              <a:rPr lang="pt-BR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"&lt;&lt;(r1-r2)&lt;&lt;endl;</a:t>
            </a:r>
          </a:p>
          <a:p>
            <a:r>
              <a:rPr lang="pt-BR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pt-B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&lt;&lt;r1</a:t>
            </a:r>
            <a:r>
              <a:rPr lang="pt-BR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&lt;&lt;" * "&lt;&lt;</a:t>
            </a:r>
            <a:r>
              <a:rPr lang="pt-B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r2&lt;&lt;"= "&lt;&lt;(r1*r2)&lt;&lt;endl;</a:t>
            </a:r>
          </a:p>
          <a:p>
            <a:r>
              <a:rPr lang="pt-BR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pt-B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&lt;&lt;r1</a:t>
            </a:r>
            <a:r>
              <a:rPr lang="pt-BR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&lt;&lt;" / </a:t>
            </a:r>
            <a:r>
              <a:rPr lang="pt-B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"&lt;&lt;r2&lt;&lt;"= "&lt;&lt;(r1/r2)&lt;&lt;endl;</a:t>
            </a:r>
            <a:endParaRPr lang="ru-RU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8124" y="6237312"/>
            <a:ext cx="2503676" cy="432048"/>
          </a:xfrm>
          <a:prstGeom prst="roundRect">
            <a:avLst/>
          </a:prstGeom>
          <a:solidFill>
            <a:srgbClr val="FA69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r1=</a:t>
            </a:r>
            <a:r>
              <a:rPr lang="ru-RU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1/6</a:t>
            </a:r>
            <a:endParaRPr lang="ru-RU" sz="28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22906" y="6237312"/>
            <a:ext cx="2503676" cy="432048"/>
          </a:xfrm>
          <a:prstGeom prst="roundRect">
            <a:avLst/>
          </a:prstGeom>
          <a:solidFill>
            <a:srgbClr val="FA69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r</a:t>
            </a:r>
            <a:r>
              <a:rPr lang="ru-RU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ru-RU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1/3</a:t>
            </a:r>
            <a:endParaRPr lang="ru-RU" sz="28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77689" y="6237312"/>
            <a:ext cx="2503676" cy="432048"/>
          </a:xfrm>
          <a:prstGeom prst="roundRect">
            <a:avLst/>
          </a:prstGeom>
          <a:solidFill>
            <a:srgbClr val="FA69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r</a:t>
            </a:r>
            <a:r>
              <a:rPr lang="ru-RU" sz="2800" dirty="0">
                <a:solidFill>
                  <a:schemeClr val="tx1"/>
                </a:solidFill>
                <a:latin typeface="Consolas" panose="020B0609020204030204" pitchFamily="49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ru-RU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3/8</a:t>
            </a:r>
            <a:endParaRPr lang="ru-RU" sz="28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68124" y="188640"/>
            <a:ext cx="8640960" cy="74491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4000" b="1" kern="0" dirty="0" smtClean="0"/>
              <a:t>ПРИМЕР - ПРОДОЛЖЕНИЕ</a:t>
            </a:r>
            <a:endParaRPr lang="ru-RU" sz="4000" b="1" kern="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8124" y="1089094"/>
            <a:ext cx="8568952" cy="2448272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67141" y="4365104"/>
            <a:ext cx="827659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введите дробь: </a:t>
            </a:r>
            <a:r>
              <a:rPr 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3/8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Ее эквивалент 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0.375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Введите две дроби (через пробел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r>
              <a:rPr lang="ru-RU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1/6 1/3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75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00282" y="973312"/>
            <a:ext cx="8904636" cy="4834273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введите дробь: 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";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d=double(r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Ее эквивалент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double: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«</a:t>
            </a:r>
            <a:endParaRPr lang="ru-RU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d&lt;&lt;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Введите две дроби 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</a:p>
          <a:p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&gt;&gt;r1&gt;&gt;r2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pt-B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pt-B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&lt;&lt;"Результаты </a:t>
            </a:r>
            <a:r>
              <a:rPr lang="pt-BR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операций</a:t>
            </a:r>
            <a:r>
              <a:rPr lang="pt-B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"&lt;&lt;endl;</a:t>
            </a:r>
          </a:p>
          <a:p>
            <a:r>
              <a:rPr lang="pt-BR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pt-B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&lt;&lt;r1</a:t>
            </a:r>
            <a:r>
              <a:rPr lang="pt-BR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&lt;&lt;"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"&lt;&lt;</a:t>
            </a:r>
            <a:r>
              <a:rPr lang="pt-B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r2&lt;&lt;"= </a:t>
            </a:r>
            <a:r>
              <a:rPr lang="pt-BR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"&lt;&lt;(</a:t>
            </a:r>
            <a:r>
              <a:rPr lang="pt-B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r1+r2)&lt;&lt;endl;</a:t>
            </a:r>
          </a:p>
          <a:p>
            <a:r>
              <a:rPr lang="pt-BR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pt-B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&lt;&lt;r1</a:t>
            </a:r>
            <a:r>
              <a:rPr lang="pt-BR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&lt;&lt;" - "&lt;&lt;</a:t>
            </a:r>
            <a:r>
              <a:rPr lang="pt-B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r2&lt;&lt;"= </a:t>
            </a:r>
            <a:r>
              <a:rPr lang="pt-BR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"&lt;&lt;(r1-r2)&lt;&lt;endl;</a:t>
            </a:r>
          </a:p>
          <a:p>
            <a:r>
              <a:rPr lang="pt-BR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pt-B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&lt;&lt;r1</a:t>
            </a:r>
            <a:r>
              <a:rPr lang="pt-BR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&lt;&lt;" * "&lt;&lt;</a:t>
            </a:r>
            <a:r>
              <a:rPr lang="pt-B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r2&lt;&lt;"= "&lt;&lt;(r1*r2)&lt;&lt;endl;</a:t>
            </a:r>
          </a:p>
          <a:p>
            <a:r>
              <a:rPr lang="pt-BR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pt-B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&lt;&lt;r1</a:t>
            </a:r>
            <a:r>
              <a:rPr lang="pt-BR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&lt;&lt;" / </a:t>
            </a:r>
            <a:r>
              <a:rPr lang="pt-B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"&lt;&lt;r2&lt;&lt;"= "&lt;&lt;(r1/r2)&lt;&lt;endl;</a:t>
            </a:r>
            <a:endParaRPr lang="ru-RU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8124" y="6237312"/>
            <a:ext cx="2503676" cy="432048"/>
          </a:xfrm>
          <a:prstGeom prst="roundRect">
            <a:avLst/>
          </a:prstGeom>
          <a:solidFill>
            <a:srgbClr val="FA69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r1=</a:t>
            </a:r>
            <a:r>
              <a:rPr lang="ru-RU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1/6</a:t>
            </a:r>
            <a:endParaRPr lang="ru-RU" sz="28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22906" y="6237312"/>
            <a:ext cx="2503676" cy="432048"/>
          </a:xfrm>
          <a:prstGeom prst="roundRect">
            <a:avLst/>
          </a:prstGeom>
          <a:solidFill>
            <a:srgbClr val="FA69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r</a:t>
            </a:r>
            <a:r>
              <a:rPr lang="ru-RU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ru-RU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1/3</a:t>
            </a:r>
            <a:endParaRPr lang="ru-RU" sz="28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77689" y="6237312"/>
            <a:ext cx="2503676" cy="432048"/>
          </a:xfrm>
          <a:prstGeom prst="roundRect">
            <a:avLst/>
          </a:prstGeom>
          <a:solidFill>
            <a:srgbClr val="FA69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r</a:t>
            </a:r>
            <a:r>
              <a:rPr lang="ru-RU" sz="2800" dirty="0">
                <a:solidFill>
                  <a:schemeClr val="tx1"/>
                </a:solidFill>
                <a:latin typeface="Consolas" panose="020B0609020204030204" pitchFamily="49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ru-RU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3/8</a:t>
            </a:r>
            <a:endParaRPr lang="ru-RU" sz="28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68124" y="188640"/>
            <a:ext cx="8640960" cy="74491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4000" b="1" kern="0" dirty="0" smtClean="0"/>
              <a:t>ПРИМЕР - ПРОДОЛЖЕНИЕ</a:t>
            </a:r>
            <a:endParaRPr lang="ru-RU" sz="4000" b="1" kern="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0281" y="3543256"/>
            <a:ext cx="8781083" cy="2264329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68124" y="1451456"/>
            <a:ext cx="827659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Результаты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операций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1/6 + 1/3= 1/2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1/6 - 1/3= -1/6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1/6 * 1/3= 1/18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1/6 / 1/3=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1/2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63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242502" y="1052736"/>
            <a:ext cx="8784976" cy="1571842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ВАРИАНТ 1</a:t>
            </a:r>
          </a:p>
          <a:p>
            <a:r>
              <a:rPr lang="ru-RU" sz="2400" dirty="0">
                <a:latin typeface="+mn-lt"/>
              </a:rPr>
              <a:t>1. </a:t>
            </a:r>
            <a:r>
              <a:rPr lang="ru-RU" sz="2400" dirty="0" smtClean="0">
                <a:latin typeface="+mn-lt"/>
              </a:rPr>
              <a:t>Указатель – это . . . </a:t>
            </a:r>
            <a:endParaRPr lang="ru-RU" sz="2400" dirty="0">
              <a:latin typeface="+mn-lt"/>
            </a:endParaRPr>
          </a:p>
          <a:p>
            <a:r>
              <a:rPr lang="ru-RU" sz="2400" dirty="0">
                <a:latin typeface="+mn-lt"/>
              </a:rPr>
              <a:t>2. Объявление класса.</a:t>
            </a:r>
            <a:endParaRPr lang="ru-RU" sz="2400" dirty="0" smtClean="0">
              <a:latin typeface="+mn-lt"/>
            </a:endParaRPr>
          </a:p>
          <a:p>
            <a:r>
              <a:rPr lang="ru-RU" sz="2400" dirty="0" smtClean="0">
                <a:latin typeface="+mn-lt"/>
              </a:rPr>
              <a:t>3. Инкапсуляция – это . . .</a:t>
            </a:r>
            <a:endParaRPr lang="ru-RU" sz="2400" dirty="0">
              <a:latin typeface="+mn-lt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242502" y="3065854"/>
            <a:ext cx="8802795" cy="1633397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ВАРИАНТ 2</a:t>
            </a:r>
          </a:p>
          <a:p>
            <a:r>
              <a:rPr lang="ru-RU" sz="2400" dirty="0">
                <a:latin typeface="+mn-lt"/>
              </a:rPr>
              <a:t>1. </a:t>
            </a:r>
            <a:r>
              <a:rPr lang="ru-RU" sz="2400" dirty="0" smtClean="0">
                <a:latin typeface="+mn-lt"/>
              </a:rPr>
              <a:t>Перегрузка функций – это . . .</a:t>
            </a:r>
            <a:endParaRPr lang="ru-RU" sz="2400" dirty="0">
              <a:latin typeface="+mn-lt"/>
            </a:endParaRPr>
          </a:p>
          <a:p>
            <a:r>
              <a:rPr lang="ru-RU" sz="2400" dirty="0">
                <a:latin typeface="+mn-lt"/>
              </a:rPr>
              <a:t>2. Что такое класс?</a:t>
            </a:r>
            <a:endParaRPr lang="ru-RU" sz="2400" dirty="0" smtClean="0">
              <a:latin typeface="+mn-lt"/>
            </a:endParaRPr>
          </a:p>
          <a:p>
            <a:r>
              <a:rPr lang="ru-RU" sz="2400" dirty="0" smtClean="0">
                <a:latin typeface="+mn-lt"/>
              </a:rPr>
              <a:t>3. Наследование – это . . .</a:t>
            </a:r>
            <a:endParaRPr lang="ru-RU" sz="2400" dirty="0">
              <a:latin typeface="+mn-lt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60321" y="5140527"/>
            <a:ext cx="8784976" cy="1571842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ВАРИАНТ 3</a:t>
            </a:r>
          </a:p>
          <a:p>
            <a:r>
              <a:rPr lang="ru-RU" sz="2400" dirty="0">
                <a:latin typeface="+mn-lt"/>
              </a:rPr>
              <a:t>1. </a:t>
            </a:r>
            <a:r>
              <a:rPr lang="ru-RU" sz="2400" dirty="0" smtClean="0">
                <a:latin typeface="+mn-lt"/>
              </a:rPr>
              <a:t>Выделение памяти в С++ производится операциями . . .</a:t>
            </a:r>
            <a:endParaRPr lang="ru-RU" sz="2400" dirty="0">
              <a:latin typeface="+mn-lt"/>
            </a:endParaRPr>
          </a:p>
          <a:p>
            <a:r>
              <a:rPr lang="ru-RU" sz="2400" dirty="0">
                <a:latin typeface="+mn-lt"/>
              </a:rPr>
              <a:t>2. </a:t>
            </a:r>
            <a:r>
              <a:rPr lang="ru-RU" sz="2400" dirty="0" smtClean="0"/>
              <a:t>Что такое объект?</a:t>
            </a:r>
            <a:endParaRPr lang="ru-RU" sz="2400" dirty="0" smtClean="0">
              <a:latin typeface="+mn-lt"/>
            </a:endParaRPr>
          </a:p>
          <a:p>
            <a:r>
              <a:rPr lang="ru-RU" sz="2400" dirty="0" smtClean="0">
                <a:latin typeface="+mn-lt"/>
              </a:rPr>
              <a:t>3. Полиморфизм – это . . .</a:t>
            </a:r>
            <a:endParaRPr lang="ru-RU" sz="2400" dirty="0">
              <a:latin typeface="+mn-lt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330339" y="188641"/>
            <a:ext cx="8482290" cy="707886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uk-UA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Блиц</a:t>
            </a:r>
            <a:endParaRPr lang="ru-RU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9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00282" y="973312"/>
            <a:ext cx="8904636" cy="4834273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if(r1&lt;r2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r1&lt;&lt;"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"&lt;&lt;r2&lt;&lt;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if(r1==r2)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r1&lt;&lt;"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"&lt;&lt;r2&lt;&lt;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if(r1&gt;r2) 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&lt;&lt;r1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"&lt;&lt;r2&lt;&lt;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ru-RU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демо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преобразования типов</a:t>
            </a:r>
          </a:p>
          <a:p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введите вещественное число: ";</a:t>
            </a:r>
          </a:p>
          <a:p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&gt;&gt;d;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r1=d;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преобразование его в дробь: 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&lt;&lt;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r1&lt;&lt;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d=r1;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обратно в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double: "&lt;&lt;d&lt;&lt;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ru-RU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8124" y="6237312"/>
            <a:ext cx="2503676" cy="432048"/>
          </a:xfrm>
          <a:prstGeom prst="roundRect">
            <a:avLst/>
          </a:prstGeom>
          <a:solidFill>
            <a:srgbClr val="FA69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r1=</a:t>
            </a:r>
            <a:r>
              <a:rPr lang="ru-RU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1/6</a:t>
            </a:r>
            <a:endParaRPr lang="ru-RU" sz="28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22906" y="6237312"/>
            <a:ext cx="2503676" cy="432048"/>
          </a:xfrm>
          <a:prstGeom prst="roundRect">
            <a:avLst/>
          </a:prstGeom>
          <a:solidFill>
            <a:srgbClr val="FA69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r</a:t>
            </a:r>
            <a:r>
              <a:rPr lang="ru-RU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ru-RU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1/3</a:t>
            </a:r>
            <a:endParaRPr lang="ru-RU" sz="28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77689" y="6237312"/>
            <a:ext cx="2503676" cy="432048"/>
          </a:xfrm>
          <a:prstGeom prst="roundRect">
            <a:avLst/>
          </a:prstGeom>
          <a:solidFill>
            <a:srgbClr val="FA69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r</a:t>
            </a:r>
            <a:r>
              <a:rPr lang="ru-RU" sz="2800" dirty="0">
                <a:solidFill>
                  <a:schemeClr val="tx1"/>
                </a:solidFill>
                <a:latin typeface="Consolas" panose="020B0609020204030204" pitchFamily="49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ru-RU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3/8</a:t>
            </a:r>
            <a:endParaRPr lang="ru-RU" sz="28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68124" y="188640"/>
            <a:ext cx="8640960" cy="74491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4000" b="1" kern="0" dirty="0" smtClean="0"/>
              <a:t>ПРИМЕР - ПРОДОЛЖЕНИЕ</a:t>
            </a:r>
            <a:endParaRPr lang="ru-RU" sz="4000" b="1" kern="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8001" y="973313"/>
            <a:ext cx="8781083" cy="1375568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36449" y="3390448"/>
            <a:ext cx="827659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Результаты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операций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1/6 + 1/3= 1/2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1/6 - 1/3= -1/6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1/6 * 1/3= 1/18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1/6 / 1/3=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1/2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1/6 &lt; 1/3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2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4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00282" y="973312"/>
            <a:ext cx="8904636" cy="4834273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if(r1&lt;r2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r1&lt;&lt;"&lt;"&lt;&lt;r2&lt;&lt;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if(r1==r2)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r1&lt;&lt;"="&lt;&lt;r2&lt;&lt;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if(r1&gt;r2) 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r1&lt;&lt;"&gt;"&lt;&lt;r2&lt;&lt;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ru-RU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демо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преобразования типов</a:t>
            </a:r>
          </a:p>
          <a:p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введите вещественное число: ";</a:t>
            </a:r>
          </a:p>
          <a:p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&gt;&gt;d;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r1=d;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преобразование его в дробь: 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&lt;&lt;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r1&lt;&lt;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d=r1;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обратно в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double: "&lt;&lt;d&lt;&lt;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ru-RU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8124" y="6237312"/>
            <a:ext cx="2503676" cy="432048"/>
          </a:xfrm>
          <a:prstGeom prst="roundRect">
            <a:avLst/>
          </a:prstGeom>
          <a:solidFill>
            <a:srgbClr val="FA69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r1=31/8</a:t>
            </a:r>
            <a:endParaRPr lang="ru-RU" sz="28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22906" y="6237312"/>
            <a:ext cx="2503676" cy="432048"/>
          </a:xfrm>
          <a:prstGeom prst="roundRect">
            <a:avLst/>
          </a:prstGeom>
          <a:solidFill>
            <a:srgbClr val="FA69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r</a:t>
            </a:r>
            <a:r>
              <a:rPr lang="ru-RU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ru-RU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1/3</a:t>
            </a:r>
            <a:endParaRPr lang="ru-RU" sz="28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77689" y="6237312"/>
            <a:ext cx="2503676" cy="432048"/>
          </a:xfrm>
          <a:prstGeom prst="roundRect">
            <a:avLst/>
          </a:prstGeom>
          <a:solidFill>
            <a:srgbClr val="FA69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r</a:t>
            </a:r>
            <a:r>
              <a:rPr lang="ru-RU" sz="2800" dirty="0">
                <a:solidFill>
                  <a:schemeClr val="tx1"/>
                </a:solidFill>
                <a:latin typeface="Consolas" panose="020B0609020204030204" pitchFamily="49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ru-RU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3/8</a:t>
            </a:r>
            <a:endParaRPr lang="ru-RU" sz="28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68124" y="188640"/>
            <a:ext cx="8640960" cy="74491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4000" b="1" kern="0" dirty="0" smtClean="0"/>
              <a:t>ПРИМЕР - ПРОДОЛЖЕНИЕ</a:t>
            </a:r>
            <a:endParaRPr lang="ru-RU" sz="4000" b="1" kern="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8001" y="2702664"/>
            <a:ext cx="8781083" cy="2958584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0309" y="1124744"/>
            <a:ext cx="827659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введите вещественное число: 3.875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преобразование его в дробь: 31/8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обратно в 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3.875</a:t>
            </a:r>
          </a:p>
        </p:txBody>
      </p:sp>
    </p:spTree>
    <p:extLst>
      <p:ext uri="{BB962C8B-B14F-4D97-AF65-F5344CB8AC3E}">
        <p14:creationId xmlns:p14="http://schemas.microsoft.com/office/powerpoint/2010/main" val="105545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4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79512" y="404664"/>
            <a:ext cx="8601034" cy="6001643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//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по умолчанию -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health, ammo;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color skin; char name[10];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public:</a:t>
            </a:r>
          </a:p>
          <a:p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he = 5,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am =100);</a:t>
            </a:r>
          </a:p>
          <a:p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(color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sk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(char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[10]);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get_health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(){return health;}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get_ammo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(){return ammo;}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void draw();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void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setName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(char *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setAll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he,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am,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color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sk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char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[10]);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29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79512" y="260648"/>
            <a:ext cx="8601034" cy="6001643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setlocale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LC_ALL,"Russian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system("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chcp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1251&gt;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color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sk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=blue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char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[10],s2[10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stado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,*Nikita;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Nikita=new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создан объект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Nikita"&lt;&lt;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введите имя: ";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Nikita-&gt;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setName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Nikita-&gt;draw();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VasiaPupkin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(10);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создан объект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VasiaPupkin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"&lt;&lt;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VasiaPupkin.draw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174717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00162" y="98610"/>
            <a:ext cx="8601034" cy="6740307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stado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=new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создан массив объектов"&lt;&lt;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for 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=0;i&lt;5;i++)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itoa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(i,s2,10);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strcpy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,"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-M");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strcat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(str,s2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stado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].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setName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stado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].draw();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Godzilla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Godzilla.setAll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(10,200,blue,"Godzilla!!");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Godzilla.draw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Kong(green);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монстр 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Конг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:"&lt;&lt;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Kong.draw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delete Nikita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ru-RU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stado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"Hello world!" &lt;&lt;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ru-RU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"Monsters greet you!"&lt;&lt;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58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108" y="1196752"/>
            <a:ext cx="88569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Consolas" panose="020B0609020204030204" pitchFamily="49" charset="0"/>
              </a:rPr>
              <a:t>создан объект </a:t>
            </a:r>
            <a:r>
              <a:rPr lang="ru-RU" sz="2400" dirty="0" err="1">
                <a:solidFill>
                  <a:srgbClr val="C00000"/>
                </a:solidFill>
                <a:latin typeface="Consolas" panose="020B0609020204030204" pitchFamily="49" charset="0"/>
              </a:rPr>
              <a:t>Nikita</a:t>
            </a:r>
            <a:endParaRPr lang="ru-RU" sz="2400" dirty="0">
              <a:solidFill>
                <a:srgbClr val="C00000"/>
              </a:solidFill>
              <a:latin typeface="Consolas" panose="020B0609020204030204" pitchFamily="49" charset="0"/>
            </a:endParaRPr>
          </a:p>
          <a:p>
            <a:r>
              <a:rPr lang="ru-RU" sz="2400" dirty="0">
                <a:latin typeface="Consolas" panose="020B0609020204030204" pitchFamily="49" charset="0"/>
              </a:rPr>
              <a:t>введите имя: </a:t>
            </a:r>
            <a:r>
              <a:rPr lang="ru-RU" sz="2400" dirty="0" err="1" smtClean="0">
                <a:latin typeface="Consolas" panose="020B0609020204030204" pitchFamily="49" charset="0"/>
              </a:rPr>
              <a:t>ЗмейГориныч</a:t>
            </a:r>
            <a:endParaRPr lang="ru-RU" sz="2400" dirty="0">
              <a:latin typeface="Consolas" panose="020B0609020204030204" pitchFamily="49" charset="0"/>
            </a:endParaRPr>
          </a:p>
          <a:p>
            <a:r>
              <a:rPr lang="ru-RU" sz="2400" dirty="0">
                <a:latin typeface="Consolas" panose="020B0609020204030204" pitchFamily="49" charset="0"/>
              </a:rPr>
              <a:t>монстр: </a:t>
            </a:r>
            <a:r>
              <a:rPr lang="ru-RU" sz="2400" dirty="0" err="1" smtClean="0">
                <a:latin typeface="Consolas" panose="020B0609020204030204" pitchFamily="49" charset="0"/>
              </a:rPr>
              <a:t>ЗмейГориныч</a:t>
            </a:r>
            <a:r>
              <a:rPr lang="ru-RU" sz="2400" dirty="0" smtClean="0">
                <a:latin typeface="Consolas" panose="020B0609020204030204" pitchFamily="49" charset="0"/>
              </a:rPr>
              <a:t>; </a:t>
            </a:r>
            <a:r>
              <a:rPr lang="ru-RU" sz="2400" dirty="0">
                <a:latin typeface="Consolas" panose="020B0609020204030204" pitchFamily="49" charset="0"/>
              </a:rPr>
              <a:t>жизней: 5; оружие:100; цвет: </a:t>
            </a:r>
            <a:r>
              <a:rPr lang="ru-RU" sz="2400" dirty="0" smtClean="0">
                <a:latin typeface="Consolas" panose="020B0609020204030204" pitchFamily="49" charset="0"/>
              </a:rPr>
              <a:t>0</a:t>
            </a:r>
            <a:endParaRPr lang="en-US" sz="2400" dirty="0" smtClean="0">
              <a:latin typeface="Consolas" panose="020B0609020204030204" pitchFamily="49" charset="0"/>
            </a:endParaRPr>
          </a:p>
          <a:p>
            <a:r>
              <a:rPr lang="ru-RU" sz="2400" dirty="0" smtClean="0">
                <a:latin typeface="Consolas" panose="020B0609020204030204" pitchFamily="49" charset="0"/>
              </a:rPr>
              <a:t>создан </a:t>
            </a:r>
            <a:r>
              <a:rPr lang="ru-RU" sz="2400" dirty="0">
                <a:latin typeface="Consolas" panose="020B0609020204030204" pitchFamily="49" charset="0"/>
              </a:rPr>
              <a:t>объект </a:t>
            </a:r>
            <a:r>
              <a:rPr lang="ru-RU" sz="2400" dirty="0" err="1">
                <a:latin typeface="Consolas" panose="020B0609020204030204" pitchFamily="49" charset="0"/>
              </a:rPr>
              <a:t>VasiaPupkin</a:t>
            </a:r>
            <a:endParaRPr lang="ru-RU" sz="2400" dirty="0">
              <a:latin typeface="Consolas" panose="020B0609020204030204" pitchFamily="49" charset="0"/>
            </a:endParaRPr>
          </a:p>
          <a:p>
            <a:r>
              <a:rPr lang="ru-RU" sz="2400" dirty="0">
                <a:latin typeface="Consolas" panose="020B0609020204030204" pitchFamily="49" charset="0"/>
              </a:rPr>
              <a:t>монстр: </a:t>
            </a:r>
            <a:r>
              <a:rPr lang="ru-RU" sz="2400" dirty="0" smtClean="0">
                <a:latin typeface="Consolas" panose="020B0609020204030204" pitchFamily="49" charset="0"/>
              </a:rPr>
              <a:t>Васек; </a:t>
            </a:r>
            <a:r>
              <a:rPr lang="ru-RU" sz="2400" dirty="0">
                <a:latin typeface="Consolas" panose="020B0609020204030204" pitchFamily="49" charset="0"/>
              </a:rPr>
              <a:t>жизней: 10; оружие:100; цвет: 0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создан массив объектов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монстр: Monstr-M0; жизней: 5; оружие:100; цвет: 0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монстр: Monstr-M1; жизней: 5; оружие:100; цвет: 0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монстр: Monstr-M2; жизней: 5; оружие:100; цвет: 0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монстр: Monstr-M3; жизней: 5; оружие:100; цвет: 0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монстр: Monstr-M4; жизней: 5; оружие:100; цвет: 0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монстр: </a:t>
            </a:r>
            <a:r>
              <a:rPr lang="ru-RU" sz="2400" dirty="0" err="1">
                <a:latin typeface="Consolas" panose="020B0609020204030204" pitchFamily="49" charset="0"/>
              </a:rPr>
              <a:t>Godzilla</a:t>
            </a:r>
            <a:r>
              <a:rPr lang="ru-RU" sz="2400" dirty="0">
                <a:latin typeface="Consolas" panose="020B0609020204030204" pitchFamily="49" charset="0"/>
              </a:rPr>
              <a:t>!!; жизней: 10; оружие:200; цвет: 2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монстр </a:t>
            </a:r>
            <a:r>
              <a:rPr lang="ru-RU" sz="2400" dirty="0" err="1">
                <a:latin typeface="Consolas" panose="020B0609020204030204" pitchFamily="49" charset="0"/>
              </a:rPr>
              <a:t>Конг</a:t>
            </a:r>
            <a:r>
              <a:rPr lang="ru-RU" sz="2400" dirty="0">
                <a:latin typeface="Consolas" panose="020B0609020204030204" pitchFamily="49" charset="0"/>
              </a:rPr>
              <a:t>: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монстр: </a:t>
            </a:r>
            <a:r>
              <a:rPr lang="ru-RU" sz="2400" dirty="0" err="1">
                <a:latin typeface="Consolas" panose="020B0609020204030204" pitchFamily="49" charset="0"/>
              </a:rPr>
              <a:t>ColMonstr</a:t>
            </a:r>
            <a:r>
              <a:rPr lang="ru-RU" sz="2400" dirty="0">
                <a:latin typeface="Consolas" panose="020B0609020204030204" pitchFamily="49" charset="0"/>
              </a:rPr>
              <a:t>; жизней: 5; оружие:200; цвет: 1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38108" y="188640"/>
            <a:ext cx="827659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Nikita=new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&lt;&lt;"создан объект 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Nikita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"&lt;&lt;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99627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108" y="1196752"/>
            <a:ext cx="88569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nsolas" panose="020B0609020204030204" pitchFamily="49" charset="0"/>
              </a:rPr>
              <a:t>создан объект </a:t>
            </a:r>
            <a:r>
              <a:rPr lang="ru-RU" sz="2400" dirty="0" err="1">
                <a:latin typeface="Consolas" panose="020B0609020204030204" pitchFamily="49" charset="0"/>
              </a:rPr>
              <a:t>Nikita</a:t>
            </a:r>
            <a:endParaRPr lang="ru-RU" sz="2400" dirty="0">
              <a:latin typeface="Consolas" panose="020B0609020204030204" pitchFamily="49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Consolas" panose="020B0609020204030204" pitchFamily="49" charset="0"/>
              </a:rPr>
              <a:t>введите имя: </a:t>
            </a:r>
            <a:r>
              <a:rPr lang="ru-RU" sz="2400" dirty="0" err="1">
                <a:solidFill>
                  <a:srgbClr val="C00000"/>
                </a:solidFill>
                <a:latin typeface="Consolas" panose="020B0609020204030204" pitchFamily="49" charset="0"/>
              </a:rPr>
              <a:t>ЗмейКорниен</a:t>
            </a:r>
            <a:endParaRPr lang="ru-RU" sz="2400" dirty="0">
              <a:solidFill>
                <a:srgbClr val="C00000"/>
              </a:solidFill>
              <a:latin typeface="Consolas" panose="020B0609020204030204" pitchFamily="49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Consolas" panose="020B0609020204030204" pitchFamily="49" charset="0"/>
              </a:rPr>
              <a:t>монстр: </a:t>
            </a:r>
            <a:r>
              <a:rPr lang="ru-RU" sz="2400" dirty="0" err="1">
                <a:solidFill>
                  <a:srgbClr val="C00000"/>
                </a:solidFill>
                <a:latin typeface="Consolas" panose="020B0609020204030204" pitchFamily="49" charset="0"/>
              </a:rPr>
              <a:t>ЗмейКорниен</a:t>
            </a:r>
            <a:r>
              <a:rPr lang="ru-RU" sz="2400" dirty="0">
                <a:solidFill>
                  <a:srgbClr val="C00000"/>
                </a:solidFill>
                <a:latin typeface="Consolas" panose="020B0609020204030204" pitchFamily="49" charset="0"/>
              </a:rPr>
              <a:t>; жизней: 5; оружие:100; цвет: </a:t>
            </a:r>
            <a:r>
              <a:rPr lang="ru-RU" sz="2400" dirty="0" smtClean="0">
                <a:solidFill>
                  <a:srgbClr val="C00000"/>
                </a:solidFill>
                <a:latin typeface="Consolas" panose="020B0609020204030204" pitchFamily="49" charset="0"/>
              </a:rPr>
              <a:t>0</a:t>
            </a:r>
            <a:endParaRPr lang="en-US" sz="2400" dirty="0" smtClean="0">
              <a:solidFill>
                <a:srgbClr val="C00000"/>
              </a:solidFill>
              <a:latin typeface="Consolas" panose="020B0609020204030204" pitchFamily="49" charset="0"/>
            </a:endParaRPr>
          </a:p>
          <a:p>
            <a:r>
              <a:rPr lang="ru-RU" sz="2400" dirty="0" smtClean="0">
                <a:latin typeface="Consolas" panose="020B0609020204030204" pitchFamily="49" charset="0"/>
              </a:rPr>
              <a:t>создан </a:t>
            </a:r>
            <a:r>
              <a:rPr lang="ru-RU" sz="2400" dirty="0">
                <a:latin typeface="Consolas" panose="020B0609020204030204" pitchFamily="49" charset="0"/>
              </a:rPr>
              <a:t>объект </a:t>
            </a:r>
            <a:r>
              <a:rPr lang="ru-RU" sz="2400" dirty="0" err="1">
                <a:latin typeface="Consolas" panose="020B0609020204030204" pitchFamily="49" charset="0"/>
              </a:rPr>
              <a:t>VasiaPupkin</a:t>
            </a:r>
            <a:endParaRPr lang="ru-RU" sz="2400" dirty="0">
              <a:latin typeface="Consolas" panose="020B0609020204030204" pitchFamily="49" charset="0"/>
            </a:endParaRPr>
          </a:p>
          <a:p>
            <a:r>
              <a:rPr lang="ru-RU" sz="2400" dirty="0">
                <a:latin typeface="Consolas" panose="020B0609020204030204" pitchFamily="49" charset="0"/>
              </a:rPr>
              <a:t>монстр: </a:t>
            </a:r>
            <a:r>
              <a:rPr lang="ru-RU" sz="2400" dirty="0" err="1">
                <a:latin typeface="Consolas" panose="020B0609020204030204" pitchFamily="49" charset="0"/>
              </a:rPr>
              <a:t>noname</a:t>
            </a:r>
            <a:r>
              <a:rPr lang="ru-RU" sz="2400" dirty="0">
                <a:latin typeface="Consolas" panose="020B0609020204030204" pitchFamily="49" charset="0"/>
              </a:rPr>
              <a:t>; жизней: 10; оружие:100; цвет: 0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создан массив объектов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монстр: Monstr-M0; жизней: 5; оружие:100; цвет: 0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монстр: Monstr-M1; жизней: 5; оружие:100; цвет: 0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монстр: Monstr-M2; жизней: 5; оружие:100; цвет: 0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монстр: Monstr-M3; жизней: 5; оружие:100; цвет: 0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монстр: Monstr-M4; жизней: 5; оружие:100; цвет: 0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монстр: </a:t>
            </a:r>
            <a:r>
              <a:rPr lang="ru-RU" sz="2400" dirty="0" err="1">
                <a:latin typeface="Consolas" panose="020B0609020204030204" pitchFamily="49" charset="0"/>
              </a:rPr>
              <a:t>Godzilla</a:t>
            </a:r>
            <a:r>
              <a:rPr lang="ru-RU" sz="2400" dirty="0">
                <a:latin typeface="Consolas" panose="020B0609020204030204" pitchFamily="49" charset="0"/>
              </a:rPr>
              <a:t>!!; жизней: 10; оружие:200; цвет: 2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монстр </a:t>
            </a:r>
            <a:r>
              <a:rPr lang="ru-RU" sz="2400" dirty="0" err="1">
                <a:latin typeface="Consolas" panose="020B0609020204030204" pitchFamily="49" charset="0"/>
              </a:rPr>
              <a:t>Конг</a:t>
            </a:r>
            <a:r>
              <a:rPr lang="ru-RU" sz="2400" dirty="0">
                <a:latin typeface="Consolas" panose="020B0609020204030204" pitchFamily="49" charset="0"/>
              </a:rPr>
              <a:t>: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монстр: </a:t>
            </a:r>
            <a:r>
              <a:rPr lang="ru-RU" sz="2400" dirty="0" err="1">
                <a:latin typeface="Consolas" panose="020B0609020204030204" pitchFamily="49" charset="0"/>
              </a:rPr>
              <a:t>ColMonstr</a:t>
            </a:r>
            <a:r>
              <a:rPr lang="ru-RU" sz="2400" dirty="0">
                <a:latin typeface="Consolas" panose="020B0609020204030204" pitchFamily="49" charset="0"/>
              </a:rPr>
              <a:t>; жизней: 5; оружие:200; цвет: 1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38108" y="188640"/>
            <a:ext cx="827659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введите имя: ";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Nikita-&gt;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setName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Nikita-&gt;draw();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39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108" y="1196752"/>
            <a:ext cx="88569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nsolas" panose="020B0609020204030204" pitchFamily="49" charset="0"/>
              </a:rPr>
              <a:t>создан объект </a:t>
            </a:r>
            <a:r>
              <a:rPr lang="ru-RU" sz="2400" dirty="0" err="1">
                <a:latin typeface="Consolas" panose="020B0609020204030204" pitchFamily="49" charset="0"/>
              </a:rPr>
              <a:t>Nikita</a:t>
            </a:r>
            <a:endParaRPr lang="ru-RU" sz="2400" dirty="0">
              <a:latin typeface="Consolas" panose="020B0609020204030204" pitchFamily="49" charset="0"/>
            </a:endParaRPr>
          </a:p>
          <a:p>
            <a:r>
              <a:rPr lang="ru-RU" sz="2400" dirty="0">
                <a:latin typeface="Consolas" panose="020B0609020204030204" pitchFamily="49" charset="0"/>
              </a:rPr>
              <a:t>введите имя: </a:t>
            </a:r>
            <a:r>
              <a:rPr lang="ru-RU" sz="2400" dirty="0" err="1">
                <a:latin typeface="Consolas" panose="020B0609020204030204" pitchFamily="49" charset="0"/>
              </a:rPr>
              <a:t>ЗмейКорниен</a:t>
            </a:r>
            <a:endParaRPr lang="ru-RU" sz="2400" dirty="0">
              <a:latin typeface="Consolas" panose="020B0609020204030204" pitchFamily="49" charset="0"/>
            </a:endParaRPr>
          </a:p>
          <a:p>
            <a:r>
              <a:rPr lang="ru-RU" sz="2400" dirty="0">
                <a:latin typeface="Consolas" panose="020B0609020204030204" pitchFamily="49" charset="0"/>
              </a:rPr>
              <a:t>монстр: </a:t>
            </a:r>
            <a:r>
              <a:rPr lang="ru-RU" sz="2400" dirty="0" err="1">
                <a:latin typeface="Consolas" panose="020B0609020204030204" pitchFamily="49" charset="0"/>
              </a:rPr>
              <a:t>ЗмейКорниен</a:t>
            </a:r>
            <a:r>
              <a:rPr lang="ru-RU" sz="2400" dirty="0">
                <a:latin typeface="Consolas" panose="020B0609020204030204" pitchFamily="49" charset="0"/>
              </a:rPr>
              <a:t>; жизней: 5; оружие:100; цвет: </a:t>
            </a:r>
            <a:r>
              <a:rPr lang="ru-RU" sz="2400" dirty="0" smtClean="0">
                <a:latin typeface="Consolas" panose="020B0609020204030204" pitchFamily="49" charset="0"/>
              </a:rPr>
              <a:t>0</a:t>
            </a:r>
            <a:endParaRPr lang="en-US" sz="2400" dirty="0" smtClean="0">
              <a:latin typeface="Consolas" panose="020B0609020204030204" pitchFamily="49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Consolas" panose="020B0609020204030204" pitchFamily="49" charset="0"/>
              </a:rPr>
              <a:t>создан </a:t>
            </a:r>
            <a:r>
              <a:rPr lang="ru-RU" sz="2400" dirty="0">
                <a:solidFill>
                  <a:srgbClr val="C00000"/>
                </a:solidFill>
                <a:latin typeface="Consolas" panose="020B0609020204030204" pitchFamily="49" charset="0"/>
              </a:rPr>
              <a:t>объект </a:t>
            </a:r>
            <a:r>
              <a:rPr lang="ru-RU" sz="2400" dirty="0" err="1">
                <a:solidFill>
                  <a:srgbClr val="C00000"/>
                </a:solidFill>
                <a:latin typeface="Consolas" panose="020B0609020204030204" pitchFamily="49" charset="0"/>
              </a:rPr>
              <a:t>VasiaPupkin</a:t>
            </a:r>
            <a:endParaRPr lang="ru-RU" sz="2400" dirty="0">
              <a:solidFill>
                <a:srgbClr val="C00000"/>
              </a:solidFill>
              <a:latin typeface="Consolas" panose="020B0609020204030204" pitchFamily="49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Consolas" panose="020B0609020204030204" pitchFamily="49" charset="0"/>
              </a:rPr>
              <a:t>монстр: </a:t>
            </a:r>
            <a:r>
              <a:rPr lang="ru-RU" sz="2400" dirty="0" err="1">
                <a:solidFill>
                  <a:srgbClr val="C00000"/>
                </a:solidFill>
                <a:latin typeface="Consolas" panose="020B0609020204030204" pitchFamily="49" charset="0"/>
              </a:rPr>
              <a:t>noname</a:t>
            </a:r>
            <a:r>
              <a:rPr lang="ru-RU" sz="2400" dirty="0">
                <a:solidFill>
                  <a:srgbClr val="C00000"/>
                </a:solidFill>
                <a:latin typeface="Consolas" panose="020B0609020204030204" pitchFamily="49" charset="0"/>
              </a:rPr>
              <a:t>; жизней: 10; оружие:100; цвет: 0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создан массив объектов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монстр: Monstr-M0; жизней: 5; оружие:100; цвет: 0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монстр: Monstr-M1; жизней: 5; оружие:100; цвет: 0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монстр: Monstr-M2; жизней: 5; оружие:100; цвет: 0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монстр: Monstr-M3; жизней: 5; оружие:100; цвет: 0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монстр: Monstr-M4; жизней: 5; оружие:100; цвет: 0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монстр: </a:t>
            </a:r>
            <a:r>
              <a:rPr lang="ru-RU" sz="2400" dirty="0" err="1">
                <a:latin typeface="Consolas" panose="020B0609020204030204" pitchFamily="49" charset="0"/>
              </a:rPr>
              <a:t>Godzilla</a:t>
            </a:r>
            <a:r>
              <a:rPr lang="ru-RU" sz="2400" dirty="0">
                <a:latin typeface="Consolas" panose="020B0609020204030204" pitchFamily="49" charset="0"/>
              </a:rPr>
              <a:t>!!; жизней: 10; оружие:200; цвет: 2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монстр </a:t>
            </a:r>
            <a:r>
              <a:rPr lang="ru-RU" sz="2400" dirty="0" err="1">
                <a:latin typeface="Consolas" panose="020B0609020204030204" pitchFamily="49" charset="0"/>
              </a:rPr>
              <a:t>Конг</a:t>
            </a:r>
            <a:r>
              <a:rPr lang="ru-RU" sz="2400" dirty="0">
                <a:latin typeface="Consolas" panose="020B0609020204030204" pitchFamily="49" charset="0"/>
              </a:rPr>
              <a:t>: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монстр: </a:t>
            </a:r>
            <a:r>
              <a:rPr lang="ru-RU" sz="2400" dirty="0" err="1">
                <a:latin typeface="Consolas" panose="020B0609020204030204" pitchFamily="49" charset="0"/>
              </a:rPr>
              <a:t>ColMonstr</a:t>
            </a:r>
            <a:r>
              <a:rPr lang="ru-RU" sz="2400" dirty="0">
                <a:latin typeface="Consolas" panose="020B0609020204030204" pitchFamily="49" charset="0"/>
              </a:rPr>
              <a:t>; жизней: 5; оружие:200; цвет: 1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38108" y="188640"/>
            <a:ext cx="827659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VasiaPupkin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(10);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создан объект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VasiaPupkin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"&lt;&lt;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VasiaPupkin.draw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51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108" y="1196752"/>
            <a:ext cx="88569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nsolas" panose="020B0609020204030204" pitchFamily="49" charset="0"/>
              </a:rPr>
              <a:t>создан объект </a:t>
            </a:r>
            <a:r>
              <a:rPr lang="ru-RU" sz="2400" dirty="0" err="1">
                <a:latin typeface="Consolas" panose="020B0609020204030204" pitchFamily="49" charset="0"/>
              </a:rPr>
              <a:t>Nikita</a:t>
            </a:r>
            <a:endParaRPr lang="ru-RU" sz="2400" dirty="0">
              <a:latin typeface="Consolas" panose="020B0609020204030204" pitchFamily="49" charset="0"/>
            </a:endParaRPr>
          </a:p>
          <a:p>
            <a:r>
              <a:rPr lang="ru-RU" sz="2400" dirty="0">
                <a:latin typeface="Consolas" panose="020B0609020204030204" pitchFamily="49" charset="0"/>
              </a:rPr>
              <a:t>введите имя: </a:t>
            </a:r>
            <a:r>
              <a:rPr lang="ru-RU" sz="2400" dirty="0" err="1">
                <a:latin typeface="Consolas" panose="020B0609020204030204" pitchFamily="49" charset="0"/>
              </a:rPr>
              <a:t>ЗмейКорниен</a:t>
            </a:r>
            <a:endParaRPr lang="ru-RU" sz="2400" dirty="0">
              <a:latin typeface="Consolas" panose="020B0609020204030204" pitchFamily="49" charset="0"/>
            </a:endParaRPr>
          </a:p>
          <a:p>
            <a:r>
              <a:rPr lang="ru-RU" sz="2400" dirty="0">
                <a:latin typeface="Consolas" panose="020B0609020204030204" pitchFamily="49" charset="0"/>
              </a:rPr>
              <a:t>монстр: </a:t>
            </a:r>
            <a:r>
              <a:rPr lang="ru-RU" sz="2400" dirty="0" err="1">
                <a:latin typeface="Consolas" panose="020B0609020204030204" pitchFamily="49" charset="0"/>
              </a:rPr>
              <a:t>ЗмейКорниен</a:t>
            </a:r>
            <a:r>
              <a:rPr lang="ru-RU" sz="2400" dirty="0">
                <a:latin typeface="Consolas" panose="020B0609020204030204" pitchFamily="49" charset="0"/>
              </a:rPr>
              <a:t>; жизней: 5; оружие:100; цвет: </a:t>
            </a:r>
            <a:r>
              <a:rPr lang="ru-RU" sz="2400" dirty="0" smtClean="0">
                <a:latin typeface="Consolas" panose="020B0609020204030204" pitchFamily="49" charset="0"/>
              </a:rPr>
              <a:t>0</a:t>
            </a:r>
            <a:endParaRPr lang="en-US" sz="2400" dirty="0" smtClean="0">
              <a:latin typeface="Consolas" panose="020B0609020204030204" pitchFamily="49" charset="0"/>
            </a:endParaRPr>
          </a:p>
          <a:p>
            <a:r>
              <a:rPr lang="ru-RU" sz="2400" dirty="0" smtClean="0">
                <a:latin typeface="Consolas" panose="020B0609020204030204" pitchFamily="49" charset="0"/>
              </a:rPr>
              <a:t>создан </a:t>
            </a:r>
            <a:r>
              <a:rPr lang="ru-RU" sz="2400" dirty="0">
                <a:latin typeface="Consolas" panose="020B0609020204030204" pitchFamily="49" charset="0"/>
              </a:rPr>
              <a:t>объект </a:t>
            </a:r>
            <a:r>
              <a:rPr lang="ru-RU" sz="2400" dirty="0" err="1">
                <a:latin typeface="Consolas" panose="020B0609020204030204" pitchFamily="49" charset="0"/>
              </a:rPr>
              <a:t>VasiaPupkin</a:t>
            </a:r>
            <a:endParaRPr lang="ru-RU" sz="2400" dirty="0">
              <a:latin typeface="Consolas" panose="020B0609020204030204" pitchFamily="49" charset="0"/>
            </a:endParaRPr>
          </a:p>
          <a:p>
            <a:r>
              <a:rPr lang="ru-RU" sz="2400" dirty="0">
                <a:latin typeface="Consolas" panose="020B0609020204030204" pitchFamily="49" charset="0"/>
              </a:rPr>
              <a:t>монстр: </a:t>
            </a:r>
            <a:r>
              <a:rPr lang="ru-RU" sz="2400" dirty="0" err="1">
                <a:latin typeface="Consolas" panose="020B0609020204030204" pitchFamily="49" charset="0"/>
              </a:rPr>
              <a:t>noname</a:t>
            </a:r>
            <a:r>
              <a:rPr lang="ru-RU" sz="2400" dirty="0">
                <a:latin typeface="Consolas" panose="020B0609020204030204" pitchFamily="49" charset="0"/>
              </a:rPr>
              <a:t>; жизней: 10; оружие:100; цвет: 0</a:t>
            </a:r>
          </a:p>
          <a:p>
            <a:r>
              <a:rPr lang="ru-RU" sz="2400" dirty="0">
                <a:solidFill>
                  <a:srgbClr val="C00000"/>
                </a:solidFill>
                <a:latin typeface="Consolas" panose="020B0609020204030204" pitchFamily="49" charset="0"/>
              </a:rPr>
              <a:t>создан массив объектов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монстр: Monstr-M0; жизней: 5; оружие:100; цвет: 0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монстр: Monstr-M1; жизней: 5; оружие:100; цвет: 0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монстр: Monstr-M2; жизней: 5; оружие:100; цвет: 0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монстр: Monstr-M3; жизней: 5; оружие:100; цвет: 0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монстр: Monstr-M4; жизней: 5; оружие:100; цвет: 0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монстр: </a:t>
            </a:r>
            <a:r>
              <a:rPr lang="ru-RU" sz="2400" dirty="0" err="1">
                <a:latin typeface="Consolas" panose="020B0609020204030204" pitchFamily="49" charset="0"/>
              </a:rPr>
              <a:t>Godzilla</a:t>
            </a:r>
            <a:r>
              <a:rPr lang="ru-RU" sz="2400" dirty="0">
                <a:latin typeface="Consolas" panose="020B0609020204030204" pitchFamily="49" charset="0"/>
              </a:rPr>
              <a:t>!!; жизней: 10; оружие:200; цвет: 2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монстр </a:t>
            </a:r>
            <a:r>
              <a:rPr lang="ru-RU" sz="2400" dirty="0" err="1">
                <a:latin typeface="Consolas" panose="020B0609020204030204" pitchFamily="49" charset="0"/>
              </a:rPr>
              <a:t>Конг</a:t>
            </a:r>
            <a:r>
              <a:rPr lang="ru-RU" sz="2400" dirty="0">
                <a:latin typeface="Consolas" panose="020B0609020204030204" pitchFamily="49" charset="0"/>
              </a:rPr>
              <a:t>: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монстр: </a:t>
            </a:r>
            <a:r>
              <a:rPr lang="ru-RU" sz="2400" dirty="0" err="1">
                <a:latin typeface="Consolas" panose="020B0609020204030204" pitchFamily="49" charset="0"/>
              </a:rPr>
              <a:t>ColMonstr</a:t>
            </a:r>
            <a:r>
              <a:rPr lang="ru-RU" sz="2400" dirty="0">
                <a:latin typeface="Consolas" panose="020B0609020204030204" pitchFamily="49" charset="0"/>
              </a:rPr>
              <a:t>; жизней: 5; оружие:200; цвет: 1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38108" y="188640"/>
            <a:ext cx="827659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stado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stado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=new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создан массив объектов"&lt;&lt;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85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108" y="1196752"/>
            <a:ext cx="88569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nsolas" panose="020B0609020204030204" pitchFamily="49" charset="0"/>
              </a:rPr>
              <a:t>создан объект </a:t>
            </a:r>
            <a:r>
              <a:rPr lang="ru-RU" sz="2400" dirty="0" err="1">
                <a:latin typeface="Consolas" panose="020B0609020204030204" pitchFamily="49" charset="0"/>
              </a:rPr>
              <a:t>Nikita</a:t>
            </a:r>
            <a:endParaRPr lang="ru-RU" sz="2400" dirty="0">
              <a:latin typeface="Consolas" panose="020B0609020204030204" pitchFamily="49" charset="0"/>
            </a:endParaRPr>
          </a:p>
          <a:p>
            <a:r>
              <a:rPr lang="ru-RU" sz="2400" dirty="0">
                <a:latin typeface="Consolas" panose="020B0609020204030204" pitchFamily="49" charset="0"/>
              </a:rPr>
              <a:t>введите имя: </a:t>
            </a:r>
            <a:r>
              <a:rPr lang="ru-RU" sz="2400" dirty="0" err="1">
                <a:latin typeface="Consolas" panose="020B0609020204030204" pitchFamily="49" charset="0"/>
              </a:rPr>
              <a:t>ЗмейКорниен</a:t>
            </a:r>
            <a:endParaRPr lang="ru-RU" sz="2400" dirty="0">
              <a:latin typeface="Consolas" panose="020B0609020204030204" pitchFamily="49" charset="0"/>
            </a:endParaRPr>
          </a:p>
          <a:p>
            <a:r>
              <a:rPr lang="ru-RU" sz="2400" dirty="0">
                <a:latin typeface="Consolas" panose="020B0609020204030204" pitchFamily="49" charset="0"/>
              </a:rPr>
              <a:t>монстр: </a:t>
            </a:r>
            <a:r>
              <a:rPr lang="ru-RU" sz="2400" dirty="0" err="1">
                <a:latin typeface="Consolas" panose="020B0609020204030204" pitchFamily="49" charset="0"/>
              </a:rPr>
              <a:t>ЗмейКорниен</a:t>
            </a:r>
            <a:r>
              <a:rPr lang="ru-RU" sz="2400" dirty="0">
                <a:latin typeface="Consolas" panose="020B0609020204030204" pitchFamily="49" charset="0"/>
              </a:rPr>
              <a:t>; жизней: 5; оружие:100; цвет: </a:t>
            </a:r>
            <a:r>
              <a:rPr lang="ru-RU" sz="2400" dirty="0" smtClean="0">
                <a:latin typeface="Consolas" panose="020B0609020204030204" pitchFamily="49" charset="0"/>
              </a:rPr>
              <a:t>0</a:t>
            </a:r>
            <a:endParaRPr lang="en-US" sz="2400" dirty="0" smtClean="0">
              <a:latin typeface="Consolas" panose="020B0609020204030204" pitchFamily="49" charset="0"/>
            </a:endParaRPr>
          </a:p>
          <a:p>
            <a:r>
              <a:rPr lang="ru-RU" sz="2400" dirty="0" smtClean="0">
                <a:latin typeface="Consolas" panose="020B0609020204030204" pitchFamily="49" charset="0"/>
              </a:rPr>
              <a:t>создан </a:t>
            </a:r>
            <a:r>
              <a:rPr lang="ru-RU" sz="2400" dirty="0">
                <a:latin typeface="Consolas" panose="020B0609020204030204" pitchFamily="49" charset="0"/>
              </a:rPr>
              <a:t>объект </a:t>
            </a:r>
            <a:r>
              <a:rPr lang="ru-RU" sz="2400" dirty="0" err="1">
                <a:latin typeface="Consolas" panose="020B0609020204030204" pitchFamily="49" charset="0"/>
              </a:rPr>
              <a:t>VasiaPupkin</a:t>
            </a:r>
            <a:endParaRPr lang="ru-RU" sz="2400" dirty="0">
              <a:latin typeface="Consolas" panose="020B0609020204030204" pitchFamily="49" charset="0"/>
            </a:endParaRPr>
          </a:p>
          <a:p>
            <a:r>
              <a:rPr lang="ru-RU" sz="2400" dirty="0">
                <a:latin typeface="Consolas" panose="020B0609020204030204" pitchFamily="49" charset="0"/>
              </a:rPr>
              <a:t>монстр: </a:t>
            </a:r>
            <a:r>
              <a:rPr lang="ru-RU" sz="2400" dirty="0" err="1">
                <a:latin typeface="Consolas" panose="020B0609020204030204" pitchFamily="49" charset="0"/>
              </a:rPr>
              <a:t>noname</a:t>
            </a:r>
            <a:r>
              <a:rPr lang="ru-RU" sz="2400" dirty="0">
                <a:latin typeface="Consolas" panose="020B0609020204030204" pitchFamily="49" charset="0"/>
              </a:rPr>
              <a:t>; жизней: 10; оружие:100; цвет: 0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создан массив объектов</a:t>
            </a:r>
          </a:p>
          <a:p>
            <a:r>
              <a:rPr lang="ru-RU" sz="2400" dirty="0">
                <a:solidFill>
                  <a:srgbClr val="C00000"/>
                </a:solidFill>
                <a:latin typeface="Consolas" panose="020B0609020204030204" pitchFamily="49" charset="0"/>
              </a:rPr>
              <a:t>монстр: Monstr-M0; жизней: 5; оружие:100; цвет: 0</a:t>
            </a:r>
          </a:p>
          <a:p>
            <a:r>
              <a:rPr lang="ru-RU" sz="2400" dirty="0">
                <a:solidFill>
                  <a:srgbClr val="C00000"/>
                </a:solidFill>
                <a:latin typeface="Consolas" panose="020B0609020204030204" pitchFamily="49" charset="0"/>
              </a:rPr>
              <a:t>монстр: Monstr-M1; жизней: 5; оружие:100; цвет: 0</a:t>
            </a:r>
          </a:p>
          <a:p>
            <a:r>
              <a:rPr lang="ru-RU" sz="2400" dirty="0">
                <a:solidFill>
                  <a:srgbClr val="C00000"/>
                </a:solidFill>
                <a:latin typeface="Consolas" panose="020B0609020204030204" pitchFamily="49" charset="0"/>
              </a:rPr>
              <a:t>монстр: Monstr-M2; жизней: 5; оружие:100; цвет: 0</a:t>
            </a:r>
          </a:p>
          <a:p>
            <a:r>
              <a:rPr lang="ru-RU" sz="2400" dirty="0">
                <a:solidFill>
                  <a:srgbClr val="C00000"/>
                </a:solidFill>
                <a:latin typeface="Consolas" panose="020B0609020204030204" pitchFamily="49" charset="0"/>
              </a:rPr>
              <a:t>монстр: Monstr-M3; жизней: 5; оружие:100; цвет: 0</a:t>
            </a:r>
          </a:p>
          <a:p>
            <a:r>
              <a:rPr lang="ru-RU" sz="2400" dirty="0">
                <a:solidFill>
                  <a:srgbClr val="C00000"/>
                </a:solidFill>
                <a:latin typeface="Consolas" panose="020B0609020204030204" pitchFamily="49" charset="0"/>
              </a:rPr>
              <a:t>монстр: Monstr-M4; жизней: 5; оружие:100; цвет: 0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монстр: </a:t>
            </a:r>
            <a:r>
              <a:rPr lang="ru-RU" sz="2400" dirty="0" err="1">
                <a:latin typeface="Consolas" panose="020B0609020204030204" pitchFamily="49" charset="0"/>
              </a:rPr>
              <a:t>Godzilla</a:t>
            </a:r>
            <a:r>
              <a:rPr lang="ru-RU" sz="2400" dirty="0">
                <a:latin typeface="Consolas" panose="020B0609020204030204" pitchFamily="49" charset="0"/>
              </a:rPr>
              <a:t>!!; жизней: 10; оружие:200; цвет: 2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монстр </a:t>
            </a:r>
            <a:r>
              <a:rPr lang="ru-RU" sz="2400" dirty="0" err="1">
                <a:latin typeface="Consolas" panose="020B0609020204030204" pitchFamily="49" charset="0"/>
              </a:rPr>
              <a:t>Конг</a:t>
            </a:r>
            <a:r>
              <a:rPr lang="ru-RU" sz="2400" dirty="0">
                <a:latin typeface="Consolas" panose="020B0609020204030204" pitchFamily="49" charset="0"/>
              </a:rPr>
              <a:t>: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монстр: </a:t>
            </a:r>
            <a:r>
              <a:rPr lang="ru-RU" sz="2400" dirty="0" err="1">
                <a:latin typeface="Consolas" panose="020B0609020204030204" pitchFamily="49" charset="0"/>
              </a:rPr>
              <a:t>ColMonstr</a:t>
            </a:r>
            <a:r>
              <a:rPr lang="ru-RU" sz="2400" dirty="0">
                <a:latin typeface="Consolas" panose="020B0609020204030204" pitchFamily="49" charset="0"/>
              </a:rPr>
              <a:t>; жизней: 5; оружие:200; цвет: 1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38108" y="188640"/>
            <a:ext cx="8276590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for 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=0;i&lt;5;i++)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itoa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(i,s2,10);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strcpy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,"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-M");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strcat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(str,s2);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stado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].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setName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stado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].draw();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11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1233" y="3861920"/>
            <a:ext cx="8706909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C00000"/>
                </a:solidFill>
                <a:latin typeface="Trebuchet MS"/>
              </a:rPr>
              <a:t>Класс – это тип данных, определяемый программистом, в котором объединяются структуры данных и функции их обработки</a:t>
            </a:r>
            <a:endParaRPr lang="ru-RU" sz="2800" dirty="0">
              <a:solidFill>
                <a:srgbClr val="C00000"/>
              </a:solidFill>
              <a:latin typeface="Trebuchet M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9127" y="1659288"/>
            <a:ext cx="8706909" cy="830997"/>
          </a:xfrm>
          <a:prstGeom prst="rect">
            <a:avLst/>
          </a:prstGeom>
          <a:solidFill>
            <a:srgbClr val="FFFFCC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ru-RU" sz="2400" b="1" dirty="0" smtClean="0">
                <a:latin typeface="+mn-lt"/>
              </a:rPr>
              <a:t>Указатель – это переменная, значением которой является АДРЕС в оперативной памяти</a:t>
            </a:r>
            <a:endParaRPr lang="ru-RU" sz="2400" dirty="0">
              <a:latin typeface="+mn-lt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9933" y="188640"/>
            <a:ext cx="8645298" cy="1200329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ru-RU" sz="2400" dirty="0" smtClean="0"/>
              <a:t>Перегрузка функций – это определение </a:t>
            </a:r>
            <a:r>
              <a:rPr lang="ru-RU" sz="2400" dirty="0"/>
              <a:t>нескольких функций с одинаковым именем, но с различными типами параметров или их количеством</a:t>
            </a:r>
            <a:endParaRPr lang="ru-RU" sz="2400" b="1" i="1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38043" y="5517232"/>
            <a:ext cx="8645298" cy="1200329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ru-RU" sz="2400" dirty="0"/>
              <a:t>Объявление класса: ключевое слово </a:t>
            </a:r>
            <a:r>
              <a:rPr lang="ru-RU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ru-RU" sz="2400" dirty="0"/>
              <a:t>, за которым следует имя класса и в фигурных скобках перечисляются члены класса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90738" y="2760604"/>
            <a:ext cx="8645298" cy="830997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n-lt"/>
              </a:rPr>
              <a:t>Выделение памяти в </a:t>
            </a:r>
            <a:r>
              <a:rPr lang="en-US" sz="2400" dirty="0" smtClean="0">
                <a:latin typeface="+mn-lt"/>
              </a:rPr>
              <a:t>C</a:t>
            </a:r>
            <a:r>
              <a:rPr lang="ru-RU" sz="2400" dirty="0" smtClean="0">
                <a:latin typeface="+mn-lt"/>
              </a:rPr>
              <a:t>++ производится операциями </a:t>
            </a:r>
            <a:r>
              <a:rPr lang="en-US" sz="2400" dirty="0" smtClean="0">
                <a:latin typeface="+mn-lt"/>
              </a:rPr>
              <a:t>new </a:t>
            </a:r>
            <a:r>
              <a:rPr lang="ru-RU" sz="2400" dirty="0" smtClean="0">
                <a:latin typeface="+mn-lt"/>
              </a:rPr>
              <a:t>и </a:t>
            </a:r>
            <a:r>
              <a:rPr lang="en-US" sz="2400" dirty="0" smtClean="0">
                <a:latin typeface="+mn-lt"/>
              </a:rPr>
              <a:t>delete</a:t>
            </a:r>
            <a:endParaRPr lang="ru-RU" sz="2400" b="1" i="1" dirty="0" smtClean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842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108" y="1196752"/>
            <a:ext cx="88569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nsolas" panose="020B0609020204030204" pitchFamily="49" charset="0"/>
              </a:rPr>
              <a:t>создан объект </a:t>
            </a:r>
            <a:r>
              <a:rPr lang="ru-RU" sz="2400" dirty="0" err="1">
                <a:latin typeface="Consolas" panose="020B0609020204030204" pitchFamily="49" charset="0"/>
              </a:rPr>
              <a:t>Nikita</a:t>
            </a:r>
            <a:endParaRPr lang="ru-RU" sz="2400" dirty="0">
              <a:latin typeface="Consolas" panose="020B0609020204030204" pitchFamily="49" charset="0"/>
            </a:endParaRPr>
          </a:p>
          <a:p>
            <a:r>
              <a:rPr lang="ru-RU" sz="2400" dirty="0">
                <a:latin typeface="Consolas" panose="020B0609020204030204" pitchFamily="49" charset="0"/>
              </a:rPr>
              <a:t>введите имя: </a:t>
            </a:r>
            <a:r>
              <a:rPr lang="ru-RU" sz="2400" dirty="0" err="1">
                <a:latin typeface="Consolas" panose="020B0609020204030204" pitchFamily="49" charset="0"/>
              </a:rPr>
              <a:t>ЗмейКорниен</a:t>
            </a:r>
            <a:endParaRPr lang="ru-RU" sz="2400" dirty="0">
              <a:latin typeface="Consolas" panose="020B0609020204030204" pitchFamily="49" charset="0"/>
            </a:endParaRPr>
          </a:p>
          <a:p>
            <a:r>
              <a:rPr lang="ru-RU" sz="2400" dirty="0">
                <a:latin typeface="Consolas" panose="020B0609020204030204" pitchFamily="49" charset="0"/>
              </a:rPr>
              <a:t>монстр: </a:t>
            </a:r>
            <a:r>
              <a:rPr lang="ru-RU" sz="2400" dirty="0" err="1">
                <a:latin typeface="Consolas" panose="020B0609020204030204" pitchFamily="49" charset="0"/>
              </a:rPr>
              <a:t>ЗмейКорниен</a:t>
            </a:r>
            <a:r>
              <a:rPr lang="ru-RU" sz="2400" dirty="0">
                <a:latin typeface="Consolas" panose="020B0609020204030204" pitchFamily="49" charset="0"/>
              </a:rPr>
              <a:t>; жизней: 5; оружие:100; цвет: </a:t>
            </a:r>
            <a:r>
              <a:rPr lang="ru-RU" sz="2400" dirty="0" smtClean="0">
                <a:latin typeface="Consolas" panose="020B0609020204030204" pitchFamily="49" charset="0"/>
              </a:rPr>
              <a:t>0</a:t>
            </a:r>
            <a:endParaRPr lang="en-US" sz="2400" dirty="0" smtClean="0">
              <a:latin typeface="Consolas" panose="020B0609020204030204" pitchFamily="49" charset="0"/>
            </a:endParaRPr>
          </a:p>
          <a:p>
            <a:r>
              <a:rPr lang="ru-RU" sz="2400" dirty="0" smtClean="0">
                <a:latin typeface="Consolas" panose="020B0609020204030204" pitchFamily="49" charset="0"/>
              </a:rPr>
              <a:t>создан </a:t>
            </a:r>
            <a:r>
              <a:rPr lang="ru-RU" sz="2400" dirty="0">
                <a:latin typeface="Consolas" panose="020B0609020204030204" pitchFamily="49" charset="0"/>
              </a:rPr>
              <a:t>объект </a:t>
            </a:r>
            <a:r>
              <a:rPr lang="ru-RU" sz="2400" dirty="0" err="1">
                <a:latin typeface="Consolas" panose="020B0609020204030204" pitchFamily="49" charset="0"/>
              </a:rPr>
              <a:t>VasiaPupkin</a:t>
            </a:r>
            <a:endParaRPr lang="ru-RU" sz="2400" dirty="0">
              <a:latin typeface="Consolas" panose="020B0609020204030204" pitchFamily="49" charset="0"/>
            </a:endParaRPr>
          </a:p>
          <a:p>
            <a:r>
              <a:rPr lang="ru-RU" sz="2400" dirty="0">
                <a:latin typeface="Consolas" panose="020B0609020204030204" pitchFamily="49" charset="0"/>
              </a:rPr>
              <a:t>монстр: </a:t>
            </a:r>
            <a:r>
              <a:rPr lang="ru-RU" sz="2400" dirty="0" err="1">
                <a:latin typeface="Consolas" panose="020B0609020204030204" pitchFamily="49" charset="0"/>
              </a:rPr>
              <a:t>noname</a:t>
            </a:r>
            <a:r>
              <a:rPr lang="ru-RU" sz="2400" dirty="0">
                <a:latin typeface="Consolas" panose="020B0609020204030204" pitchFamily="49" charset="0"/>
              </a:rPr>
              <a:t>; жизней: 10; оружие:100; цвет: 0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создан массив объектов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монстр: Monstr-M0; жизней: 5; оружие:100; цвет: 0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монстр: Monstr-M1; жизней: 5; оружие:100; цвет: 0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монстр: Monstr-M2; жизней: 5; оружие:100; цвет: 0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монстр: Monstr-M3; жизней: 5; оружие:100; цвет: 0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монстр: Monstr-M4; жизней: 5; оружие:100; цвет: 0</a:t>
            </a:r>
          </a:p>
          <a:p>
            <a:r>
              <a:rPr lang="ru-RU" sz="2400" dirty="0">
                <a:solidFill>
                  <a:srgbClr val="C00000"/>
                </a:solidFill>
                <a:latin typeface="Consolas" panose="020B0609020204030204" pitchFamily="49" charset="0"/>
              </a:rPr>
              <a:t>монстр: </a:t>
            </a:r>
            <a:r>
              <a:rPr lang="ru-RU" sz="2400" dirty="0" err="1">
                <a:solidFill>
                  <a:srgbClr val="C00000"/>
                </a:solidFill>
                <a:latin typeface="Consolas" panose="020B0609020204030204" pitchFamily="49" charset="0"/>
              </a:rPr>
              <a:t>Godzilla</a:t>
            </a:r>
            <a:r>
              <a:rPr lang="ru-RU" sz="2400" dirty="0">
                <a:solidFill>
                  <a:srgbClr val="C00000"/>
                </a:solidFill>
                <a:latin typeface="Consolas" panose="020B0609020204030204" pitchFamily="49" charset="0"/>
              </a:rPr>
              <a:t>!!; жизней: 10; оружие:200; цвет: 2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монстр </a:t>
            </a:r>
            <a:r>
              <a:rPr lang="ru-RU" sz="2400" dirty="0" err="1">
                <a:latin typeface="Consolas" panose="020B0609020204030204" pitchFamily="49" charset="0"/>
              </a:rPr>
              <a:t>Конг</a:t>
            </a:r>
            <a:r>
              <a:rPr lang="ru-RU" sz="2400" dirty="0">
                <a:latin typeface="Consolas" panose="020B0609020204030204" pitchFamily="49" charset="0"/>
              </a:rPr>
              <a:t>: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монстр: </a:t>
            </a:r>
            <a:r>
              <a:rPr lang="ru-RU" sz="2400" dirty="0" err="1">
                <a:latin typeface="Consolas" panose="020B0609020204030204" pitchFamily="49" charset="0"/>
              </a:rPr>
              <a:t>ColMonstr</a:t>
            </a:r>
            <a:r>
              <a:rPr lang="ru-RU" sz="2400" dirty="0">
                <a:latin typeface="Consolas" panose="020B0609020204030204" pitchFamily="49" charset="0"/>
              </a:rPr>
              <a:t>; жизней: 5; оружие:200; цвет: 1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38108" y="188640"/>
            <a:ext cx="827659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Godzilla;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Godzilla.setAll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(10,200,blue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,"Godzilla!!");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Godzilla.draw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24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108" y="1196752"/>
            <a:ext cx="88569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nsolas" panose="020B0609020204030204" pitchFamily="49" charset="0"/>
              </a:rPr>
              <a:t>создан объект </a:t>
            </a:r>
            <a:r>
              <a:rPr lang="ru-RU" sz="2400" dirty="0" err="1">
                <a:latin typeface="Consolas" panose="020B0609020204030204" pitchFamily="49" charset="0"/>
              </a:rPr>
              <a:t>Nikita</a:t>
            </a:r>
            <a:endParaRPr lang="ru-RU" sz="2400" dirty="0">
              <a:latin typeface="Consolas" panose="020B0609020204030204" pitchFamily="49" charset="0"/>
            </a:endParaRPr>
          </a:p>
          <a:p>
            <a:r>
              <a:rPr lang="ru-RU" sz="2400" dirty="0">
                <a:latin typeface="Consolas" panose="020B0609020204030204" pitchFamily="49" charset="0"/>
              </a:rPr>
              <a:t>введите имя: </a:t>
            </a:r>
            <a:r>
              <a:rPr lang="ru-RU" sz="2400" dirty="0" err="1">
                <a:latin typeface="Consolas" panose="020B0609020204030204" pitchFamily="49" charset="0"/>
              </a:rPr>
              <a:t>ЗмейКорниен</a:t>
            </a:r>
            <a:endParaRPr lang="ru-RU" sz="2400" dirty="0">
              <a:latin typeface="Consolas" panose="020B0609020204030204" pitchFamily="49" charset="0"/>
            </a:endParaRPr>
          </a:p>
          <a:p>
            <a:r>
              <a:rPr lang="ru-RU" sz="2400" dirty="0">
                <a:latin typeface="Consolas" panose="020B0609020204030204" pitchFamily="49" charset="0"/>
              </a:rPr>
              <a:t>монстр: </a:t>
            </a:r>
            <a:r>
              <a:rPr lang="ru-RU" sz="2400" dirty="0" err="1">
                <a:latin typeface="Consolas" panose="020B0609020204030204" pitchFamily="49" charset="0"/>
              </a:rPr>
              <a:t>ЗмейКорниен</a:t>
            </a:r>
            <a:r>
              <a:rPr lang="ru-RU" sz="2400" dirty="0">
                <a:latin typeface="Consolas" panose="020B0609020204030204" pitchFamily="49" charset="0"/>
              </a:rPr>
              <a:t>; жизней: 5; оружие:100; цвет: </a:t>
            </a:r>
            <a:r>
              <a:rPr lang="ru-RU" sz="2400" dirty="0" smtClean="0">
                <a:latin typeface="Consolas" panose="020B0609020204030204" pitchFamily="49" charset="0"/>
              </a:rPr>
              <a:t>0</a:t>
            </a:r>
            <a:endParaRPr lang="en-US" sz="2400" dirty="0" smtClean="0">
              <a:latin typeface="Consolas" panose="020B0609020204030204" pitchFamily="49" charset="0"/>
            </a:endParaRPr>
          </a:p>
          <a:p>
            <a:r>
              <a:rPr lang="ru-RU" sz="2400" dirty="0" smtClean="0">
                <a:latin typeface="Consolas" panose="020B0609020204030204" pitchFamily="49" charset="0"/>
              </a:rPr>
              <a:t>создан </a:t>
            </a:r>
            <a:r>
              <a:rPr lang="ru-RU" sz="2400" dirty="0">
                <a:latin typeface="Consolas" panose="020B0609020204030204" pitchFamily="49" charset="0"/>
              </a:rPr>
              <a:t>объект </a:t>
            </a:r>
            <a:r>
              <a:rPr lang="ru-RU" sz="2400" dirty="0" err="1">
                <a:latin typeface="Consolas" panose="020B0609020204030204" pitchFamily="49" charset="0"/>
              </a:rPr>
              <a:t>VasiaPupkin</a:t>
            </a:r>
            <a:endParaRPr lang="ru-RU" sz="2400" dirty="0">
              <a:latin typeface="Consolas" panose="020B0609020204030204" pitchFamily="49" charset="0"/>
            </a:endParaRPr>
          </a:p>
          <a:p>
            <a:r>
              <a:rPr lang="ru-RU" sz="2400" dirty="0">
                <a:latin typeface="Consolas" panose="020B0609020204030204" pitchFamily="49" charset="0"/>
              </a:rPr>
              <a:t>монстр: </a:t>
            </a:r>
            <a:r>
              <a:rPr lang="ru-RU" sz="2400" dirty="0" err="1">
                <a:latin typeface="Consolas" panose="020B0609020204030204" pitchFamily="49" charset="0"/>
              </a:rPr>
              <a:t>noname</a:t>
            </a:r>
            <a:r>
              <a:rPr lang="ru-RU" sz="2400" dirty="0">
                <a:latin typeface="Consolas" panose="020B0609020204030204" pitchFamily="49" charset="0"/>
              </a:rPr>
              <a:t>; жизней: 10; оружие:100; цвет: 0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создан массив объектов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монстр: Monstr-M0; жизней: 5; оружие:100; цвет: 0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монстр: Monstr-M1; жизней: 5; оружие:100; цвет: 0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монстр: Monstr-M2; жизней: 5; оружие:100; цвет: 0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монстр: Monstr-M3; жизней: 5; оружие:100; цвет: 0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монстр: Monstr-M4; жизней: 5; оружие:100; цвет: 0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монстр: </a:t>
            </a:r>
            <a:r>
              <a:rPr lang="ru-RU" sz="2400" dirty="0" err="1">
                <a:latin typeface="Consolas" panose="020B0609020204030204" pitchFamily="49" charset="0"/>
              </a:rPr>
              <a:t>Godzilla</a:t>
            </a:r>
            <a:r>
              <a:rPr lang="ru-RU" sz="2400" dirty="0">
                <a:latin typeface="Consolas" panose="020B0609020204030204" pitchFamily="49" charset="0"/>
              </a:rPr>
              <a:t>!!; жизней: 10; оружие:200; цвет: 2</a:t>
            </a:r>
          </a:p>
          <a:p>
            <a:r>
              <a:rPr lang="ru-RU" sz="2400" dirty="0">
                <a:solidFill>
                  <a:srgbClr val="C00000"/>
                </a:solidFill>
                <a:latin typeface="Consolas" panose="020B0609020204030204" pitchFamily="49" charset="0"/>
              </a:rPr>
              <a:t>монстр </a:t>
            </a:r>
            <a:r>
              <a:rPr lang="ru-RU" sz="2400" dirty="0" err="1">
                <a:solidFill>
                  <a:srgbClr val="C00000"/>
                </a:solidFill>
                <a:latin typeface="Consolas" panose="020B0609020204030204" pitchFamily="49" charset="0"/>
              </a:rPr>
              <a:t>Конг</a:t>
            </a:r>
            <a:r>
              <a:rPr lang="ru-RU" sz="2400" dirty="0">
                <a:solidFill>
                  <a:srgbClr val="C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ru-RU" sz="2400" dirty="0">
                <a:solidFill>
                  <a:srgbClr val="C00000"/>
                </a:solidFill>
                <a:latin typeface="Consolas" panose="020B0609020204030204" pitchFamily="49" charset="0"/>
              </a:rPr>
              <a:t>монстр: </a:t>
            </a:r>
            <a:r>
              <a:rPr lang="ru-RU" sz="2400" dirty="0" err="1">
                <a:solidFill>
                  <a:srgbClr val="C00000"/>
                </a:solidFill>
                <a:latin typeface="Consolas" panose="020B0609020204030204" pitchFamily="49" charset="0"/>
              </a:rPr>
              <a:t>ColMonstr</a:t>
            </a:r>
            <a:r>
              <a:rPr lang="ru-RU" sz="2400" dirty="0">
                <a:solidFill>
                  <a:srgbClr val="C00000"/>
                </a:solidFill>
                <a:latin typeface="Consolas" panose="020B0609020204030204" pitchFamily="49" charset="0"/>
              </a:rPr>
              <a:t>; жизней: 5; оружие:200; цвет: 1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38108" y="188640"/>
            <a:ext cx="827659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Kong(green);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монстр 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Конг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:"&lt;&lt;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Kong.draw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20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68124" y="188640"/>
            <a:ext cx="8640960" cy="74491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4000" b="1" kern="0" dirty="0" smtClean="0"/>
              <a:t>ПРИМЕР – МАССИВ ЧИСЕЛ</a:t>
            </a:r>
            <a:endParaRPr lang="ru-RU" sz="4000" b="1" kern="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7504" y="933556"/>
            <a:ext cx="8601034" cy="5632311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Класс - целочисленный массив.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Внутри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класса реализовать два конструктора:</a:t>
            </a:r>
          </a:p>
          <a:p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1-й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конструктор должен обеспечивать ввод элементов массива с клавиатуры;</a:t>
            </a:r>
          </a:p>
          <a:p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2-й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конструктор должен формировать значения элементов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массива в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задаваемом диапазоне [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c помощью генератора случайных значений.</a:t>
            </a:r>
          </a:p>
          <a:p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Внутри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класса предусмотреть 3 метода:</a:t>
            </a:r>
          </a:p>
          <a:p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1-й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метод должен вычислять значение максимального элемента в массиве;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2-й метод должен вычислять значение минимального элемента;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3-й метод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 вывод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массива на экран.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МАССИВ ДИНАМИЧЕСКИЙ: РАЗМЕР ЗАДАЕТСЯ ВО ВРЕМЯ ВЫПОЛНЕНИЯ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5985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79512" y="188640"/>
            <a:ext cx="8601034" cy="5262979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private: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//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указатель на первый элемент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n;    //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к-во элементов в массиве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// 1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конструктор: ввод массива с клавиатуры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// 2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конструктор: </a:t>
            </a:r>
            <a:r>
              <a:rPr lang="ru-RU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заполн.случайными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числами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min,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max);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void print();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findMax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findMin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~</a:t>
            </a:r>
            <a:r>
              <a:rPr 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 delete [] </a:t>
            </a:r>
            <a:r>
              <a:rPr 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;};// </a:t>
            </a:r>
            <a:r>
              <a:rPr lang="ru-RU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деструктор</a:t>
            </a:r>
            <a:endParaRPr lang="en-US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 //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конец объявления класса</a:t>
            </a:r>
          </a:p>
        </p:txBody>
      </p:sp>
    </p:spTree>
    <p:extLst>
      <p:ext uri="{BB962C8B-B14F-4D97-AF65-F5344CB8AC3E}">
        <p14:creationId xmlns:p14="http://schemas.microsoft.com/office/powerpoint/2010/main" val="25669736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79512" y="404664"/>
            <a:ext cx="8601034" cy="6001643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main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ru-RU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setlocale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(LC_ALL, "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amax,amin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n1,n2;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Заполнение массива с клавиатуры\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n";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amax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t.findMax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amin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t.findMin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Заполнение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случайными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числами\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n";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введите диапазон значений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:";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&gt;&gt;n1&gt;&gt;n2;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t2(n1,n2);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//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мин и макс диапазона значений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t2.print();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9849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23528" y="61937"/>
            <a:ext cx="8601034" cy="6001643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********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КОНСТРУКТОРЫ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КЛАССА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********</a:t>
            </a: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Введите размер массива: ";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&gt;&gt; 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new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[n];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Заполните массив:" &lt;&lt;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for(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++)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&gt;&gt;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min,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max)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srand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(time(0));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Введите размер массива: ";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&gt;&gt; 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new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[n];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for(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rand()%(max-1) + min;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0031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51520" y="188640"/>
            <a:ext cx="8601034" cy="6370975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********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МЕТОДЫ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КЛАССА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********</a:t>
            </a: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findMax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if(n &gt; 0)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mm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1;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if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&gt;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mm )  mm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Максимум: " &lt;&lt;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mm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mm;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else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Массив пуст!" &lt;&lt;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-9999;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3008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30339" y="188641"/>
            <a:ext cx="8482290" cy="1323439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uk-UA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Операции</a:t>
            </a:r>
            <a:r>
              <a:rPr lang="uk-UA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выделения</a:t>
            </a:r>
            <a:r>
              <a:rPr lang="uk-UA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памяти</a:t>
            </a:r>
            <a:r>
              <a:rPr lang="uk-UA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языка</a:t>
            </a:r>
            <a:r>
              <a:rPr lang="uk-UA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C++</a:t>
            </a:r>
            <a:endParaRPr lang="ru-RU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247182" y="2060848"/>
            <a:ext cx="8645298" cy="833178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dirty="0" smtClean="0">
                <a:latin typeface="+mn-lt"/>
              </a:rPr>
              <a:t>В языке С++ для выделения памяти используются операции </a:t>
            </a:r>
            <a:r>
              <a:rPr lang="en-US" altLang="ru-RU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altLang="ru-RU" sz="24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altLang="ru-RU" sz="2400" dirty="0" smtClean="0">
                <a:latin typeface="+mn-lt"/>
              </a:rPr>
              <a:t>и </a:t>
            </a:r>
            <a:r>
              <a:rPr lang="en-US" altLang="ru-RU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endParaRPr lang="ru-RU" altLang="ru-RU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47182" y="3012514"/>
            <a:ext cx="8784976" cy="1200329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 *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lp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 //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создать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новое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целое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число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hangingPunct="0"/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lp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new long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hangingPunct="0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float * z;  z = new float;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74537" y="4417948"/>
            <a:ext cx="8784976" cy="1938992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ru-RU" sz="2400" dirty="0">
                <a:latin typeface="+mn-lt"/>
              </a:rPr>
              <a:t>Созданный таким образом объект существует до тех пор, пока память не будет явно освобождена с помощью </a:t>
            </a:r>
            <a:r>
              <a:rPr lang="ru-RU" sz="2400" i="1" dirty="0">
                <a:latin typeface="+mn-lt"/>
              </a:rPr>
              <a:t>операции</a:t>
            </a:r>
            <a:r>
              <a:rPr lang="ru-RU" sz="2400" dirty="0">
                <a:latin typeface="+mn-lt"/>
              </a:rPr>
              <a:t>  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ru-RU" sz="2400" dirty="0">
                <a:latin typeface="+mn-lt"/>
              </a:rPr>
              <a:t>. В качестве операнда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ru-RU" sz="2400" dirty="0">
                <a:latin typeface="+mn-lt"/>
              </a:rPr>
              <a:t> должен быть задан </a:t>
            </a:r>
            <a:r>
              <a:rPr lang="ru-RU" sz="2400" b="1" i="1" dirty="0">
                <a:solidFill>
                  <a:srgbClr val="7030A0"/>
                </a:solidFill>
                <a:latin typeface="+mn-lt"/>
              </a:rPr>
              <a:t>адрес</a:t>
            </a:r>
            <a:r>
              <a:rPr lang="ru-RU" sz="2400" dirty="0">
                <a:latin typeface="+mn-lt"/>
              </a:rPr>
              <a:t>, возвращенный операцией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ru-RU" sz="2400" dirty="0">
                <a:latin typeface="+mn-lt"/>
              </a:rPr>
              <a:t>: </a:t>
            </a:r>
            <a:endParaRPr lang="en-US" sz="2400" dirty="0" smtClean="0">
              <a:latin typeface="+mn-lt"/>
            </a:endParaRPr>
          </a:p>
          <a:p>
            <a:pPr hangingPunct="0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delete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lp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delete z;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85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202205" y="908720"/>
            <a:ext cx="8645298" cy="46384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dirty="0" smtClean="0">
                <a:latin typeface="+mn-lt"/>
              </a:rPr>
              <a:t>Операция </a:t>
            </a:r>
            <a:r>
              <a:rPr lang="en-US" altLang="ru-RU" sz="2400" dirty="0" smtClean="0">
                <a:latin typeface="+mn-lt"/>
              </a:rPr>
              <a:t>new </a:t>
            </a:r>
            <a:r>
              <a:rPr lang="ru-RU" altLang="ru-RU" sz="2400" dirty="0" smtClean="0">
                <a:latin typeface="+mn-lt"/>
              </a:rPr>
              <a:t>имеет несколько форм:</a:t>
            </a:r>
            <a:endParaRPr lang="ru-RU" altLang="ru-RU" sz="2400" b="1" dirty="0">
              <a:solidFill>
                <a:srgbClr val="C00000"/>
              </a:solidFill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02205" y="1504857"/>
            <a:ext cx="8645298" cy="830997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Выделение памяти </a:t>
            </a:r>
            <a:r>
              <a:rPr lang="ru-RU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под переменную</a:t>
            </a:r>
            <a:endParaRPr lang="en-US" sz="2400" b="1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n = new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 = 1050;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2205" y="4764053"/>
            <a:ext cx="8784976" cy="1938992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ru-RU" sz="2400" b="1" dirty="0" smtClean="0">
                <a:latin typeface="+mn-lt"/>
                <a:cs typeface="Courier New" panose="02070309020205020404" pitchFamily="49" charset="0"/>
              </a:rPr>
              <a:t>Так как имя массива является указателем на его первый элемент, то теперь возможна работа с массивом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US" sz="2400" b="1" dirty="0" smtClean="0">
                <a:latin typeface="+mn-lt"/>
                <a:cs typeface="Courier New" panose="02070309020205020404" pitchFamily="49" charset="0"/>
              </a:rPr>
              <a:t>:</a:t>
            </a:r>
          </a:p>
          <a:p>
            <a:pPr hangingPunct="0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. .</a:t>
            </a:r>
          </a:p>
          <a:p>
            <a:pPr hangingPunct="0"/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 = 0;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hangingPunct="0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&lt;50;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 s+=q[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40378" y="188640"/>
            <a:ext cx="8568952" cy="57606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b="1" kern="0" dirty="0" smtClean="0"/>
              <a:t>Операция </a:t>
            </a:r>
            <a:r>
              <a:rPr lang="en-US" sz="3600" b="1" kern="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endParaRPr lang="ru-RU" sz="3600" b="1" kern="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08296" y="2468145"/>
            <a:ext cx="8601034" cy="1200329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Выделение памяти </a:t>
            </a:r>
            <a:r>
              <a:rPr 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под </a:t>
            </a:r>
            <a:r>
              <a:rPr lang="ru-RU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переменную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</a:t>
            </a:r>
            <a:endParaRPr lang="en-US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присваивание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ей значения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m = new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50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02205" y="3800765"/>
            <a:ext cx="8645298" cy="830997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Выделение памяти </a:t>
            </a:r>
            <a:r>
              <a:rPr 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под </a:t>
            </a:r>
            <a:r>
              <a:rPr lang="ru-RU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массив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из 50 элементов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q = new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]; 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12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5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4731" y="5589240"/>
            <a:ext cx="8706908" cy="830997"/>
          </a:xfrm>
          <a:prstGeom prst="rect">
            <a:avLst/>
          </a:prstGeom>
          <a:solidFill>
            <a:srgbClr val="FFFFCC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Класс используется только через его </a:t>
            </a:r>
            <a:r>
              <a:rPr lang="ru-RU" sz="2400" b="1" i="1" dirty="0">
                <a:solidFill>
                  <a:srgbClr val="FF0000"/>
                </a:solidFill>
                <a:latin typeface="+mn-lt"/>
              </a:rPr>
              <a:t>интерфейс</a:t>
            </a:r>
            <a:r>
              <a:rPr lang="ru-RU" sz="2400" dirty="0">
                <a:latin typeface="+mn-lt"/>
              </a:rPr>
              <a:t> — детали реализации для пользователя класса несущественны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1520" y="332656"/>
            <a:ext cx="8568952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kern="0" dirty="0" smtClean="0"/>
              <a:t>КЛАССЫ И ОБЪЕКТЫ</a:t>
            </a:r>
            <a:endParaRPr lang="ru-RU" sz="3200" kern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5174" y="1020284"/>
            <a:ext cx="8706909" cy="1384995"/>
          </a:xfrm>
          <a:prstGeom prst="rect">
            <a:avLst/>
          </a:prstGeom>
          <a:solidFill>
            <a:srgbClr val="FFFFCC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C00000"/>
                </a:solidFill>
                <a:latin typeface="Trebuchet MS"/>
              </a:rPr>
              <a:t>Класс – это тип данных, определяемый программистом, в котором объединяются структуры данных и функции их обработки</a:t>
            </a:r>
            <a:endParaRPr lang="ru-RU" sz="2800" dirty="0">
              <a:solidFill>
                <a:srgbClr val="C00000"/>
              </a:solidFill>
              <a:latin typeface="Trebuchet M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5174" y="2670355"/>
            <a:ext cx="8706909" cy="830997"/>
          </a:xfrm>
          <a:prstGeom prst="rect">
            <a:avLst/>
          </a:prstGeom>
          <a:solidFill>
            <a:srgbClr val="FFFFCC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ru-RU" sz="2400" b="1" dirty="0">
                <a:latin typeface="+mn-lt"/>
              </a:rPr>
              <a:t>Конкретные переменные типа данных «класс» называются экземплярами класса, или объектами.</a:t>
            </a:r>
            <a:endParaRPr lang="ru-RU" sz="2400" dirty="0">
              <a:latin typeface="+mn-lt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92261" y="3766428"/>
            <a:ext cx="8645298" cy="830997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n-lt"/>
              </a:rPr>
              <a:t>Данные объекта называют его </a:t>
            </a:r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полями (свойствами)</a:t>
            </a:r>
            <a:r>
              <a:rPr lang="ru-RU" sz="2400" dirty="0" smtClean="0">
                <a:latin typeface="+mn-lt"/>
              </a:rPr>
              <a:t>, а функции их обработки - </a:t>
            </a:r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методами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66152" y="4862501"/>
            <a:ext cx="8645298" cy="461665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n-lt"/>
              </a:rPr>
              <a:t>Свойства и методы называют </a:t>
            </a:r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членами </a:t>
            </a:r>
            <a:r>
              <a:rPr lang="ru-RU" sz="2400" dirty="0" smtClean="0">
                <a:latin typeface="+mn-lt"/>
              </a:rPr>
              <a:t>класса </a:t>
            </a:r>
            <a:endParaRPr lang="ru-RU" sz="2400" b="1" i="1" dirty="0" smtClean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863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51520" y="332656"/>
            <a:ext cx="8568952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kern="0" dirty="0" smtClean="0"/>
              <a:t>ПРИМЕРЫ КЛАССОВ И ОБЪЕКТОВ</a:t>
            </a:r>
            <a:endParaRPr lang="ru-RU" sz="3200" kern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2540" y="980728"/>
            <a:ext cx="8706909" cy="523220"/>
          </a:xfrm>
          <a:prstGeom prst="rect">
            <a:avLst/>
          </a:prstGeom>
          <a:solidFill>
            <a:srgbClr val="FFFFCC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latin typeface="Trebuchet MS"/>
              </a:rPr>
              <a:t>Окно на экране</a:t>
            </a:r>
            <a:endParaRPr lang="ru-RU" sz="2800" dirty="0">
              <a:latin typeface="Trebuchet M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697" y="3781396"/>
            <a:ext cx="8706909" cy="2843855"/>
          </a:xfrm>
          <a:prstGeom prst="rect">
            <a:avLst/>
          </a:prstGeom>
          <a:solidFill>
            <a:srgbClr val="FFFFCC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spcBef>
                <a:spcPct val="15000"/>
              </a:spcBef>
              <a:defRPr/>
            </a:pPr>
            <a:r>
              <a:rPr lang="ru-RU" sz="2400" b="1" i="1" dirty="0" smtClean="0">
                <a:solidFill>
                  <a:srgbClr val="FF0000"/>
                </a:solidFill>
                <a:latin typeface="Trebuchet MS"/>
                <a:cs typeface="Consolas" pitchFamily="49" charset="0"/>
              </a:rPr>
              <a:t>Свойства: </a:t>
            </a:r>
            <a:endParaRPr lang="en-US" sz="2400" b="1" i="1" dirty="0" smtClean="0">
              <a:solidFill>
                <a:srgbClr val="FF0000"/>
              </a:solidFill>
              <a:latin typeface="Trebuchet MS"/>
              <a:cs typeface="Consolas" pitchFamily="49" charset="0"/>
            </a:endParaRPr>
          </a:p>
          <a:p>
            <a:pPr lvl="0">
              <a:spcBef>
                <a:spcPct val="15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Trebuchet MS"/>
                <a:cs typeface="Consolas" pitchFamily="49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rebuchet MS"/>
                <a:cs typeface="Consolas" pitchFamily="49" charset="0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latin typeface="Trebuchet MS"/>
                <a:cs typeface="Consolas" pitchFamily="49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rebuchet MS"/>
                <a:cs typeface="Consolas" pitchFamily="49" charset="0"/>
              </a:rPr>
              <a:t>позиция (</a:t>
            </a: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</a:t>
            </a:r>
            <a:r>
              <a:rPr lang="en-US" sz="2400" dirty="0" smtClean="0">
                <a:solidFill>
                  <a:srgbClr val="000000"/>
                </a:solidFill>
                <a:latin typeface="Trebuchet MS"/>
                <a:cs typeface="Consolas" pitchFamily="49" charset="0"/>
              </a:rPr>
              <a:t>, </a:t>
            </a: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Top</a:t>
            </a:r>
            <a:r>
              <a:rPr lang="en-US" sz="2400" dirty="0" smtClean="0">
                <a:solidFill>
                  <a:srgbClr val="000000"/>
                </a:solidFill>
                <a:latin typeface="Trebuchet MS"/>
                <a:cs typeface="Consolas" pitchFamily="49" charset="0"/>
              </a:rPr>
              <a:t>);</a:t>
            </a:r>
            <a:r>
              <a:rPr lang="ru-RU" sz="2400" dirty="0" smtClean="0">
                <a:solidFill>
                  <a:srgbClr val="000000"/>
                </a:solidFill>
                <a:latin typeface="Trebuchet MS"/>
                <a:cs typeface="Consolas" pitchFamily="49" charset="0"/>
              </a:rPr>
              <a:t> размеры (</a:t>
            </a: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Height</a:t>
            </a:r>
            <a:r>
              <a:rPr lang="en-US" sz="2400" dirty="0" smtClean="0">
                <a:solidFill>
                  <a:srgbClr val="000000"/>
                </a:solidFill>
                <a:latin typeface="Trebuchet MS"/>
                <a:cs typeface="Consolas" pitchFamily="49" charset="0"/>
              </a:rPr>
              <a:t>, </a:t>
            </a: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lang="en-US" sz="2400" dirty="0" smtClean="0">
                <a:solidFill>
                  <a:srgbClr val="000000"/>
                </a:solidFill>
                <a:latin typeface="Trebuchet MS"/>
                <a:cs typeface="Consolas" pitchFamily="49" charset="0"/>
              </a:rPr>
              <a:t>); </a:t>
            </a:r>
            <a:r>
              <a:rPr lang="ru-RU" sz="2400" dirty="0" smtClean="0">
                <a:solidFill>
                  <a:srgbClr val="000000"/>
                </a:solidFill>
                <a:latin typeface="Trebuchet MS"/>
                <a:cs typeface="Consolas" pitchFamily="49" charset="0"/>
              </a:rPr>
              <a:t>заголовок </a:t>
            </a:r>
            <a:r>
              <a:rPr lang="en-US" sz="2400" dirty="0" smtClean="0">
                <a:solidFill>
                  <a:srgbClr val="000000"/>
                </a:solidFill>
                <a:latin typeface="Trebuchet MS"/>
                <a:cs typeface="Consolas" pitchFamily="49" charset="0"/>
              </a:rPr>
              <a:t>(Caption); </a:t>
            </a:r>
            <a:r>
              <a:rPr lang="ru-RU" sz="2400" dirty="0" smtClean="0">
                <a:solidFill>
                  <a:srgbClr val="000000"/>
                </a:solidFill>
                <a:latin typeface="Trebuchet MS"/>
                <a:cs typeface="Consolas" pitchFamily="49" charset="0"/>
              </a:rPr>
              <a:t>иконки системного меню (</a:t>
            </a:r>
            <a:r>
              <a:rPr lang="en-US" sz="2400" dirty="0" err="1" smtClean="0">
                <a:solidFill>
                  <a:srgbClr val="000000"/>
                </a:solidFill>
                <a:latin typeface="Trebuchet MS"/>
                <a:cs typeface="Consolas" pitchFamily="49" charset="0"/>
              </a:rPr>
              <a:t>biMaximize</a:t>
            </a:r>
            <a:r>
              <a:rPr lang="en-US" sz="2400" dirty="0" smtClean="0">
                <a:solidFill>
                  <a:srgbClr val="000000"/>
                </a:solidFill>
                <a:latin typeface="Trebuchet MS"/>
                <a:cs typeface="Consolas" pitchFamily="49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Trebuchet MS"/>
                <a:cs typeface="Consolas" pitchFamily="49" charset="0"/>
              </a:rPr>
              <a:t>biMinimize</a:t>
            </a:r>
            <a:r>
              <a:rPr lang="en-US" sz="2400" dirty="0" smtClean="0">
                <a:solidFill>
                  <a:srgbClr val="000000"/>
                </a:solidFill>
                <a:latin typeface="Trebuchet MS"/>
                <a:cs typeface="Consolas" pitchFamily="49" charset="0"/>
              </a:rPr>
              <a:t>), </a:t>
            </a:r>
            <a:r>
              <a:rPr lang="ru-RU" sz="2400" dirty="0" smtClean="0">
                <a:solidFill>
                  <a:srgbClr val="000000"/>
                </a:solidFill>
                <a:latin typeface="Trebuchet MS"/>
                <a:cs typeface="Consolas" pitchFamily="49" charset="0"/>
              </a:rPr>
              <a:t>вид границы (</a:t>
            </a:r>
            <a:r>
              <a:rPr lang="en-US" sz="2400" dirty="0" err="1" smtClean="0">
                <a:solidFill>
                  <a:srgbClr val="000000"/>
                </a:solidFill>
                <a:latin typeface="Trebuchet MS"/>
                <a:cs typeface="Consolas" pitchFamily="49" charset="0"/>
              </a:rPr>
              <a:t>bsNone</a:t>
            </a:r>
            <a:r>
              <a:rPr lang="en-US" sz="2400" dirty="0" smtClean="0">
                <a:solidFill>
                  <a:srgbClr val="000000"/>
                </a:solidFill>
                <a:latin typeface="Trebuchet MS"/>
                <a:cs typeface="Consolas" pitchFamily="49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Trebuchet MS"/>
                <a:cs typeface="Consolas" pitchFamily="49" charset="0"/>
              </a:rPr>
              <a:t>bsSingle</a:t>
            </a:r>
            <a:r>
              <a:rPr lang="en-US" sz="2400" dirty="0" smtClean="0">
                <a:solidFill>
                  <a:srgbClr val="000000"/>
                </a:solidFill>
                <a:latin typeface="Trebuchet MS"/>
                <a:cs typeface="Consolas" pitchFamily="49" charset="0"/>
              </a:rPr>
              <a:t>…), . . .</a:t>
            </a:r>
          </a:p>
          <a:p>
            <a:pPr lvl="0">
              <a:spcBef>
                <a:spcPct val="15000"/>
              </a:spcBef>
              <a:defRPr/>
            </a:pPr>
            <a:r>
              <a:rPr lang="ru-RU" sz="2400" b="1" i="1" dirty="0" smtClean="0">
                <a:solidFill>
                  <a:srgbClr val="FF0000"/>
                </a:solidFill>
                <a:latin typeface="Trebuchet MS"/>
                <a:cs typeface="Consolas" pitchFamily="49" charset="0"/>
              </a:rPr>
              <a:t>Методы: </a:t>
            </a:r>
          </a:p>
          <a:p>
            <a:pPr lvl="0">
              <a:spcBef>
                <a:spcPct val="15000"/>
              </a:spcBef>
              <a:defRPr/>
            </a:pPr>
            <a:r>
              <a:rPr lang="ru-RU" sz="2400" dirty="0">
                <a:solidFill>
                  <a:srgbClr val="000000"/>
                </a:solidFill>
                <a:latin typeface="Trebuchet MS"/>
                <a:cs typeface="Consolas" pitchFamily="49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rebuchet MS"/>
                <a:cs typeface="Consolas" pitchFamily="49" charset="0"/>
              </a:rPr>
              <a:t>   создание, отображение на экране</a:t>
            </a:r>
            <a:r>
              <a:rPr lang="en-US" sz="2400" dirty="0" smtClean="0">
                <a:solidFill>
                  <a:srgbClr val="000000"/>
                </a:solidFill>
                <a:latin typeface="Trebuchet MS"/>
                <a:cs typeface="Consolas" pitchFamily="49" charset="0"/>
              </a:rPr>
              <a:t>, </a:t>
            </a:r>
            <a:r>
              <a:rPr lang="ru-RU" sz="2400" dirty="0" smtClean="0">
                <a:solidFill>
                  <a:srgbClr val="000000"/>
                </a:solidFill>
                <a:latin typeface="Trebuchet MS"/>
                <a:cs typeface="Consolas" pitchFamily="49" charset="0"/>
              </a:rPr>
              <a:t>изменение размеров, перетаскивание, прокручивание . . .</a:t>
            </a:r>
            <a:endParaRPr lang="ru-RU" sz="2400" dirty="0">
              <a:solidFill>
                <a:srgbClr val="000000"/>
              </a:solidFill>
              <a:latin typeface="Trebuchet MS"/>
              <a:cs typeface="Consolas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92" y="1691604"/>
            <a:ext cx="3700836" cy="197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04" y="1633422"/>
            <a:ext cx="6093240" cy="197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613" y="1692881"/>
            <a:ext cx="3700836" cy="197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73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8640960" cy="646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903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240979" y="116632"/>
            <a:ext cx="8568952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b="1" kern="0" dirty="0" smtClean="0"/>
              <a:t>ОБЪЯВЛЕНИЕ КЛАССА</a:t>
            </a:r>
            <a:endParaRPr lang="ru-RU" sz="3200" b="1" kern="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90182" y="1708323"/>
            <a:ext cx="8723508" cy="2677656"/>
          </a:xfrm>
          <a:prstGeom prst="rect">
            <a:avLst/>
          </a:prstGeom>
          <a:solidFill>
            <a:srgbClr val="FFFFCC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имя_класса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закрытые элементы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открытые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элементы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 </a:t>
            </a:r>
          </a:p>
          <a:p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описание заканчивается точкой с запятой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4509120"/>
            <a:ext cx="8762171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ru-RU" sz="2400" dirty="0">
                <a:latin typeface="+mn-lt"/>
              </a:rPr>
              <a:t>Объявление класса </a:t>
            </a:r>
            <a:r>
              <a:rPr lang="ru-RU" sz="2400" dirty="0" smtClean="0"/>
              <a:t>может содержать ключевые слова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и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ru-RU" sz="2400" dirty="0" smtClean="0"/>
              <a:t>, которые определяют права доступа</a:t>
            </a:r>
            <a:endParaRPr lang="ru-RU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2492949" y="755676"/>
            <a:ext cx="2115640" cy="694856"/>
          </a:xfrm>
          <a:prstGeom prst="wedgeRoundRectCallout">
            <a:avLst>
              <a:gd name="adj1" fmla="val -51557"/>
              <a:gd name="adj2" fmla="val 9941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400" dirty="0" smtClean="0">
                <a:latin typeface="+mn-lt"/>
              </a:rPr>
              <a:t>имя класса</a:t>
            </a:r>
            <a:endParaRPr lang="ru-RU" sz="2400" b="0" dirty="0">
              <a:latin typeface="+mn-lt"/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4816121" y="755676"/>
            <a:ext cx="4197570" cy="1545880"/>
          </a:xfrm>
          <a:prstGeom prst="wedgeRoundRectCallout">
            <a:avLst>
              <a:gd name="adj1" fmla="val -73769"/>
              <a:gd name="adj2" fmla="val 6282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400" dirty="0" smtClean="0">
                <a:latin typeface="+mn-lt"/>
              </a:rPr>
              <a:t>закрытые (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2400" dirty="0" smtClean="0">
                <a:latin typeface="+mn-lt"/>
              </a:rPr>
              <a:t>) </a:t>
            </a:r>
            <a:r>
              <a:rPr lang="ru-RU" sz="2400" dirty="0" smtClean="0">
                <a:latin typeface="+mn-lt"/>
              </a:rPr>
              <a:t>члены класса доступны </a:t>
            </a:r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только членам этого класса</a:t>
            </a:r>
            <a:endParaRPr lang="ru-RU" sz="24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251520" y="752410"/>
            <a:ext cx="2065427" cy="698122"/>
          </a:xfrm>
          <a:prstGeom prst="wedgeRoundRectCallout">
            <a:avLst>
              <a:gd name="adj1" fmla="val -20345"/>
              <a:gd name="adj2" fmla="val 10863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400" dirty="0" smtClean="0">
                <a:latin typeface="+mn-lt"/>
              </a:rPr>
              <a:t>ключевое слово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endParaRPr lang="ru-RU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4816121" y="2380369"/>
            <a:ext cx="4197570" cy="1081608"/>
          </a:xfrm>
          <a:prstGeom prst="wedgeRoundRectCallout">
            <a:avLst>
              <a:gd name="adj1" fmla="val -70357"/>
              <a:gd name="adj2" fmla="val 4537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400" dirty="0" smtClean="0">
                <a:latin typeface="+mn-lt"/>
              </a:rPr>
              <a:t>В секции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400" dirty="0" smtClean="0"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объявляются </a:t>
            </a:r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открытые</a:t>
            </a:r>
            <a:r>
              <a:rPr lang="ru-RU" sz="2400" dirty="0" smtClean="0">
                <a:latin typeface="+mn-lt"/>
              </a:rPr>
              <a:t> члены класса</a:t>
            </a:r>
            <a:endParaRPr lang="ru-RU"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19" y="5529473"/>
            <a:ext cx="8762171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dirty="0"/>
              <a:t>Данные класса называются полями (по аналогии с полями структуры), а функции класса – методами. Поля и методы называются </a:t>
            </a:r>
            <a:r>
              <a:rPr lang="ru-RU" sz="2400" b="1" i="1" dirty="0">
                <a:solidFill>
                  <a:srgbClr val="C00000"/>
                </a:solidFill>
              </a:rPr>
              <a:t>элементами</a:t>
            </a:r>
            <a:r>
              <a:rPr lang="ru-RU" sz="2400" dirty="0"/>
              <a:t> </a:t>
            </a:r>
            <a:r>
              <a:rPr lang="ru-RU" sz="2400" dirty="0" smtClean="0"/>
              <a:t>(</a:t>
            </a:r>
            <a:r>
              <a:rPr lang="ru-RU" sz="2400" b="1" i="1" dirty="0" smtClean="0">
                <a:solidFill>
                  <a:srgbClr val="C00000"/>
                </a:solidFill>
              </a:rPr>
              <a:t>членами</a:t>
            </a:r>
            <a:r>
              <a:rPr lang="ru-RU" sz="2400" dirty="0" smtClean="0"/>
              <a:t>) класса</a:t>
            </a:r>
            <a:endParaRPr lang="ru-RU" sz="2400" b="1" dirty="0">
              <a:cs typeface="Courier New" panose="02070309020205020404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17059" y="2156051"/>
            <a:ext cx="2664295" cy="29100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фигурные скобки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17060" y="3645024"/>
            <a:ext cx="2664295" cy="29100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фигурные скобки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19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2" grpId="1" animBg="1"/>
      <p:bldP spid="23" grpId="0" animBg="1"/>
      <p:bldP spid="24" grpId="0" animBg="1"/>
      <p:bldP spid="25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251520" y="332656"/>
            <a:ext cx="8568952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b="1" kern="0" dirty="0" smtClean="0"/>
              <a:t>ИНТЕРФЕЙС КЛАССА</a:t>
            </a:r>
            <a:endParaRPr lang="ru-RU" sz="3200" b="1" kern="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40979" y="1969711"/>
            <a:ext cx="6912768" cy="3785652"/>
          </a:xfrm>
          <a:prstGeom prst="rect">
            <a:avLst/>
          </a:prstGeom>
          <a:solidFill>
            <a:srgbClr val="FFFFCC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endParaRPr lang="ru-RU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private:</a:t>
            </a:r>
            <a:endParaRPr lang="ru-RU" sz="2400" b="1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health, ammo: 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void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draw(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y,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scale, </a:t>
            </a:r>
            <a:endParaRPr lang="ru-RU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position); 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get_health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(){return health;} 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get_ammo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(){return ammo;} 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 </a:t>
            </a:r>
            <a:endParaRPr lang="ru-RU" sz="2400" dirty="0">
              <a:latin typeface="+mn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02317" y="5877272"/>
            <a:ext cx="6912768" cy="830997"/>
          </a:xfrm>
          <a:prstGeom prst="rect">
            <a:avLst/>
          </a:prstGeom>
          <a:solidFill>
            <a:srgbClr val="FFFFCC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monstr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VasiaPupkin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stado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VasiaPupkin.draw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(25, 30,100,1);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2443746" y="1017064"/>
            <a:ext cx="2115640" cy="694856"/>
          </a:xfrm>
          <a:prstGeom prst="wedgeRoundRectCallout">
            <a:avLst>
              <a:gd name="adj1" fmla="val -51557"/>
              <a:gd name="adj2" fmla="val 9941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400" dirty="0" smtClean="0">
                <a:latin typeface="+mn-lt"/>
              </a:rPr>
              <a:t>имя класса</a:t>
            </a:r>
            <a:endParaRPr lang="ru-RU" sz="2400" b="0" dirty="0">
              <a:latin typeface="+mn-lt"/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4766918" y="1017064"/>
            <a:ext cx="4197570" cy="1545880"/>
          </a:xfrm>
          <a:prstGeom prst="wedgeRoundRectCallout">
            <a:avLst>
              <a:gd name="adj1" fmla="val -111758"/>
              <a:gd name="adj2" fmla="val 7292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400" dirty="0" smtClean="0">
                <a:latin typeface="+mn-lt"/>
              </a:rPr>
              <a:t>закрытые (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2400" dirty="0" smtClean="0">
                <a:latin typeface="+mn-lt"/>
              </a:rPr>
              <a:t>) </a:t>
            </a:r>
            <a:r>
              <a:rPr lang="ru-RU" sz="2400" dirty="0" smtClean="0">
                <a:latin typeface="+mn-lt"/>
              </a:rPr>
              <a:t>члены класса доступны </a:t>
            </a:r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только членам этого класса</a:t>
            </a:r>
            <a:endParaRPr lang="ru-RU" sz="24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202317" y="1013798"/>
            <a:ext cx="2065427" cy="698122"/>
          </a:xfrm>
          <a:prstGeom prst="wedgeRoundRectCallout">
            <a:avLst>
              <a:gd name="adj1" fmla="val -20345"/>
              <a:gd name="adj2" fmla="val 10863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400" dirty="0" smtClean="0">
                <a:latin typeface="+mn-lt"/>
              </a:rPr>
              <a:t>ключевое слово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endParaRPr lang="ru-RU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4766918" y="2641757"/>
            <a:ext cx="4197570" cy="1081608"/>
          </a:xfrm>
          <a:prstGeom prst="wedgeRoundRectCallout">
            <a:avLst>
              <a:gd name="adj1" fmla="val -113925"/>
              <a:gd name="adj2" fmla="val 4228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400" dirty="0" smtClean="0">
                <a:latin typeface="+mn-lt"/>
              </a:rPr>
              <a:t>В секции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400" dirty="0" smtClean="0"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объявляются </a:t>
            </a:r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открытые</a:t>
            </a:r>
            <a:r>
              <a:rPr lang="ru-RU" sz="2400" dirty="0" smtClean="0">
                <a:latin typeface="+mn-lt"/>
              </a:rPr>
              <a:t> члены класса</a:t>
            </a:r>
            <a:endParaRPr lang="ru-RU" sz="24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951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я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28" ma:contentTypeDescription="Create a new document." ma:contentTypeScope="" ma:versionID="91c327331e5971e62f2a5301ad123600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7518E80-7D8A-40BC-8871-3E8AF93FA3D9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FFB1C781-CD00-44A1-B706-8C1032A9F44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4696</Words>
  <Application>Microsoft Office PowerPoint</Application>
  <PresentationFormat>Экран (4:3)</PresentationFormat>
  <Paragraphs>727</Paragraphs>
  <Slides>48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DesignTemplate</vt:lpstr>
      <vt:lpstr>Конструкторы и деструкторы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2016-09-09T18:53:14Z</dcterms:created>
  <dcterms:modified xsi:type="dcterms:W3CDTF">2021-04-14T19:09:21Z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