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4"/>
  </p:sldMasterIdLst>
  <p:notesMasterIdLst>
    <p:notesMasterId r:id="rId46"/>
  </p:notesMasterIdLst>
  <p:handoutMasterIdLst>
    <p:handoutMasterId r:id="rId47"/>
  </p:handoutMasterIdLst>
  <p:sldIdLst>
    <p:sldId id="604" r:id="rId5"/>
    <p:sldId id="663" r:id="rId6"/>
    <p:sldId id="623" r:id="rId7"/>
    <p:sldId id="624" r:id="rId8"/>
    <p:sldId id="626" r:id="rId9"/>
    <p:sldId id="627" r:id="rId10"/>
    <p:sldId id="628" r:id="rId11"/>
    <p:sldId id="629" r:id="rId12"/>
    <p:sldId id="630" r:id="rId13"/>
    <p:sldId id="631" r:id="rId14"/>
    <p:sldId id="635" r:id="rId15"/>
    <p:sldId id="636" r:id="rId16"/>
    <p:sldId id="637" r:id="rId17"/>
    <p:sldId id="638" r:id="rId18"/>
    <p:sldId id="639" r:id="rId19"/>
    <p:sldId id="640" r:id="rId20"/>
    <p:sldId id="664" r:id="rId21"/>
    <p:sldId id="641" r:id="rId22"/>
    <p:sldId id="665" r:id="rId23"/>
    <p:sldId id="666" r:id="rId24"/>
    <p:sldId id="633" r:id="rId25"/>
    <p:sldId id="634" r:id="rId26"/>
    <p:sldId id="667" r:id="rId27"/>
    <p:sldId id="642" r:id="rId28"/>
    <p:sldId id="643" r:id="rId29"/>
    <p:sldId id="644" r:id="rId30"/>
    <p:sldId id="648" r:id="rId31"/>
    <p:sldId id="649" r:id="rId32"/>
    <p:sldId id="650" r:id="rId33"/>
    <p:sldId id="651" r:id="rId34"/>
    <p:sldId id="652" r:id="rId35"/>
    <p:sldId id="653" r:id="rId36"/>
    <p:sldId id="654" r:id="rId37"/>
    <p:sldId id="658" r:id="rId38"/>
    <p:sldId id="645" r:id="rId39"/>
    <p:sldId id="646" r:id="rId40"/>
    <p:sldId id="647" r:id="rId41"/>
    <p:sldId id="660" r:id="rId42"/>
    <p:sldId id="659" r:id="rId43"/>
    <p:sldId id="621" r:id="rId44"/>
    <p:sldId id="620" r:id="rId45"/>
  </p:sldIdLst>
  <p:sldSz cx="9144000" cy="6858000" type="screen4x3"/>
  <p:notesSz cx="6888163" cy="46577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E8E84E"/>
    <a:srgbClr val="FFFF00"/>
    <a:srgbClr val="FFFF66"/>
    <a:srgbClr val="C2E59B"/>
    <a:srgbClr val="93FF93"/>
    <a:srgbClr val="003300"/>
    <a:srgbClr val="001848"/>
    <a:srgbClr val="B0DD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FF1CE12-B100-0000-0000-000000000002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5211" autoAdjust="0"/>
    <p:restoredTop sz="86410"/>
  </p:normalViewPr>
  <p:slideViewPr>
    <p:cSldViewPr>
      <p:cViewPr varScale="1">
        <p:scale>
          <a:sx n="56" d="100"/>
          <a:sy n="56" d="100"/>
        </p:scale>
        <p:origin x="-292" y="-68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3" d="100"/>
          <a:sy n="103" d="100"/>
        </p:scale>
        <p:origin x="-1236" y="-90"/>
      </p:cViewPr>
      <p:guideLst>
        <p:guide orient="horz" pos="1467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232886"/>
          </a:xfrm>
          <a:prstGeom prst="rect">
            <a:avLst/>
          </a:prstGeom>
        </p:spPr>
        <p:txBody>
          <a:bodyPr lIns="65967" tIns="32983" rIns="65967" bIns="32983"/>
          <a:lstStyle/>
          <a:p>
            <a:endParaRPr lang="en-US" sz="1000" dirty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1" cy="232886"/>
          </a:xfrm>
          <a:prstGeom prst="rect">
            <a:avLst/>
          </a:prstGeom>
        </p:spPr>
        <p:txBody>
          <a:bodyPr lIns="65967" tIns="32983" rIns="65967" bIns="32983"/>
          <a:lstStyle/>
          <a:p>
            <a:endParaRPr lang="en-US" sz="1000" dirty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1" y="4424030"/>
            <a:ext cx="2984871" cy="232886"/>
          </a:xfrm>
          <a:prstGeom prst="rect">
            <a:avLst/>
          </a:prstGeom>
        </p:spPr>
        <p:txBody>
          <a:bodyPr lIns="65967" tIns="32983" rIns="65967" bIns="32983"/>
          <a:lstStyle/>
          <a:p>
            <a:r>
              <a:rPr lang="ru-RU" sz="1000" smtClean="0"/>
              <a:t>48-Основные понятия ООП</a:t>
            </a:r>
            <a:endParaRPr lang="en-US" sz="1000" dirty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901699" y="4424030"/>
            <a:ext cx="2984871" cy="232886"/>
          </a:xfrm>
          <a:prstGeom prst="rect">
            <a:avLst/>
          </a:prstGeom>
        </p:spPr>
        <p:txBody>
          <a:bodyPr lIns="65967" tIns="32983" rIns="65967" bIns="32983"/>
          <a:lstStyle/>
          <a:p>
            <a:fld id="{8C596567-A38F-4CEF-B37F-9B9D120D62CE}" type="slidenum">
              <a:rPr lang="en-US" sz="100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4338100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232886"/>
          </a:xfrm>
          <a:prstGeom prst="rect">
            <a:avLst/>
          </a:prstGeom>
        </p:spPr>
        <p:txBody>
          <a:bodyPr lIns="65967" tIns="32983" rIns="65967" bIns="32983"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232886"/>
          </a:xfrm>
          <a:prstGeom prst="rect">
            <a:avLst/>
          </a:prstGeom>
        </p:spPr>
        <p:txBody>
          <a:bodyPr lIns="65967" tIns="32983" rIns="65967" bIns="32983"/>
          <a:lstStyle/>
          <a:p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2278063" y="349250"/>
            <a:ext cx="2332037" cy="17478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lIns="65967" tIns="32983" rIns="65967" bIns="32983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8817" y="2212420"/>
            <a:ext cx="5510530" cy="2095976"/>
          </a:xfrm>
          <a:prstGeom prst="rect">
            <a:avLst/>
          </a:prstGeom>
        </p:spPr>
        <p:txBody>
          <a:bodyPr lIns="65967" tIns="32983" rIns="65967" bIns="32983"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1" y="4424030"/>
            <a:ext cx="2984871" cy="232886"/>
          </a:xfrm>
          <a:prstGeom prst="rect">
            <a:avLst/>
          </a:prstGeom>
        </p:spPr>
        <p:txBody>
          <a:bodyPr lIns="65967" tIns="32983" rIns="65967" bIns="32983"/>
          <a:lstStyle/>
          <a:p>
            <a:r>
              <a:rPr lang="ru-RU" smtClean="0"/>
              <a:t>48-Основные понятия ООП</a:t>
            </a:r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901699" y="4424030"/>
            <a:ext cx="2984871" cy="232886"/>
          </a:xfrm>
          <a:prstGeom prst="rect">
            <a:avLst/>
          </a:prstGeom>
        </p:spPr>
        <p:txBody>
          <a:bodyPr lIns="65967" tIns="32983" rIns="65967" bIns="32983"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1593160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48-Основные понятия ООП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22639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48-Основные понятия ООП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08777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AC8F-F14B-467E-AD3A-52434F2B9C13}" type="datetime1">
              <a:rPr lang="en-US" smtClean="0"/>
              <a:t>4/8/2021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C700-9596-4ADC-ABF8-1BC8D72E336C}" type="datetime1">
              <a:rPr lang="en-US" smtClean="0"/>
              <a:t>4/8/2021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D7B0-60DC-44E3-BF3B-95E8A7C0B076}" type="datetime1">
              <a:rPr lang="en-US" smtClean="0"/>
              <a:t>4/8/2021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2026-A7E9-41E9-A00B-0C3804D0C87D}" type="datetime1">
              <a:rPr lang="en-US" smtClean="0"/>
              <a:t>4/8/2021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 в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CD4C-5A6F-4D66-B3EA-2128F88C1891}" type="datetime1">
              <a:rPr lang="en-US" smtClean="0"/>
              <a:t>4/8/2021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4A3B-AC9B-4D58-8A9B-1DBAAD5B1451}" type="datetime1">
              <a:rPr lang="en-US" smtClean="0"/>
              <a:t>4/8/2021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53F1-8D7E-4808-AF16-5BF470CCB986}" type="datetime1">
              <a:rPr lang="en-US" smtClean="0"/>
              <a:t>4/8/2021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F20B4-2F61-43B4-9E63-352EF6C628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438705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10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C7CA591D-F3A3-4A8B-B462-5A73349F24AC}" type="datetime1">
              <a:rPr lang="en-US" smtClean="0"/>
              <a:t>4/8/2021</a:t>
            </a:fld>
            <a:endParaRPr lang="en-US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en-US" sz="1000" smtClean="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sldNum="0" hdr="0" ftr="0" dt="0"/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79512" y="4149080"/>
            <a:ext cx="8712968" cy="1815882"/>
          </a:xfrm>
          <a:solidFill>
            <a:schemeClr val="bg1"/>
          </a:solidFill>
        </p:spPr>
        <p:txBody>
          <a:bodyPr>
            <a:spAutoFit/>
          </a:bodyPr>
          <a:lstStyle/>
          <a:p>
            <a:pPr algn="l"/>
            <a:r>
              <a:rPr lang="ru-RU" altLang="ru-RU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 Структурное программирование</a:t>
            </a:r>
          </a:p>
          <a:p>
            <a:pPr algn="l"/>
            <a:r>
              <a:rPr lang="ru-RU" altLang="ru-RU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 Классы и объекты.</a:t>
            </a:r>
            <a:endParaRPr lang="en-US" altLang="ru-RU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altLang="ru-RU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ru-RU" altLang="ru-RU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Объектно-ориентированное программирование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9512" y="1266263"/>
            <a:ext cx="8784976" cy="2800767"/>
          </a:xfrm>
        </p:spPr>
        <p:txBody>
          <a:bodyPr>
            <a:spAutoFit/>
          </a:bodyPr>
          <a:lstStyle/>
          <a:p>
            <a:pPr algn="l"/>
            <a:r>
              <a:rPr lang="ru-RU" sz="4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Основные понятия объектно-ориентированного программирования</a:t>
            </a:r>
            <a:endParaRPr lang="ru-RU" sz="4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Подзаголовок 1"/>
          <p:cNvSpPr txBox="1">
            <a:spLocks/>
          </p:cNvSpPr>
          <p:nvPr/>
        </p:nvSpPr>
        <p:spPr>
          <a:xfrm>
            <a:off x="179512" y="341040"/>
            <a:ext cx="8712968" cy="925223"/>
          </a:xfrm>
          <a:prstGeom prst="rect">
            <a:avLst/>
          </a:prstGeom>
        </p:spPr>
        <p:txBody>
          <a:bodyPr>
            <a:normAutofit lnSpcReduction="10000"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+mn-lt"/>
              </a:defRPr>
            </a:lvl1pPr>
            <a:lvl2pPr marL="457200" indent="0" algn="ctr" eaLnBrk="1" hangingPunct="1">
              <a:buNone/>
              <a:defRPr sz="2400">
                <a:latin typeface="+mn-lt"/>
              </a:defRPr>
            </a:lvl2pPr>
            <a:lvl3pPr marL="914400" indent="0" algn="ctr" eaLnBrk="1" hangingPunct="1">
              <a:buNone/>
              <a:defRPr sz="2400">
                <a:latin typeface="+mn-lt"/>
              </a:defRPr>
            </a:lvl3pPr>
            <a:lvl4pPr marL="1371600" indent="0" algn="ctr" eaLnBrk="1" hangingPunct="1">
              <a:buNone/>
              <a:defRPr sz="2000">
                <a:latin typeface="+mn-lt"/>
              </a:defRPr>
            </a:lvl4pPr>
            <a:lvl5pPr marL="1828800" indent="0" algn="ctr" eaLnBrk="1" hangingPunct="1">
              <a:buNone/>
              <a:defRPr sz="2000">
                <a:latin typeface="+mn-lt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r>
              <a:rPr lang="ru-RU" b="1" kern="0" dirty="0" smtClean="0">
                <a:solidFill>
                  <a:sysClr val="windowText" lastClr="000000"/>
                </a:solidFill>
              </a:rPr>
              <a:t>Основы программирования и баз данных</a:t>
            </a:r>
            <a:endParaRPr lang="en-US" b="1" kern="0" dirty="0" smtClean="0">
              <a:solidFill>
                <a:sysClr val="windowText" lastClr="000000"/>
              </a:solidFill>
            </a:endParaRPr>
          </a:p>
          <a:p>
            <a:r>
              <a:rPr lang="ru-RU" b="1" kern="0" smtClean="0">
                <a:solidFill>
                  <a:sysClr val="windowText" lastClr="000000"/>
                </a:solidFill>
              </a:rPr>
              <a:t>занятие 59</a:t>
            </a:r>
            <a:endParaRPr lang="ru-RU" b="1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04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179512" y="188641"/>
            <a:ext cx="8784976" cy="707886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Понятия класса и объекта</a:t>
            </a:r>
            <a:endParaRPr lang="ru-RU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179512" y="900099"/>
            <a:ext cx="8645298" cy="9562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2800" b="1" dirty="0" smtClean="0">
                <a:latin typeface="+mn-lt"/>
                <a:cs typeface="Courier New" panose="02070309020205020404" pitchFamily="49" charset="0"/>
              </a:rPr>
              <a:t>Объектно-ориентированное программирование базируется на понятиях </a:t>
            </a:r>
            <a:r>
              <a:rPr lang="ru-RU" altLang="ru-RU" sz="2800" b="1" i="1" dirty="0">
                <a:solidFill>
                  <a:srgbClr val="C00000"/>
                </a:solidFill>
                <a:latin typeface="+mn-lt"/>
                <a:cs typeface="Courier New" panose="02070309020205020404" pitchFamily="49" charset="0"/>
              </a:rPr>
              <a:t>класса</a:t>
            </a:r>
            <a:r>
              <a:rPr lang="ru-RU" altLang="ru-RU" sz="2800" b="1" dirty="0">
                <a:latin typeface="+mn-lt"/>
                <a:cs typeface="Courier New" panose="02070309020205020404" pitchFamily="49" charset="0"/>
              </a:rPr>
              <a:t> и </a:t>
            </a:r>
            <a:r>
              <a:rPr lang="ru-RU" altLang="ru-RU" sz="2800" b="1" i="1" dirty="0" smtClean="0">
                <a:solidFill>
                  <a:srgbClr val="C00000"/>
                </a:solidFill>
                <a:latin typeface="+mn-lt"/>
                <a:cs typeface="Courier New" panose="02070309020205020404" pitchFamily="49" charset="0"/>
              </a:rPr>
              <a:t>объекта</a:t>
            </a:r>
            <a:endParaRPr lang="ru-RU" altLang="ru-RU" sz="2800" b="1" i="1" dirty="0">
              <a:solidFill>
                <a:srgbClr val="C00000"/>
              </a:solidFill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83850" y="2112302"/>
            <a:ext cx="8640960" cy="20621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Класс – это тип </a:t>
            </a:r>
            <a:r>
              <a:rPr lang="ru-RU" sz="3200" b="1" dirty="0">
                <a:solidFill>
                  <a:srgbClr val="C00000"/>
                </a:solidFill>
                <a:latin typeface="+mn-lt"/>
              </a:rPr>
              <a:t>данных, определяемый программистом, в котором объединяются структуры данных и функции их обработки</a:t>
            </a:r>
            <a:endParaRPr lang="ru-RU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83850" y="5517232"/>
            <a:ext cx="8640960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400" dirty="0">
                <a:latin typeface="+mn-lt"/>
              </a:rPr>
              <a:t>В классе «Вектор» можно объединить данные (координаты вектора) и функции обработки этих данных (вычисление модуля, сложение с другим вектором и т.д.)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79512" y="4430320"/>
            <a:ext cx="8640960" cy="830997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400" dirty="0">
                <a:latin typeface="+mn-lt"/>
              </a:rPr>
              <a:t>В классе объединяются структуры данных и функции их обработки</a:t>
            </a:r>
          </a:p>
        </p:txBody>
      </p:sp>
    </p:spTree>
    <p:extLst>
      <p:ext uri="{BB962C8B-B14F-4D97-AF65-F5344CB8AC3E}">
        <p14:creationId xmlns:p14="http://schemas.microsoft.com/office/powerpoint/2010/main" val="350574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07505" y="1555441"/>
            <a:ext cx="7128791" cy="3027037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/>
          <a:lstStyle/>
          <a:p>
            <a:pPr>
              <a:spcBef>
                <a:spcPct val="15000"/>
              </a:spcBef>
              <a:defRPr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Vector</a:t>
            </a:r>
          </a:p>
          <a:p>
            <a:pPr>
              <a:spcBef>
                <a:spcPct val="15000"/>
              </a:spcBef>
              <a:defRPr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spcBef>
                <a:spcPct val="15000"/>
              </a:spcBef>
              <a:defRPr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float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vx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vy,vz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ct val="15000"/>
              </a:spcBef>
              <a:defRPr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float module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 x, </a:t>
            </a:r>
          </a:p>
          <a:p>
            <a:pPr>
              <a:spcBef>
                <a:spcPct val="15000"/>
              </a:spcBef>
              <a:defRPr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float y, float z);</a:t>
            </a:r>
          </a:p>
          <a:p>
            <a:pPr>
              <a:spcBef>
                <a:spcPct val="15000"/>
              </a:spcBef>
              <a:defRPr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Vector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operator+(Vector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a,Vector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15000"/>
              </a:spcBef>
              <a:defRPr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ct val="15000"/>
              </a:spcBef>
              <a:defRPr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</a:t>
            </a:r>
            <a:endParaRPr lang="ru-RU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20618" y="4725144"/>
            <a:ext cx="8642445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/>
          <a:lstStyle/>
          <a:p>
            <a:pPr>
              <a:spcBef>
                <a:spcPct val="15000"/>
              </a:spcBef>
              <a:defRPr/>
            </a:pPr>
            <a:r>
              <a:rPr lang="ru-RU" sz="2400" dirty="0" smtClean="0">
                <a:latin typeface="+mn-lt"/>
                <a:cs typeface="Consolas" pitchFamily="49" charset="0"/>
              </a:rPr>
              <a:t>Объявление класса: ключевое слово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2400" dirty="0" smtClean="0">
                <a:latin typeface="+mn-lt"/>
                <a:cs typeface="Consolas" pitchFamily="49" charset="0"/>
              </a:rPr>
              <a:t>, </a:t>
            </a:r>
            <a:r>
              <a:rPr lang="ru-RU" sz="2400" dirty="0" smtClean="0">
                <a:latin typeface="+mn-lt"/>
                <a:cs typeface="Consolas" pitchFamily="49" charset="0"/>
              </a:rPr>
              <a:t>за которым следует имя класса и в фигурных скобках перечисляются </a:t>
            </a:r>
            <a:r>
              <a:rPr lang="ru-RU" sz="2400" b="1" i="1" dirty="0" smtClean="0">
                <a:solidFill>
                  <a:srgbClr val="C00000"/>
                </a:solidFill>
                <a:latin typeface="+mn-lt"/>
                <a:cs typeface="Consolas" pitchFamily="49" charset="0"/>
              </a:rPr>
              <a:t>члены</a:t>
            </a:r>
            <a:r>
              <a:rPr lang="ru-RU" sz="2400" dirty="0" smtClean="0">
                <a:solidFill>
                  <a:srgbClr val="C00000"/>
                </a:solidFill>
                <a:latin typeface="+mn-lt"/>
                <a:cs typeface="Consolas" pitchFamily="49" charset="0"/>
              </a:rPr>
              <a:t> </a:t>
            </a:r>
            <a:r>
              <a:rPr lang="ru-RU" sz="2400" dirty="0" smtClean="0">
                <a:latin typeface="+mn-lt"/>
                <a:cs typeface="Consolas" pitchFamily="49" charset="0"/>
              </a:rPr>
              <a:t>класса</a:t>
            </a:r>
            <a:endParaRPr lang="ru-RU" sz="2400" dirty="0">
              <a:latin typeface="+mn-lt"/>
              <a:cs typeface="Consolas" pitchFamily="49" charset="0"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3995936" y="982354"/>
            <a:ext cx="2115640" cy="573087"/>
          </a:xfrm>
          <a:prstGeom prst="wedgeRoundRectCallout">
            <a:avLst>
              <a:gd name="adj1" fmla="val -122166"/>
              <a:gd name="adj2" fmla="val 84975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400" dirty="0" smtClean="0">
                <a:latin typeface="Calibri" pitchFamily="34" charset="0"/>
              </a:rPr>
              <a:t>имя класса</a:t>
            </a:r>
            <a:endParaRPr lang="ru-RU" sz="2400" b="0" dirty="0">
              <a:latin typeface="Calibri" pitchFamily="34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7020270" y="1555441"/>
            <a:ext cx="1899617" cy="1118701"/>
          </a:xfrm>
          <a:prstGeom prst="wedgeRoundRectCallout">
            <a:avLst>
              <a:gd name="adj1" fmla="val -192621"/>
              <a:gd name="adj2" fmla="val 82897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36000" tIns="46800" rIns="36000" bIns="46800" anchor="ctr"/>
          <a:lstStyle/>
          <a:p>
            <a:pPr algn="ctr">
              <a:defRPr/>
            </a:pPr>
            <a:r>
              <a:rPr lang="ru-RU" sz="2400" dirty="0" smtClean="0">
                <a:latin typeface="Calibri" pitchFamily="34" charset="0"/>
              </a:rPr>
              <a:t>пол</a:t>
            </a:r>
            <a:r>
              <a:rPr lang="ru-RU" sz="2400" dirty="0">
                <a:latin typeface="Calibri" pitchFamily="34" charset="0"/>
              </a:rPr>
              <a:t>я</a:t>
            </a:r>
            <a:r>
              <a:rPr lang="ru-RU" sz="2400" dirty="0" smtClean="0">
                <a:latin typeface="Calibri" pitchFamily="34" charset="0"/>
              </a:rPr>
              <a:t> класса (</a:t>
            </a:r>
            <a:r>
              <a:rPr lang="ru-RU" sz="2400" b="1" dirty="0" smtClean="0">
                <a:latin typeface="Calibri" pitchFamily="34" charset="0"/>
              </a:rPr>
              <a:t>свойства</a:t>
            </a:r>
            <a:r>
              <a:rPr lang="ru-RU" sz="2400" dirty="0" smtClean="0">
                <a:latin typeface="Calibri" pitchFamily="34" charset="0"/>
              </a:rPr>
              <a:t> класса)</a:t>
            </a:r>
            <a:endParaRPr lang="ru-RU" sz="2400" b="0" dirty="0">
              <a:latin typeface="Calibri" pitchFamily="34" charset="0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120618" y="994767"/>
            <a:ext cx="3416948" cy="430610"/>
          </a:xfrm>
          <a:prstGeom prst="wedgeRoundRectCallout">
            <a:avLst>
              <a:gd name="adj1" fmla="val -24701"/>
              <a:gd name="adj2" fmla="val 11260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400" dirty="0" smtClean="0">
                <a:latin typeface="Calibri" pitchFamily="34" charset="0"/>
              </a:rPr>
              <a:t>ключевое слово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endParaRPr lang="ru-RU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96944" y="2027421"/>
            <a:ext cx="2664295" cy="2910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фигурные скобки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1560" y="4149080"/>
            <a:ext cx="2664295" cy="2910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фигурные скобки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51520" y="188640"/>
            <a:ext cx="8568952" cy="584775"/>
          </a:xfrm>
          <a:prstGeom prst="rect">
            <a:avLst/>
          </a:prstGeom>
        </p:spPr>
        <p:txBody>
          <a:bodyPr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r>
              <a:rPr lang="ru-RU" sz="3200" b="1" kern="0" dirty="0" smtClean="0"/>
              <a:t>ПРИМЕР КЛАССА «ВЕКТОР»</a:t>
            </a:r>
            <a:endParaRPr lang="ru-RU" sz="3200" b="1" kern="0" dirty="0"/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7020271" y="3068959"/>
            <a:ext cx="1951535" cy="1225625"/>
          </a:xfrm>
          <a:prstGeom prst="wedgeRoundRectCallout">
            <a:avLst>
              <a:gd name="adj1" fmla="val -85837"/>
              <a:gd name="adj2" fmla="val -2909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36000" tIns="46800" rIns="36000" bIns="46800" anchor="ctr"/>
          <a:lstStyle/>
          <a:p>
            <a:pPr algn="ctr">
              <a:defRPr/>
            </a:pPr>
            <a:r>
              <a:rPr lang="ru-RU" sz="2400" dirty="0" smtClean="0">
                <a:latin typeface="Calibri" pitchFamily="34" charset="0"/>
              </a:rPr>
              <a:t>функции (</a:t>
            </a:r>
            <a:r>
              <a:rPr lang="ru-RU" sz="2400" b="1" dirty="0" smtClean="0">
                <a:latin typeface="Calibri" pitchFamily="34" charset="0"/>
              </a:rPr>
              <a:t>методы</a:t>
            </a:r>
            <a:r>
              <a:rPr lang="ru-RU" sz="2400" dirty="0" smtClean="0">
                <a:latin typeface="Calibri" pitchFamily="34" charset="0"/>
              </a:rPr>
              <a:t> класса)</a:t>
            </a:r>
            <a:endParaRPr lang="ru-RU" sz="2400" b="0" dirty="0">
              <a:latin typeface="Calibri" pitchFamily="34" charset="0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39477" y="6093295"/>
            <a:ext cx="8642445" cy="524939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/>
          <a:lstStyle/>
          <a:p>
            <a:pPr>
              <a:spcBef>
                <a:spcPct val="15000"/>
              </a:spcBef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+mn-lt"/>
                <a:cs typeface="Consolas" pitchFamily="49" charset="0"/>
              </a:rPr>
              <a:t>КЛАСС ИСПОЛЬЗУЕТСЯ ТОЛЬКО ЧЕРЕЗ ЕГО ИНТЕРФЕЙС</a:t>
            </a:r>
            <a:endParaRPr lang="ru-RU" sz="2400" b="1" dirty="0">
              <a:solidFill>
                <a:srgbClr val="C00000"/>
              </a:solidFill>
              <a:latin typeface="+mn-lt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3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3" grpId="0" animBg="1"/>
      <p:bldP spid="11" grpId="0" animBg="1"/>
      <p:bldP spid="13" grpId="0" animBg="1"/>
      <p:bldP spid="13" grpId="1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07505" y="1555441"/>
            <a:ext cx="6021263" cy="3027037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/>
          <a:lstStyle/>
          <a:p>
            <a:pPr>
              <a:spcBef>
                <a:spcPct val="15000"/>
              </a:spcBef>
              <a:defRPr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Complex</a:t>
            </a:r>
          </a:p>
          <a:p>
            <a:pPr>
              <a:spcBef>
                <a:spcPct val="15000"/>
              </a:spcBef>
              <a:defRPr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spcBef>
                <a:spcPct val="15000"/>
              </a:spcBef>
              <a:defRPr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public:  </a:t>
            </a:r>
          </a:p>
          <a:p>
            <a:pPr>
              <a:spcBef>
                <a:spcPct val="15000"/>
              </a:spcBef>
              <a:defRPr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float Re,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ct val="15000"/>
              </a:spcBef>
              <a:defRPr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float mod(float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Re,float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ct val="15000"/>
              </a:spcBef>
              <a:defRPr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>
              <a:spcBef>
                <a:spcPct val="15000"/>
              </a:spcBef>
              <a:defRPr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ct val="15000"/>
              </a:spcBef>
              <a:defRPr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endParaRPr lang="ru-RU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20618" y="4725144"/>
            <a:ext cx="8642445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/>
          <a:lstStyle/>
          <a:p>
            <a:pPr>
              <a:spcBef>
                <a:spcPct val="15000"/>
              </a:spcBef>
              <a:defRPr/>
            </a:pPr>
            <a:r>
              <a:rPr lang="ru-RU" sz="2400" dirty="0" smtClean="0">
                <a:latin typeface="+mn-lt"/>
              </a:rPr>
              <a:t>Детали реализации класса скрыты </a:t>
            </a:r>
            <a:r>
              <a:rPr lang="ru-RU" sz="2400" dirty="0">
                <a:latin typeface="+mn-lt"/>
              </a:rPr>
              <a:t>от пользователей класса за </a:t>
            </a:r>
            <a:r>
              <a:rPr lang="ru-RU" sz="2400" dirty="0" smtClean="0">
                <a:latin typeface="+mn-lt"/>
              </a:rPr>
              <a:t>интерфейсом. </a:t>
            </a:r>
            <a:r>
              <a:rPr lang="ru-RU" sz="2400" b="1" dirty="0">
                <a:solidFill>
                  <a:srgbClr val="C00000"/>
                </a:solidFill>
                <a:latin typeface="+mn-lt"/>
                <a:cs typeface="Consolas" pitchFamily="49" charset="0"/>
              </a:rPr>
              <a:t>Интерфейсом класса являются заголовки его методов</a:t>
            </a:r>
          </a:p>
          <a:p>
            <a:pPr>
              <a:spcBef>
                <a:spcPct val="15000"/>
              </a:spcBef>
              <a:defRPr/>
            </a:pPr>
            <a:endParaRPr lang="ru-RU" sz="2400" dirty="0">
              <a:latin typeface="+mn-lt"/>
              <a:cs typeface="Consolas" pitchFamily="49" charset="0"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6300192" y="1268897"/>
            <a:ext cx="2619696" cy="573087"/>
          </a:xfrm>
          <a:prstGeom prst="wedgeRoundRectCallout">
            <a:avLst>
              <a:gd name="adj1" fmla="val -183308"/>
              <a:gd name="adj2" fmla="val 24655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400" dirty="0" smtClean="0">
                <a:latin typeface="Calibri" pitchFamily="34" charset="0"/>
              </a:rPr>
              <a:t>имя класса</a:t>
            </a:r>
            <a:endParaRPr lang="ru-RU" sz="2400" b="0" dirty="0">
              <a:latin typeface="Calibri" pitchFamily="34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6300192" y="2172925"/>
            <a:ext cx="2619696" cy="718592"/>
          </a:xfrm>
          <a:prstGeom prst="wedgeRoundRectCallout">
            <a:avLst>
              <a:gd name="adj1" fmla="val -168565"/>
              <a:gd name="adj2" fmla="val 77534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400" dirty="0" smtClean="0">
                <a:latin typeface="Calibri" pitchFamily="34" charset="0"/>
              </a:rPr>
              <a:t>пол</a:t>
            </a:r>
            <a:r>
              <a:rPr lang="ru-RU" sz="2400" dirty="0">
                <a:latin typeface="Calibri" pitchFamily="34" charset="0"/>
              </a:rPr>
              <a:t>я</a:t>
            </a:r>
            <a:r>
              <a:rPr lang="ru-RU" sz="2400" dirty="0" smtClean="0">
                <a:latin typeface="Calibri" pitchFamily="34" charset="0"/>
              </a:rPr>
              <a:t> класса (</a:t>
            </a:r>
            <a:r>
              <a:rPr lang="ru-RU" sz="2400" b="1" dirty="0" smtClean="0">
                <a:latin typeface="Calibri" pitchFamily="34" charset="0"/>
              </a:rPr>
              <a:t>свойства</a:t>
            </a:r>
            <a:r>
              <a:rPr lang="ru-RU" sz="2400" dirty="0" smtClean="0">
                <a:latin typeface="Calibri" pitchFamily="34" charset="0"/>
              </a:rPr>
              <a:t> класса)</a:t>
            </a:r>
            <a:endParaRPr lang="ru-RU" sz="2400" b="0" dirty="0">
              <a:latin typeface="Calibri" pitchFamily="34" charset="0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120618" y="994767"/>
            <a:ext cx="3416948" cy="430610"/>
          </a:xfrm>
          <a:prstGeom prst="wedgeRoundRectCallout">
            <a:avLst>
              <a:gd name="adj1" fmla="val -24701"/>
              <a:gd name="adj2" fmla="val 11260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400" dirty="0" smtClean="0">
                <a:latin typeface="Calibri" pitchFamily="34" charset="0"/>
              </a:rPr>
              <a:t>ключевое слово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endParaRPr lang="ru-RU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96944" y="2027421"/>
            <a:ext cx="2664295" cy="2910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фигурные скобки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1560" y="4149080"/>
            <a:ext cx="2664295" cy="29100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фигурные скобки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51520" y="188640"/>
            <a:ext cx="8568952" cy="64807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r>
              <a:rPr lang="ru-RU" sz="3200" b="1" kern="0" dirty="0" smtClean="0"/>
              <a:t>ПРИМЕР КЛАССА «КОМПЛЕКСНОЕ ЧИСЛО»</a:t>
            </a:r>
            <a:endParaRPr lang="ru-RU" sz="3200" b="1" kern="0" dirty="0"/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6300192" y="3068960"/>
            <a:ext cx="2619696" cy="936104"/>
          </a:xfrm>
          <a:prstGeom prst="wedgeRoundRectCallout">
            <a:avLst>
              <a:gd name="adj1" fmla="val -66859"/>
              <a:gd name="adj2" fmla="val -623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400" dirty="0" smtClean="0">
                <a:latin typeface="Calibri" pitchFamily="34" charset="0"/>
              </a:rPr>
              <a:t>функции (</a:t>
            </a:r>
            <a:r>
              <a:rPr lang="ru-RU" sz="2400" b="1" dirty="0" smtClean="0">
                <a:latin typeface="Calibri" pitchFamily="34" charset="0"/>
              </a:rPr>
              <a:t>методы</a:t>
            </a:r>
            <a:r>
              <a:rPr lang="ru-RU" sz="2400" dirty="0" smtClean="0">
                <a:latin typeface="Calibri" pitchFamily="34" charset="0"/>
              </a:rPr>
              <a:t> класса)</a:t>
            </a:r>
            <a:endParaRPr lang="ru-RU" sz="2400" b="0" dirty="0">
              <a:latin typeface="Calibri" pitchFamily="34" charset="0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39477" y="6093295"/>
            <a:ext cx="8642445" cy="524939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/>
          <a:lstStyle/>
          <a:p>
            <a:pPr>
              <a:spcBef>
                <a:spcPct val="15000"/>
              </a:spcBef>
              <a:defRPr/>
            </a:pPr>
            <a:r>
              <a:rPr lang="en-US" sz="24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 v; </a:t>
            </a:r>
            <a:r>
              <a:rPr lang="en-US" sz="2400" b="1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v.x</a:t>
            </a:r>
            <a:r>
              <a:rPr lang="en-US" sz="24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=250; </a:t>
            </a:r>
            <a:r>
              <a:rPr lang="en-US" sz="2400" b="1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v.y</a:t>
            </a:r>
            <a:r>
              <a:rPr lang="en-US" sz="24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=300;</a:t>
            </a:r>
            <a:endParaRPr lang="ru-RU" sz="24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008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3" grpId="0" animBg="1"/>
      <p:bldP spid="11" grpId="0" animBg="1"/>
      <p:bldP spid="13" grpId="0" animBg="1"/>
      <p:bldP spid="13" grpId="1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231736" y="1711920"/>
            <a:ext cx="6428496" cy="3027037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/>
          <a:lstStyle/>
          <a:p>
            <a:pPr>
              <a:spcBef>
                <a:spcPct val="15000"/>
              </a:spcBef>
              <a:defRPr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Ratio</a:t>
            </a:r>
          </a:p>
          <a:p>
            <a:pPr>
              <a:spcBef>
                <a:spcPct val="15000"/>
              </a:spcBef>
              <a:defRPr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spcBef>
                <a:spcPct val="15000"/>
              </a:spcBef>
              <a:defRPr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public:  </a:t>
            </a:r>
          </a:p>
          <a:p>
            <a:pPr>
              <a:spcBef>
                <a:spcPct val="15000"/>
              </a:spcBef>
              <a:defRPr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nom,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denom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ct val="15000"/>
              </a:spcBef>
              <a:defRPr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Ratio reduce(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nom,int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denom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ct val="15000"/>
              </a:spcBef>
              <a:defRPr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pPr>
              <a:spcBef>
                <a:spcPct val="15000"/>
              </a:spcBef>
              <a:defRPr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15000"/>
              </a:spcBef>
              <a:defRPr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endParaRPr lang="ru-RU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53453" y="5229200"/>
            <a:ext cx="8567019" cy="1296144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/>
          <a:lstStyle/>
          <a:p>
            <a:pPr>
              <a:spcBef>
                <a:spcPct val="15000"/>
              </a:spcBef>
              <a:defRPr/>
            </a:pPr>
            <a:r>
              <a:rPr lang="ru-RU" sz="2400" dirty="0" smtClean="0">
                <a:latin typeface="+mn-lt"/>
                <a:cs typeface="Consolas" pitchFamily="49" charset="0"/>
              </a:rPr>
              <a:t>Операции с дробями (сложение, умножение и т.д.) необходимо определить. Эти операции (методы) класса объявляются </a:t>
            </a:r>
            <a:r>
              <a:rPr lang="ru-RU" sz="2400" b="1" dirty="0" smtClean="0">
                <a:latin typeface="+mn-lt"/>
                <a:cs typeface="Consolas" pitchFamily="49" charset="0"/>
              </a:rPr>
              <a:t>одновременно с объявлением свойств</a:t>
            </a:r>
            <a:r>
              <a:rPr lang="ru-RU" sz="2400" dirty="0" smtClean="0">
                <a:latin typeface="+mn-lt"/>
                <a:cs typeface="Consolas" pitchFamily="49" charset="0"/>
              </a:rPr>
              <a:t> </a:t>
            </a:r>
            <a:endParaRPr lang="ru-RU" sz="2400" dirty="0">
              <a:latin typeface="+mn-lt"/>
              <a:cs typeface="Consolas" pitchFamily="49" charset="0"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6876256" y="1425377"/>
            <a:ext cx="2115640" cy="573087"/>
          </a:xfrm>
          <a:prstGeom prst="wedgeRoundRectCallout">
            <a:avLst>
              <a:gd name="adj1" fmla="val -220714"/>
              <a:gd name="adj2" fmla="val 43911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400" dirty="0" smtClean="0">
                <a:latin typeface="Calibri" pitchFamily="34" charset="0"/>
              </a:rPr>
              <a:t>имя класса</a:t>
            </a:r>
            <a:endParaRPr lang="ru-RU" sz="2400" b="0" dirty="0">
              <a:latin typeface="Calibri" pitchFamily="34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6876256" y="2171152"/>
            <a:ext cx="2123188" cy="1545880"/>
          </a:xfrm>
          <a:prstGeom prst="wedgeRoundRectCallout">
            <a:avLst>
              <a:gd name="adj1" fmla="val -177594"/>
              <a:gd name="adj2" fmla="val 1887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400" dirty="0" smtClean="0">
                <a:latin typeface="Calibri" pitchFamily="34" charset="0"/>
              </a:rPr>
              <a:t>пол</a:t>
            </a:r>
            <a:r>
              <a:rPr lang="ru-RU" sz="2400" dirty="0">
                <a:latin typeface="Calibri" pitchFamily="34" charset="0"/>
              </a:rPr>
              <a:t>я</a:t>
            </a:r>
            <a:r>
              <a:rPr lang="ru-RU" sz="2400" dirty="0" smtClean="0">
                <a:latin typeface="Calibri" pitchFamily="34" charset="0"/>
              </a:rPr>
              <a:t> структуры (</a:t>
            </a:r>
            <a:r>
              <a:rPr lang="ru-RU" sz="2400" b="1" dirty="0" smtClean="0">
                <a:latin typeface="Calibri" pitchFamily="34" charset="0"/>
              </a:rPr>
              <a:t>свойства</a:t>
            </a:r>
            <a:r>
              <a:rPr lang="ru-RU" sz="2400" dirty="0" smtClean="0">
                <a:latin typeface="Calibri" pitchFamily="34" charset="0"/>
              </a:rPr>
              <a:t> класса)</a:t>
            </a:r>
            <a:endParaRPr lang="ru-RU" sz="2400" b="0" dirty="0">
              <a:latin typeface="Calibri" pitchFamily="34" charset="0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229686" y="1013798"/>
            <a:ext cx="3416948" cy="430610"/>
          </a:xfrm>
          <a:prstGeom prst="wedgeRoundRectCallout">
            <a:avLst>
              <a:gd name="adj1" fmla="val -28854"/>
              <a:gd name="adj2" fmla="val 119922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400" dirty="0" smtClean="0">
                <a:latin typeface="Calibri" pitchFamily="34" charset="0"/>
              </a:rPr>
              <a:t>ключевое слово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endParaRPr lang="ru-RU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06012" y="2184343"/>
            <a:ext cx="2664295" cy="29100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фигурные скобки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6012" y="4257836"/>
            <a:ext cx="2664295" cy="29100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фигурные скобки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51520" y="332656"/>
            <a:ext cx="8568952" cy="64807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r>
              <a:rPr lang="ru-RU" sz="3200" kern="0" dirty="0" smtClean="0"/>
              <a:t>ПРИМЕР КЛАССА «РАЦИОНАЛЬНАЯ ДРОБЬ»</a:t>
            </a:r>
            <a:endParaRPr lang="ru-RU" sz="3200" kern="0" dirty="0"/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6883804" y="3862537"/>
            <a:ext cx="2115640" cy="1081608"/>
          </a:xfrm>
          <a:prstGeom prst="wedgeRoundRectCallout">
            <a:avLst>
              <a:gd name="adj1" fmla="val -74158"/>
              <a:gd name="adj2" fmla="val -59746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400" dirty="0" smtClean="0">
                <a:latin typeface="Calibri" pitchFamily="34" charset="0"/>
              </a:rPr>
              <a:t>функции (</a:t>
            </a:r>
            <a:r>
              <a:rPr lang="ru-RU" sz="2400" b="1" dirty="0" smtClean="0">
                <a:latin typeface="Calibri" pitchFamily="34" charset="0"/>
              </a:rPr>
              <a:t>методы</a:t>
            </a:r>
            <a:r>
              <a:rPr lang="ru-RU" sz="2400" dirty="0" smtClean="0">
                <a:latin typeface="Calibri" pitchFamily="34" charset="0"/>
              </a:rPr>
              <a:t> класса)</a:t>
            </a:r>
            <a:endParaRPr lang="ru-RU" sz="24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32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214878" y="1628097"/>
            <a:ext cx="3493026" cy="1512871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/>
          <a:lstStyle/>
          <a:p>
            <a:pPr>
              <a:spcBef>
                <a:spcPct val="15000"/>
              </a:spcBef>
              <a:defRPr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a, b, sum;</a:t>
            </a:r>
          </a:p>
          <a:p>
            <a:pPr>
              <a:spcBef>
                <a:spcPct val="15000"/>
              </a:spcBef>
              <a:defRPr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Vector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vB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ct val="15000"/>
              </a:spcBef>
              <a:defRPr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 x1;  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16825" y="89277"/>
            <a:ext cx="8928991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 lIns="36000" rIns="36000"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r>
              <a:rPr lang="ru-RU" sz="3200" b="1" kern="0" dirty="0" smtClean="0"/>
              <a:t>Конкретные величины типа данных «класс» называются экземплярами класса, или </a:t>
            </a:r>
            <a:r>
              <a:rPr lang="ru-RU" sz="3200" b="1" kern="0" dirty="0" smtClean="0">
                <a:solidFill>
                  <a:srgbClr val="C00000"/>
                </a:solidFill>
              </a:rPr>
              <a:t>ОБЪЕКТАМИ</a:t>
            </a:r>
            <a:endParaRPr lang="ru-RU" sz="3200" b="1" kern="0" dirty="0">
              <a:solidFill>
                <a:srgbClr val="C0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05" y="2614617"/>
            <a:ext cx="8712691" cy="3949754"/>
          </a:xfrm>
          <a:prstGeom prst="rect">
            <a:avLst/>
          </a:prstGeom>
        </p:spPr>
      </p:pic>
      <p:sp>
        <p:nvSpPr>
          <p:cNvPr id="17" name="Скругленная прямоугольная выноска 16"/>
          <p:cNvSpPr/>
          <p:nvPr/>
        </p:nvSpPr>
        <p:spPr>
          <a:xfrm>
            <a:off x="3948508" y="1650964"/>
            <a:ext cx="1991644" cy="643506"/>
          </a:xfrm>
          <a:prstGeom prst="wedgeRoundRectCallout">
            <a:avLst>
              <a:gd name="adj1" fmla="val -27890"/>
              <a:gd name="adj2" fmla="val 111247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Класс - дом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6084168" y="1650964"/>
            <a:ext cx="2954895" cy="643506"/>
          </a:xfrm>
          <a:prstGeom prst="wedgeRoundRectCallout">
            <a:avLst>
              <a:gd name="adj1" fmla="val 13660"/>
              <a:gd name="adj2" fmla="val 280292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переменные (экземпляры) класса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71484" y="5778261"/>
            <a:ext cx="8765011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Объект – </a:t>
            </a:r>
            <a:r>
              <a:rPr lang="ru-RU" sz="2800" b="1" dirty="0" smtClean="0">
                <a:latin typeface="+mn-lt"/>
              </a:rPr>
              <a:t>это</a:t>
            </a:r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ЭКЗЕМПЛЯР </a:t>
            </a:r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класса </a:t>
            </a:r>
            <a:r>
              <a:rPr lang="ru-RU" sz="2800" b="1" dirty="0" smtClean="0">
                <a:latin typeface="+mn-lt"/>
              </a:rPr>
              <a:t>(переменная определенного типа данных)</a:t>
            </a:r>
            <a:endParaRPr lang="ru-RU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8812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 txBox="1">
            <a:spLocks/>
          </p:cNvSpPr>
          <p:nvPr/>
        </p:nvSpPr>
        <p:spPr>
          <a:xfrm>
            <a:off x="251520" y="188640"/>
            <a:ext cx="8568952" cy="64807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r>
              <a:rPr lang="ru-RU" sz="3200" b="1" kern="0" dirty="0" smtClean="0"/>
              <a:t>ОБЪЯВЛЕНИЕ КЛАССА</a:t>
            </a:r>
            <a:endParaRPr lang="ru-RU" sz="3200" b="1" kern="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44370" y="1885461"/>
            <a:ext cx="8723508" cy="2308324"/>
          </a:xfrm>
          <a:prstGeom prst="rect">
            <a:avLst/>
          </a:prstGeom>
          <a:solidFill>
            <a:srgbClr val="FFFFCC"/>
          </a:solidFill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имя_класса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закрытые элементы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открытые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элементы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 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описание заканчивается точкой с запятой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54911" y="4424870"/>
            <a:ext cx="8762171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400" dirty="0">
                <a:latin typeface="+mn-lt"/>
              </a:rPr>
              <a:t>Объявление класса </a:t>
            </a:r>
            <a:r>
              <a:rPr lang="ru-RU" sz="2400" dirty="0" smtClean="0"/>
              <a:t>может содержать ключевые слова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/>
              <a:t>и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ru-RU" sz="2400" dirty="0" smtClean="0"/>
              <a:t>, которые определяют права доступа</a:t>
            </a:r>
            <a:endParaRPr lang="ru-RU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AutoShape 7"/>
          <p:cNvSpPr>
            <a:spLocks noChangeArrowheads="1"/>
          </p:cNvSpPr>
          <p:nvPr/>
        </p:nvSpPr>
        <p:spPr bwMode="auto">
          <a:xfrm>
            <a:off x="2347137" y="932814"/>
            <a:ext cx="2115640" cy="694856"/>
          </a:xfrm>
          <a:prstGeom prst="wedgeRoundRectCallout">
            <a:avLst>
              <a:gd name="adj1" fmla="val -51557"/>
              <a:gd name="adj2" fmla="val 99413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400" dirty="0" smtClean="0">
                <a:latin typeface="+mn-lt"/>
              </a:rPr>
              <a:t>имя класса</a:t>
            </a:r>
            <a:endParaRPr lang="ru-RU" sz="2400" b="0" dirty="0">
              <a:latin typeface="+mn-lt"/>
            </a:endParaRPr>
          </a:p>
        </p:txBody>
      </p:sp>
      <p:sp>
        <p:nvSpPr>
          <p:cNvPr id="23" name="AutoShape 7"/>
          <p:cNvSpPr>
            <a:spLocks noChangeArrowheads="1"/>
          </p:cNvSpPr>
          <p:nvPr/>
        </p:nvSpPr>
        <p:spPr bwMode="auto">
          <a:xfrm>
            <a:off x="4670309" y="932814"/>
            <a:ext cx="4197570" cy="1545880"/>
          </a:xfrm>
          <a:prstGeom prst="wedgeRoundRectCallout">
            <a:avLst>
              <a:gd name="adj1" fmla="val -111758"/>
              <a:gd name="adj2" fmla="val 72922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400" dirty="0" smtClean="0">
                <a:latin typeface="+mn-lt"/>
              </a:rPr>
              <a:t>закрытые (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2400" dirty="0" smtClean="0">
                <a:latin typeface="+mn-lt"/>
              </a:rPr>
              <a:t>) </a:t>
            </a:r>
            <a:r>
              <a:rPr lang="ru-RU" sz="2400" dirty="0" smtClean="0">
                <a:latin typeface="+mn-lt"/>
              </a:rPr>
              <a:t>члены класса доступны </a:t>
            </a:r>
            <a:r>
              <a:rPr lang="ru-RU" sz="2400" b="1" i="1" dirty="0" smtClean="0">
                <a:solidFill>
                  <a:srgbClr val="C00000"/>
                </a:solidFill>
                <a:latin typeface="+mn-lt"/>
              </a:rPr>
              <a:t>только членам этого класса</a:t>
            </a:r>
            <a:endParaRPr lang="ru-RU" sz="2400" b="1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105708" y="929548"/>
            <a:ext cx="2065427" cy="698122"/>
          </a:xfrm>
          <a:prstGeom prst="wedgeRoundRectCallout">
            <a:avLst>
              <a:gd name="adj1" fmla="val -20345"/>
              <a:gd name="adj2" fmla="val 108631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400" dirty="0" smtClean="0">
                <a:latin typeface="+mn-lt"/>
              </a:rPr>
              <a:t>ключевое слово</a:t>
            </a:r>
            <a:r>
              <a:rPr lang="ru-RU" sz="2400" dirty="0" smtClean="0">
                <a:latin typeface="Calibri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endParaRPr lang="ru-RU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AutoShape 7"/>
          <p:cNvSpPr>
            <a:spLocks noChangeArrowheads="1"/>
          </p:cNvSpPr>
          <p:nvPr/>
        </p:nvSpPr>
        <p:spPr bwMode="auto">
          <a:xfrm>
            <a:off x="4670309" y="2557507"/>
            <a:ext cx="4197570" cy="1081608"/>
          </a:xfrm>
          <a:prstGeom prst="wedgeRoundRectCallout">
            <a:avLst>
              <a:gd name="adj1" fmla="val -113925"/>
              <a:gd name="adj2" fmla="val 42286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400" dirty="0" smtClean="0">
                <a:latin typeface="+mn-lt"/>
              </a:rPr>
              <a:t>В секции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2400" dirty="0" smtClean="0">
                <a:latin typeface="+mn-lt"/>
              </a:rPr>
              <a:t> </a:t>
            </a:r>
            <a:r>
              <a:rPr lang="ru-RU" sz="2400" dirty="0" smtClean="0">
                <a:latin typeface="+mn-lt"/>
              </a:rPr>
              <a:t>объявляются </a:t>
            </a:r>
            <a:r>
              <a:rPr lang="ru-RU" sz="2400" b="1" i="1" dirty="0" smtClean="0">
                <a:solidFill>
                  <a:srgbClr val="C00000"/>
                </a:solidFill>
                <a:latin typeface="+mn-lt"/>
              </a:rPr>
              <a:t>открытые</a:t>
            </a:r>
            <a:r>
              <a:rPr lang="ru-RU" sz="2400" dirty="0" smtClean="0">
                <a:latin typeface="+mn-lt"/>
              </a:rPr>
              <a:t> члены класса</a:t>
            </a:r>
            <a:endParaRPr lang="ru-RU" sz="24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4910" y="5445223"/>
            <a:ext cx="8762171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2400" b="1" dirty="0"/>
              <a:t>Данные</a:t>
            </a:r>
            <a:r>
              <a:rPr lang="ru-RU" sz="2400" dirty="0"/>
              <a:t> класса называются </a:t>
            </a:r>
            <a:r>
              <a:rPr lang="ru-RU" sz="2400" b="1" dirty="0"/>
              <a:t>полями</a:t>
            </a:r>
            <a:r>
              <a:rPr lang="ru-RU" sz="2400" dirty="0"/>
              <a:t> (по аналогии с полями структуры), а </a:t>
            </a:r>
            <a:r>
              <a:rPr lang="ru-RU" sz="2400" b="1" dirty="0"/>
              <a:t>функции</a:t>
            </a:r>
            <a:r>
              <a:rPr lang="ru-RU" sz="2400" dirty="0"/>
              <a:t> класса – методами. Поля и методы называются </a:t>
            </a:r>
            <a:r>
              <a:rPr lang="ru-RU" sz="2400" b="1" i="1" dirty="0">
                <a:solidFill>
                  <a:srgbClr val="C00000"/>
                </a:solidFill>
              </a:rPr>
              <a:t>элементами</a:t>
            </a:r>
            <a:r>
              <a:rPr lang="ru-RU" sz="2400" dirty="0"/>
              <a:t> </a:t>
            </a:r>
            <a:r>
              <a:rPr lang="ru-RU" sz="2400" dirty="0" smtClean="0"/>
              <a:t>(</a:t>
            </a:r>
            <a:r>
              <a:rPr lang="ru-RU" sz="2400" b="1" i="1" dirty="0" smtClean="0">
                <a:solidFill>
                  <a:srgbClr val="C00000"/>
                </a:solidFill>
              </a:rPr>
              <a:t>членами</a:t>
            </a:r>
            <a:r>
              <a:rPr lang="ru-RU" sz="2400" dirty="0" smtClean="0"/>
              <a:t>) класса</a:t>
            </a:r>
            <a:endParaRPr lang="ru-RU" sz="2400" b="1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059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2" grpId="1" animBg="1"/>
      <p:bldP spid="23" grpId="0" animBg="1"/>
      <p:bldP spid="24" grpId="0" animBg="1"/>
      <p:bldP spid="25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 txBox="1">
            <a:spLocks/>
          </p:cNvSpPr>
          <p:nvPr/>
        </p:nvSpPr>
        <p:spPr>
          <a:xfrm>
            <a:off x="251520" y="332656"/>
            <a:ext cx="8568952" cy="64807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r>
              <a:rPr lang="ru-RU" sz="3200" b="1" kern="0" dirty="0" smtClean="0"/>
              <a:t>ИНТЕРФЕЙС КЛАССА</a:t>
            </a:r>
            <a:endParaRPr lang="ru-RU" sz="3200" b="1" kern="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40979" y="1969711"/>
            <a:ext cx="6912768" cy="3785652"/>
          </a:xfrm>
          <a:prstGeom prst="rect">
            <a:avLst/>
          </a:prstGeom>
          <a:solidFill>
            <a:srgbClr val="FFFFCC"/>
          </a:solidFill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monstr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  <a:endParaRPr lang="ru-RU" sz="24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health,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ammo; 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void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draw(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scale, 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position); 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get_health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(){return health;} 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get_ammo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(){return ammo;} 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endParaRPr lang="ru-RU" sz="2400" dirty="0">
              <a:latin typeface="+mn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02317" y="5877272"/>
            <a:ext cx="6912768" cy="830997"/>
          </a:xfrm>
          <a:prstGeom prst="rect">
            <a:avLst/>
          </a:prstGeom>
          <a:solidFill>
            <a:srgbClr val="FFFFCC"/>
          </a:solidFill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monstr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VasiaPupkin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stado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[5];</a:t>
            </a: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VasiaPupkin.draw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(25, 30,100,1);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AutoShape 7"/>
          <p:cNvSpPr>
            <a:spLocks noChangeArrowheads="1"/>
          </p:cNvSpPr>
          <p:nvPr/>
        </p:nvSpPr>
        <p:spPr bwMode="auto">
          <a:xfrm>
            <a:off x="2443746" y="1017064"/>
            <a:ext cx="2115640" cy="694856"/>
          </a:xfrm>
          <a:prstGeom prst="wedgeRoundRectCallout">
            <a:avLst>
              <a:gd name="adj1" fmla="val -51557"/>
              <a:gd name="adj2" fmla="val 99413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400" dirty="0" smtClean="0">
                <a:latin typeface="+mn-lt"/>
              </a:rPr>
              <a:t>имя класса</a:t>
            </a:r>
            <a:endParaRPr lang="ru-RU" sz="2400" b="0" dirty="0">
              <a:latin typeface="+mn-lt"/>
            </a:endParaRPr>
          </a:p>
        </p:txBody>
      </p:sp>
      <p:sp>
        <p:nvSpPr>
          <p:cNvPr id="23" name="AutoShape 7"/>
          <p:cNvSpPr>
            <a:spLocks noChangeArrowheads="1"/>
          </p:cNvSpPr>
          <p:nvPr/>
        </p:nvSpPr>
        <p:spPr bwMode="auto">
          <a:xfrm>
            <a:off x="4766918" y="1017064"/>
            <a:ext cx="4197570" cy="1545880"/>
          </a:xfrm>
          <a:prstGeom prst="wedgeRoundRectCallout">
            <a:avLst>
              <a:gd name="adj1" fmla="val -111758"/>
              <a:gd name="adj2" fmla="val 72922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400" dirty="0" smtClean="0">
                <a:latin typeface="+mn-lt"/>
              </a:rPr>
              <a:t>закрытые (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2400" dirty="0" smtClean="0">
                <a:latin typeface="+mn-lt"/>
              </a:rPr>
              <a:t>) </a:t>
            </a:r>
            <a:r>
              <a:rPr lang="ru-RU" sz="2400" dirty="0" smtClean="0">
                <a:latin typeface="+mn-lt"/>
              </a:rPr>
              <a:t>члены класса доступны </a:t>
            </a:r>
            <a:r>
              <a:rPr lang="ru-RU" sz="2400" b="1" i="1" dirty="0" smtClean="0">
                <a:solidFill>
                  <a:srgbClr val="C00000"/>
                </a:solidFill>
                <a:latin typeface="+mn-lt"/>
              </a:rPr>
              <a:t>только членам этого класса</a:t>
            </a:r>
            <a:endParaRPr lang="ru-RU" sz="2400" b="1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202317" y="1013798"/>
            <a:ext cx="2065427" cy="698122"/>
          </a:xfrm>
          <a:prstGeom prst="wedgeRoundRectCallout">
            <a:avLst>
              <a:gd name="adj1" fmla="val -20345"/>
              <a:gd name="adj2" fmla="val 108631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400" dirty="0" smtClean="0">
                <a:latin typeface="+mn-lt"/>
              </a:rPr>
              <a:t>ключевое слово</a:t>
            </a:r>
            <a:r>
              <a:rPr lang="ru-RU" sz="2400" dirty="0" smtClean="0">
                <a:latin typeface="Calibri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endParaRPr lang="ru-RU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AutoShape 7"/>
          <p:cNvSpPr>
            <a:spLocks noChangeArrowheads="1"/>
          </p:cNvSpPr>
          <p:nvPr/>
        </p:nvSpPr>
        <p:spPr bwMode="auto">
          <a:xfrm>
            <a:off x="4766918" y="2641757"/>
            <a:ext cx="4197570" cy="1081608"/>
          </a:xfrm>
          <a:prstGeom prst="wedgeRoundRectCallout">
            <a:avLst>
              <a:gd name="adj1" fmla="val -113925"/>
              <a:gd name="adj2" fmla="val 42286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400" dirty="0" smtClean="0">
                <a:latin typeface="+mn-lt"/>
              </a:rPr>
              <a:t>В секции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2400" dirty="0" smtClean="0">
                <a:latin typeface="+mn-lt"/>
              </a:rPr>
              <a:t> </a:t>
            </a:r>
            <a:r>
              <a:rPr lang="ru-RU" sz="2400" dirty="0" smtClean="0">
                <a:latin typeface="+mn-lt"/>
              </a:rPr>
              <a:t>объявляются </a:t>
            </a:r>
            <a:r>
              <a:rPr lang="ru-RU" sz="2400" b="1" i="1" dirty="0" smtClean="0">
                <a:solidFill>
                  <a:srgbClr val="C00000"/>
                </a:solidFill>
                <a:latin typeface="+mn-lt"/>
              </a:rPr>
              <a:t>открытые</a:t>
            </a:r>
            <a:r>
              <a:rPr lang="ru-RU" sz="2400" dirty="0" smtClean="0">
                <a:latin typeface="+mn-lt"/>
              </a:rPr>
              <a:t> члены класса</a:t>
            </a:r>
            <a:endParaRPr lang="ru-RU" sz="2400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630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89640" cy="1200329"/>
          </a:xfr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Закрытые, защищенные и открытые поля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640960" cy="2677656"/>
          </a:xfr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b="1" dirty="0" smtClean="0"/>
              <a:t>p</a:t>
            </a:r>
            <a:r>
              <a:rPr lang="ru-RU" b="1" dirty="0" err="1" smtClean="0"/>
              <a:t>rivate</a:t>
            </a:r>
            <a:r>
              <a:rPr lang="ru-RU" dirty="0"/>
              <a:t> – "объекты только этого класса могут обращаться к данному полю".</a:t>
            </a:r>
          </a:p>
          <a:p>
            <a:pPr lvl="0"/>
            <a:r>
              <a:rPr lang="en-US" b="1" dirty="0" smtClean="0"/>
              <a:t>p</a:t>
            </a:r>
            <a:r>
              <a:rPr lang="ru-RU" b="1" dirty="0" err="1" smtClean="0"/>
              <a:t>ublic</a:t>
            </a:r>
            <a:r>
              <a:rPr lang="ru-RU" dirty="0"/>
              <a:t> – "объекты любого класса могут обращаться к этому полю".</a:t>
            </a:r>
          </a:p>
          <a:p>
            <a:pPr lvl="0"/>
            <a:r>
              <a:rPr lang="en-US" b="1" dirty="0" smtClean="0"/>
              <a:t>p</a:t>
            </a:r>
            <a:r>
              <a:rPr lang="ru-RU" b="1" dirty="0" err="1" smtClean="0"/>
              <a:t>rotected</a:t>
            </a:r>
            <a:r>
              <a:rPr lang="ru-RU" dirty="0"/>
              <a:t> – "только объекты классов-наследников могут обращаться к полю</a:t>
            </a:r>
            <a:r>
              <a:rPr lang="ru-RU" dirty="0" smtClean="0"/>
              <a:t>".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2924944"/>
            <a:ext cx="6912768" cy="3785652"/>
          </a:xfrm>
          <a:prstGeom prst="rect">
            <a:avLst/>
          </a:prstGeom>
          <a:solidFill>
            <a:srgbClr val="FFFFCC"/>
          </a:solidFill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monstr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  <a:endParaRPr lang="ru-RU" sz="24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health,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ammo; 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void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draw(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scale, 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position); 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get_health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(){return health;} 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get_ammo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(){return ammo;} 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endParaRPr lang="ru-RU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8835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2316" y="443886"/>
            <a:ext cx="8690163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800" b="1" dirty="0">
                <a:latin typeface="+mn-lt"/>
              </a:rPr>
              <a:t>Все методы класса имеют непосредственный доступ к его скрытым </a:t>
            </a:r>
            <a:r>
              <a:rPr lang="ru-RU" sz="2800" b="1" dirty="0" smtClean="0">
                <a:latin typeface="+mn-lt"/>
              </a:rPr>
              <a:t>полям</a:t>
            </a:r>
            <a:endParaRPr lang="ru-RU" sz="2800" dirty="0">
              <a:latin typeface="+mn-lt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02316" y="1988840"/>
            <a:ext cx="8690163" cy="22489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 type="none" w="lg" len="lg"/>
          </a:ln>
          <a:effectLst/>
        </p:spPr>
        <p:txBody>
          <a:bodyPr lIns="90000" tIns="46800" rIns="90000" bIns="46800">
            <a:spAutoFit/>
          </a:bodyPr>
          <a:lstStyle/>
          <a:p>
            <a:pPr hangingPunct="0"/>
            <a:r>
              <a:rPr lang="ru-RU" sz="2800" dirty="0">
                <a:latin typeface="+mn-lt"/>
              </a:rPr>
              <a:t>Если внутри класса записано только объявление (заголовок) метода, сам метод должен быть определен в другом месте </a:t>
            </a:r>
            <a:r>
              <a:rPr lang="ru-RU" sz="2800" dirty="0" smtClean="0">
                <a:latin typeface="+mn-lt"/>
              </a:rPr>
              <a:t>программы</a:t>
            </a:r>
            <a:r>
              <a:rPr lang="en-US" sz="2800" dirty="0" smtClean="0">
                <a:latin typeface="+mn-lt"/>
              </a:rPr>
              <a:t> (</a:t>
            </a:r>
            <a:r>
              <a:rPr lang="ru-RU" sz="2800" b="1" dirty="0" smtClean="0">
                <a:latin typeface="+mn-lt"/>
              </a:rPr>
              <a:t>класс</a:t>
            </a:r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::</a:t>
            </a:r>
            <a:r>
              <a:rPr lang="ru-RU" sz="2800" b="1" dirty="0" smtClean="0">
                <a:latin typeface="+mn-lt"/>
              </a:rPr>
              <a:t>метод</a:t>
            </a:r>
            <a:r>
              <a:rPr lang="ru-RU" sz="2800" dirty="0" smtClean="0">
                <a:latin typeface="+mn-lt"/>
              </a:rPr>
              <a:t>) </a:t>
            </a:r>
          </a:p>
          <a:p>
            <a:pPr hangingPunct="0"/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два двоеточия – расширение области видимости</a:t>
            </a:r>
            <a:endParaRPr lang="ru-RU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2316" y="4383972"/>
            <a:ext cx="8690163" cy="1941173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monstr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draw(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х,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у,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scale, 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position)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тело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метода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*/ 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ru-RU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2411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179512" y="188641"/>
            <a:ext cx="8784976" cy="1938992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uk-UA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Основные</a:t>
            </a:r>
            <a:r>
              <a:rPr lang="uk-UA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uk-UA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принципы</a:t>
            </a:r>
            <a:r>
              <a:rPr lang="uk-UA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uk-UA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объектно-ориентированного</a:t>
            </a:r>
            <a:r>
              <a:rPr lang="uk-UA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uk-UA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программирования</a:t>
            </a:r>
            <a:endParaRPr lang="ru-RU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79512" y="2267473"/>
            <a:ext cx="8784976" cy="3750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>
            <a:spAutoFit/>
          </a:bodyPr>
          <a:lstStyle/>
          <a:p>
            <a:pPr marL="342900" indent="-342900">
              <a:spcBef>
                <a:spcPct val="15000"/>
              </a:spcBef>
              <a:buFont typeface="Wingdings" panose="05000000000000000000" pitchFamily="2" charset="2"/>
              <a:buChar char="q"/>
              <a:defRPr/>
            </a:pPr>
            <a:r>
              <a:rPr lang="ru-RU" sz="7200" b="1" dirty="0" smtClean="0">
                <a:solidFill>
                  <a:srgbClr val="C00000"/>
                </a:solidFill>
                <a:latin typeface="+mn-lt"/>
              </a:rPr>
              <a:t>Инкапсуляция</a:t>
            </a:r>
          </a:p>
          <a:p>
            <a:pPr marL="342900" indent="-342900">
              <a:spcBef>
                <a:spcPct val="15000"/>
              </a:spcBef>
              <a:buFont typeface="Wingdings" panose="05000000000000000000" pitchFamily="2" charset="2"/>
              <a:buChar char="q"/>
              <a:defRPr/>
            </a:pPr>
            <a:r>
              <a:rPr lang="ru-RU" sz="7200" b="1" dirty="0" smtClean="0">
                <a:solidFill>
                  <a:srgbClr val="C00000"/>
                </a:solidFill>
                <a:latin typeface="+mn-lt"/>
                <a:cs typeface="Consolas" pitchFamily="49" charset="0"/>
              </a:rPr>
              <a:t>Наследование</a:t>
            </a:r>
          </a:p>
          <a:p>
            <a:pPr marL="342900" indent="-342900">
              <a:spcBef>
                <a:spcPct val="15000"/>
              </a:spcBef>
              <a:buFont typeface="Wingdings" panose="05000000000000000000" pitchFamily="2" charset="2"/>
              <a:buChar char="q"/>
              <a:defRPr/>
            </a:pPr>
            <a:r>
              <a:rPr lang="ru-RU" sz="7200" b="1" dirty="0" smtClean="0">
                <a:solidFill>
                  <a:srgbClr val="C00000"/>
                </a:solidFill>
                <a:latin typeface="+mn-lt"/>
                <a:cs typeface="Consolas" pitchFamily="49" charset="0"/>
              </a:rPr>
              <a:t>Полиморфизм</a:t>
            </a:r>
            <a:endParaRPr lang="ru-RU" sz="7200" b="1" dirty="0">
              <a:solidFill>
                <a:srgbClr val="C00000"/>
              </a:solidFill>
              <a:latin typeface="+mn-lt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80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20916" y="260648"/>
            <a:ext cx="8482290" cy="707886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uk-UA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План занятий</a:t>
            </a:r>
            <a:endParaRPr lang="ru-RU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451138"/>
              </p:ext>
            </p:extLst>
          </p:nvPr>
        </p:nvGraphicFramePr>
        <p:xfrm>
          <a:off x="173399" y="1124744"/>
          <a:ext cx="8777324" cy="5486400"/>
        </p:xfrm>
        <a:graphic>
          <a:graphicData uri="http://schemas.openxmlformats.org/drawingml/2006/table">
            <a:tbl>
              <a:tblPr firstRow="1" firstCol="1" bandRow="1"/>
              <a:tblGrid>
                <a:gridCol w="784436"/>
                <a:gridCol w="7992888"/>
              </a:tblGrid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35-37</a:t>
                      </a:r>
                      <a:endParaRPr lang="ru-RU" sz="17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Общая характеристика и базовые понятия языка </a:t>
                      </a:r>
                      <a:r>
                        <a:rPr lang="en-US" sz="17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ru-RU" sz="17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++.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38-39</a:t>
                      </a:r>
                      <a:endParaRPr lang="ru-RU" sz="1700" b="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Операторы ветвления и выбора в языке С++</a:t>
                      </a:r>
                      <a:endParaRPr lang="ru-RU" sz="17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40-41</a:t>
                      </a:r>
                      <a:endParaRPr lang="ru-RU" sz="17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Операторы цикла в языке С++</a:t>
                      </a:r>
                      <a:endParaRPr lang="ru-RU" sz="17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42-45</a:t>
                      </a:r>
                      <a:endParaRPr lang="ru-RU" sz="1700" b="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указатели, массивы</a:t>
                      </a:r>
                      <a:endParaRPr lang="ru-RU" sz="17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46-47</a:t>
                      </a:r>
                      <a:endParaRPr lang="ru-RU" sz="17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Функции в языках C/C++</a:t>
                      </a:r>
                      <a:endParaRPr lang="ru-RU" sz="17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48-49</a:t>
                      </a:r>
                      <a:endParaRPr lang="ru-RU" sz="17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Особенности работы со строками в языке C++</a:t>
                      </a:r>
                      <a:endParaRPr lang="ru-RU" sz="17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50-52</a:t>
                      </a:r>
                      <a:endParaRPr lang="ru-RU" sz="1700" b="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Файловый ввод-вывод в языке C++. Структуры</a:t>
                      </a:r>
                      <a:endParaRPr lang="ru-RU" sz="1700" b="0" dirty="0">
                        <a:solidFill>
                          <a:srgbClr val="7030A0"/>
                        </a:solidFill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17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Перегрузка функций и операторов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ru-RU" sz="17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Практическое занятие </a:t>
                      </a:r>
                      <a:r>
                        <a:rPr lang="ru-RU" sz="17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26. </a:t>
                      </a:r>
                      <a:r>
                        <a:rPr lang="ru-RU" sz="17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Создание программ с </a:t>
                      </a:r>
                      <a:r>
                        <a:rPr lang="ru-RU" sz="1700" dirty="0" err="1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использ</a:t>
                      </a:r>
                      <a:r>
                        <a:rPr lang="ru-RU" sz="17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7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перегрузки функций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700" b="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Динамическое распределение памяти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endParaRPr lang="ru-RU" sz="17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Практическое занятие 27</a:t>
                      </a:r>
                      <a:r>
                        <a:rPr lang="ru-RU" sz="17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Создание программ с использованием динамического распределения памяти</a:t>
                      </a:r>
                      <a:endParaRPr lang="ru-RU" sz="17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</a:t>
                      </a:r>
                      <a:endParaRPr lang="ru-RU" sz="1700" b="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Динамические структуры данных</a:t>
                      </a:r>
                      <a:endParaRPr lang="ru-RU" sz="1700" b="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7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Практическое занятие 28</a:t>
                      </a:r>
                      <a:r>
                        <a:rPr lang="ru-RU" sz="17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Создание простейших программ для работы с динамическими структурами данных</a:t>
                      </a:r>
                      <a:endParaRPr lang="ru-RU" sz="17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Основные понятия объектно-ориентированного  программирования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66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700" dirty="0">
                        <a:solidFill>
                          <a:srgbClr val="0066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Конструкторы и деструкторы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66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1700" dirty="0">
                        <a:solidFill>
                          <a:srgbClr val="0066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Практическое занятие 29</a:t>
                      </a:r>
                      <a:r>
                        <a:rPr lang="ru-RU" sz="1700" dirty="0" smtClean="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Создание простейших программ с </a:t>
                      </a:r>
                      <a:r>
                        <a:rPr lang="ru-RU" sz="1700" dirty="0" err="1" smtClean="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использ</a:t>
                      </a:r>
                      <a:r>
                        <a:rPr lang="ru-RU" sz="1700" dirty="0" smtClean="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классов</a:t>
                      </a:r>
                      <a:endParaRPr lang="ru-RU" sz="1700" dirty="0">
                        <a:solidFill>
                          <a:srgbClr val="008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66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  <a:endParaRPr lang="ru-RU" sz="1700" dirty="0">
                        <a:solidFill>
                          <a:srgbClr val="0066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Наследование и полиморфизм</a:t>
                      </a:r>
                      <a:endParaRPr lang="ru-RU" sz="1700" dirty="0">
                        <a:solidFill>
                          <a:srgbClr val="008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66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ru-RU" sz="1700" dirty="0">
                        <a:solidFill>
                          <a:srgbClr val="0066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Практическое занятие 30</a:t>
                      </a:r>
                      <a:r>
                        <a:rPr lang="ru-RU" sz="1700" dirty="0" smtClean="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Создание программ с </a:t>
                      </a:r>
                      <a:r>
                        <a:rPr lang="ru-RU" sz="1700" dirty="0" err="1" smtClean="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использ</a:t>
                      </a:r>
                      <a:r>
                        <a:rPr lang="ru-RU" sz="1700" dirty="0" smtClean="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наследования классов</a:t>
                      </a:r>
                      <a:endParaRPr lang="ru-RU" sz="1700" dirty="0">
                        <a:solidFill>
                          <a:srgbClr val="008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66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  <a:endParaRPr lang="ru-RU" sz="1700" dirty="0">
                        <a:solidFill>
                          <a:srgbClr val="0066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Практическое занятие 31. </a:t>
                      </a:r>
                      <a:r>
                        <a:rPr lang="ru-RU" sz="1700" b="0" dirty="0" smtClean="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Создание программ с использованием полиморфизма</a:t>
                      </a:r>
                      <a:endParaRPr lang="ru-RU" sz="1700" b="0" dirty="0">
                        <a:solidFill>
                          <a:srgbClr val="008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55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79512" y="116632"/>
            <a:ext cx="8784976" cy="18180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>
            <a:spAutoFit/>
          </a:bodyPr>
          <a:lstStyle/>
          <a:p>
            <a:pPr hangingPunct="0"/>
            <a:r>
              <a:rPr lang="ru-RU" sz="2800" b="1" i="1" dirty="0">
                <a:solidFill>
                  <a:srgbClr val="FF0000"/>
                </a:solidFill>
                <a:latin typeface="+mn-lt"/>
              </a:rPr>
              <a:t>Инкапсуляцией</a:t>
            </a:r>
            <a:r>
              <a:rPr lang="ru-RU" sz="2800" b="1" dirty="0">
                <a:latin typeface="+mn-lt"/>
              </a:rPr>
              <a:t> называется объединение данных с функциями их обработки в сочетании со </a:t>
            </a:r>
            <a:r>
              <a:rPr lang="ru-RU" sz="2800" b="1" dirty="0">
                <a:solidFill>
                  <a:srgbClr val="C00000"/>
                </a:solidFill>
                <a:latin typeface="+mn-lt"/>
              </a:rPr>
              <a:t>скрытием ненужной для использования</a:t>
            </a:r>
            <a:r>
              <a:rPr lang="ru-RU" sz="2800" b="1" dirty="0">
                <a:latin typeface="+mn-lt"/>
              </a:rPr>
              <a:t> этих данных </a:t>
            </a:r>
            <a:r>
              <a:rPr lang="ru-RU" sz="2800" b="1" dirty="0">
                <a:solidFill>
                  <a:srgbClr val="C00000"/>
                </a:solidFill>
                <a:latin typeface="+mn-lt"/>
              </a:rPr>
              <a:t>информации</a:t>
            </a:r>
            <a:r>
              <a:rPr lang="ru-RU" sz="2800" b="1" dirty="0" smtClean="0">
                <a:latin typeface="+mn-lt"/>
              </a:rPr>
              <a:t>.</a:t>
            </a:r>
            <a:endParaRPr lang="ru-RU" sz="2800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7400" y="3789040"/>
            <a:ext cx="8784976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+mn-lt"/>
                <a:cs typeface="Courier New" panose="02070309020205020404" pitchFamily="49" charset="0"/>
              </a:rPr>
              <a:t>Если изменить только закрытую часть класса (например, реализацию метода), то для пользователя класса ничего не изменится</a:t>
            </a:r>
            <a:endParaRPr lang="ru-RU" sz="2400" b="1" dirty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060848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</a:t>
            </a:r>
            <a:r>
              <a:rPr lang="ru-RU" sz="2400" dirty="0"/>
              <a:t>классе могут быть реализованы внутренние вспомогательные методы, поля, к которым доступ для пользователя необходимо запретить</a:t>
            </a:r>
          </a:p>
        </p:txBody>
      </p:sp>
    </p:spTree>
    <p:extLst>
      <p:ext uri="{BB962C8B-B14F-4D97-AF65-F5344CB8AC3E}">
        <p14:creationId xmlns:p14="http://schemas.microsoft.com/office/powerpoint/2010/main" val="416951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179512" y="188641"/>
            <a:ext cx="8784976" cy="1077218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uk-UA" sz="3200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Основные</a:t>
            </a:r>
            <a:r>
              <a:rPr lang="uk-UA" sz="32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uk-UA" sz="3200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принципы</a:t>
            </a:r>
            <a:r>
              <a:rPr lang="uk-UA" sz="32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ООП: </a:t>
            </a:r>
            <a:r>
              <a:rPr lang="uk-UA" sz="3200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наследование</a:t>
            </a:r>
            <a:endParaRPr lang="ru-RU" sz="3200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5545" y="1484784"/>
            <a:ext cx="8642646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latin typeface="+mn-lt"/>
              </a:rPr>
              <a:t>Наследование</a:t>
            </a:r>
            <a:r>
              <a:rPr lang="ru-RU" sz="2800" b="1" dirty="0">
                <a:latin typeface="+mn-lt"/>
              </a:rPr>
              <a:t> — это возможность создания </a:t>
            </a:r>
            <a:r>
              <a:rPr lang="ru-RU" sz="2800" b="1" dirty="0" smtClean="0">
                <a:latin typeface="+mn-lt"/>
              </a:rPr>
              <a:t>нового класса на базе другого. Потомки </a:t>
            </a:r>
            <a:r>
              <a:rPr lang="ru-RU" sz="2800" b="1" dirty="0">
                <a:latin typeface="+mn-lt"/>
              </a:rPr>
              <a:t>наследуют все свойства своих предков, могут их изменять и добавлять новые</a:t>
            </a:r>
            <a:endParaRPr lang="ru-RU" sz="2800" b="1" dirty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4473" y="3488426"/>
            <a:ext cx="8642646" cy="830997"/>
          </a:xfrm>
          <a:prstGeom prst="rect">
            <a:avLst/>
          </a:prstGeom>
          <a:solidFill>
            <a:srgbClr val="FFFFCC"/>
          </a:solidFill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+mn-lt"/>
                <a:cs typeface="Courier New" panose="02070309020205020404" pitchFamily="49" charset="0"/>
              </a:rPr>
              <a:t>Свойства базового класса при наследовании не описываются – они уже являются членами класса-потомка </a:t>
            </a:r>
            <a:endParaRPr lang="ru-RU" sz="2400" dirty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6867" y="4455888"/>
            <a:ext cx="3746102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+mn-lt"/>
                <a:cs typeface="Courier New" panose="02070309020205020404" pitchFamily="49" charset="0"/>
              </a:rPr>
              <a:t>Класс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monstr</a:t>
            </a:r>
            <a:r>
              <a:rPr lang="ru-RU" sz="2400" dirty="0" smtClean="0">
                <a:latin typeface="+mn-lt"/>
                <a:cs typeface="Courier New" panose="02070309020205020404" pitchFamily="49" charset="0"/>
              </a:rPr>
              <a:t>: базовый</a:t>
            </a:r>
          </a:p>
          <a:p>
            <a:r>
              <a:rPr lang="ru-RU" sz="2400" dirty="0" smtClean="0">
                <a:latin typeface="+mn-lt"/>
                <a:cs typeface="Courier New" panose="02070309020205020404" pitchFamily="49" charset="0"/>
              </a:rPr>
              <a:t>свойства: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health,ammo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dirty="0" smtClean="0">
                <a:latin typeface="+mn-lt"/>
                <a:cs typeface="Courier New" panose="02070309020205020404" pitchFamily="49" charset="0"/>
              </a:rPr>
              <a:t>метод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draw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39952" y="4455888"/>
            <a:ext cx="4824536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+mn-lt"/>
                <a:cs typeface="Courier New" panose="02070309020205020404" pitchFamily="49" charset="0"/>
              </a:rPr>
              <a:t>Класс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daemon</a:t>
            </a:r>
            <a:r>
              <a:rPr lang="ru-RU" sz="2400" dirty="0" smtClean="0">
                <a:latin typeface="+mn-lt"/>
                <a:cs typeface="Courier New" panose="02070309020205020404" pitchFamily="49" charset="0"/>
              </a:rPr>
              <a:t>:</a:t>
            </a:r>
            <a:r>
              <a:rPr lang="en-US" sz="2400" dirty="0" smtClean="0">
                <a:latin typeface="+mn-lt"/>
                <a:cs typeface="Courier New" panose="02070309020205020404" pitchFamily="49" charset="0"/>
              </a:rPr>
              <a:t> </a:t>
            </a:r>
            <a:r>
              <a:rPr lang="ru-RU" sz="2400" dirty="0" smtClean="0">
                <a:latin typeface="+mn-lt"/>
                <a:cs typeface="Courier New" panose="02070309020205020404" pitchFamily="49" charset="0"/>
              </a:rPr>
              <a:t>потомок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monstr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dirty="0" smtClean="0">
                <a:latin typeface="+mn-lt"/>
                <a:cs typeface="Courier New" panose="02070309020205020404" pitchFamily="49" charset="0"/>
              </a:rPr>
              <a:t>свойство: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brain;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139952" y="5432642"/>
            <a:ext cx="4824536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+mn-lt"/>
                <a:cs typeface="Courier New" panose="02070309020205020404" pitchFamily="49" charset="0"/>
              </a:rPr>
              <a:t>Унаследованы: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dirty="0" smtClean="0">
                <a:latin typeface="+mn-lt"/>
                <a:cs typeface="Courier New" panose="02070309020205020404" pitchFamily="49" charset="0"/>
              </a:rPr>
              <a:t>свойства: </a:t>
            </a:r>
            <a:r>
              <a:rPr lang="en-US" sz="2400" dirty="0" smtClean="0">
                <a:latin typeface="+mn-lt"/>
                <a:cs typeface="Courier New" panose="02070309020205020404" pitchFamily="49" charset="0"/>
              </a:rPr>
              <a:t>health, ammo</a:t>
            </a:r>
          </a:p>
          <a:p>
            <a:r>
              <a:rPr lang="ru-RU" sz="2400" dirty="0" smtClean="0">
                <a:latin typeface="+mn-lt"/>
                <a:cs typeface="Courier New" panose="02070309020205020404" pitchFamily="49" charset="0"/>
              </a:rPr>
              <a:t>метод </a:t>
            </a:r>
            <a:r>
              <a:rPr lang="en-US" sz="2400" dirty="0" smtClean="0">
                <a:latin typeface="+mn-lt"/>
                <a:cs typeface="Courier New" panose="02070309020205020404" pitchFamily="49" charset="0"/>
              </a:rPr>
              <a:t>draw</a:t>
            </a:r>
            <a:endParaRPr lang="ru-RU" sz="2400" dirty="0">
              <a:latin typeface="+mn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49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204740" y="60108"/>
            <a:ext cx="8784976" cy="1077218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uk-UA" sz="3200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Основные</a:t>
            </a:r>
            <a:r>
              <a:rPr lang="uk-UA" sz="32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uk-UA" sz="3200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принципы</a:t>
            </a:r>
            <a:r>
              <a:rPr lang="uk-UA" sz="32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ООП: </a:t>
            </a:r>
            <a:r>
              <a:rPr lang="uk-UA" sz="3200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полиморфизм</a:t>
            </a:r>
            <a:endParaRPr lang="ru-RU" sz="3200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4740" y="1137326"/>
            <a:ext cx="8759747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+mn-lt"/>
              </a:rPr>
              <a:t>Полиморфизм</a:t>
            </a:r>
            <a:r>
              <a:rPr lang="ru-RU" sz="2800" b="1" dirty="0" smtClean="0">
                <a:latin typeface="+mn-lt"/>
              </a:rPr>
              <a:t> </a:t>
            </a:r>
            <a:r>
              <a:rPr lang="ru-RU" sz="2800" b="1" dirty="0">
                <a:latin typeface="+mn-lt"/>
              </a:rPr>
              <a:t>— возможность использовать в различных классах иерархии одно имя для обозначения сходных по смыслу действий </a:t>
            </a:r>
            <a:endParaRPr lang="ru-RU" sz="2800" b="1" dirty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2392" y="2725469"/>
            <a:ext cx="8747324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+mn-lt"/>
                <a:cs typeface="Courier New" panose="02070309020205020404" pitchFamily="49" charset="0"/>
              </a:rPr>
              <a:t>Класс-потомок может изменять унаследованные методы, при этом имя метода может оставаться прежним </a:t>
            </a:r>
            <a:endParaRPr lang="ru-RU" sz="2400" dirty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4740" y="3717032"/>
            <a:ext cx="3746102" cy="1200329"/>
          </a:xfrm>
          <a:prstGeom prst="rect">
            <a:avLst/>
          </a:prstGeom>
          <a:solidFill>
            <a:srgbClr val="FFFFCC"/>
          </a:solidFill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+mn-lt"/>
                <a:cs typeface="Courier New" panose="02070309020205020404" pitchFamily="49" charset="0"/>
              </a:rPr>
              <a:t>Класс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monstr</a:t>
            </a:r>
            <a:r>
              <a:rPr lang="ru-RU" sz="2400" dirty="0" smtClean="0">
                <a:latin typeface="+mn-lt"/>
                <a:cs typeface="Courier New" panose="02070309020205020404" pitchFamily="49" charset="0"/>
              </a:rPr>
              <a:t>: базовый</a:t>
            </a:r>
          </a:p>
          <a:p>
            <a:r>
              <a:rPr lang="ru-RU" sz="2400" dirty="0" smtClean="0">
                <a:latin typeface="+mn-lt"/>
                <a:cs typeface="Courier New" panose="02070309020205020404" pitchFamily="49" charset="0"/>
              </a:rPr>
              <a:t>свойства: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health,ammo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dirty="0" smtClean="0">
                <a:latin typeface="+mn-lt"/>
                <a:cs typeface="Courier New" panose="02070309020205020404" pitchFamily="49" charset="0"/>
              </a:rPr>
              <a:t>метод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draw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39952" y="3742192"/>
            <a:ext cx="4824536" cy="1200329"/>
          </a:xfrm>
          <a:prstGeom prst="rect">
            <a:avLst/>
          </a:prstGeom>
          <a:solidFill>
            <a:srgbClr val="FFFFCC"/>
          </a:solidFill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+mn-lt"/>
                <a:cs typeface="Courier New" panose="02070309020205020404" pitchFamily="49" charset="0"/>
              </a:rPr>
              <a:t>Класс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daemon</a:t>
            </a:r>
            <a:r>
              <a:rPr lang="ru-RU" sz="2400" dirty="0" smtClean="0">
                <a:latin typeface="+mn-lt"/>
                <a:cs typeface="Courier New" panose="02070309020205020404" pitchFamily="49" charset="0"/>
              </a:rPr>
              <a:t>:</a:t>
            </a:r>
            <a:r>
              <a:rPr lang="en-US" sz="2400" dirty="0" smtClean="0">
                <a:latin typeface="+mn-lt"/>
                <a:cs typeface="Courier New" panose="02070309020205020404" pitchFamily="49" charset="0"/>
              </a:rPr>
              <a:t> </a:t>
            </a:r>
            <a:r>
              <a:rPr lang="ru-RU" sz="2400" dirty="0" smtClean="0">
                <a:latin typeface="+mn-lt"/>
                <a:cs typeface="Courier New" panose="02070309020205020404" pitchFamily="49" charset="0"/>
              </a:rPr>
              <a:t>потомок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monstr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dirty="0" smtClean="0">
                <a:latin typeface="+mn-lt"/>
                <a:cs typeface="Courier New" panose="02070309020205020404" pitchFamily="49" charset="0"/>
              </a:rPr>
              <a:t>свойство: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brain;</a:t>
            </a:r>
          </a:p>
          <a:p>
            <a:r>
              <a:rPr lang="ru-RU" sz="2400" dirty="0" smtClean="0">
                <a:latin typeface="+mn-lt"/>
                <a:cs typeface="Courier New" panose="02070309020205020404" pitchFamily="49" charset="0"/>
              </a:rPr>
              <a:t>метод </a:t>
            </a:r>
            <a:r>
              <a:rPr lang="en-US" sz="2400" dirty="0" smtClean="0">
                <a:latin typeface="+mn-lt"/>
                <a:cs typeface="Courier New" panose="02070309020205020404" pitchFamily="49" charset="0"/>
              </a:rPr>
              <a:t>draw</a:t>
            </a:r>
            <a:r>
              <a:rPr lang="ru-RU" sz="2400" dirty="0" smtClean="0">
                <a:latin typeface="+mn-lt"/>
                <a:cs typeface="Courier New" panose="02070309020205020404" pitchFamily="49" charset="0"/>
              </a:rPr>
              <a:t> - переопределен</a:t>
            </a:r>
            <a:endParaRPr lang="ru-RU" sz="2400" dirty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03" y="5157191"/>
            <a:ext cx="8750285" cy="523220"/>
          </a:xfrm>
          <a:prstGeom prst="rect">
            <a:avLst/>
          </a:prstGeom>
          <a:solidFill>
            <a:srgbClr val="FFFFCC"/>
          </a:solidFill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800" dirty="0" smtClean="0">
                <a:latin typeface="+mn-lt"/>
              </a:rPr>
              <a:t>Один </a:t>
            </a:r>
            <a:r>
              <a:rPr lang="ru-RU" sz="2800" dirty="0">
                <a:latin typeface="+mn-lt"/>
              </a:rPr>
              <a:t>интерфейс, множество </a:t>
            </a:r>
            <a:r>
              <a:rPr lang="ru-RU" sz="2800" dirty="0" smtClean="0">
                <a:latin typeface="+mn-lt"/>
              </a:rPr>
              <a:t>реализаций</a:t>
            </a:r>
            <a:endParaRPr lang="ru-RU" sz="2800" dirty="0"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3896" y="5877272"/>
            <a:ext cx="8750285" cy="830997"/>
          </a:xfrm>
          <a:prstGeom prst="rect">
            <a:avLst/>
          </a:prstGeom>
          <a:solidFill>
            <a:srgbClr val="FFFFCC"/>
          </a:solidFill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400" dirty="0" smtClean="0">
                <a:latin typeface="+mn-lt"/>
              </a:rPr>
              <a:t>Автомобиль: руль («баранка») одинаковы, рулевое управление разное </a:t>
            </a:r>
            <a:endParaRPr lang="ru-RU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079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744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40378" y="188640"/>
            <a:ext cx="8568952" cy="584775"/>
          </a:xfrm>
          <a:prstGeom prst="rect">
            <a:avLst/>
          </a:prstGeom>
        </p:spPr>
        <p:txBody>
          <a:bodyPr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r>
              <a:rPr lang="ru-RU" sz="3200" b="1" kern="0" dirty="0" smtClean="0"/>
              <a:t>ПРИМЕР КЛАССА </a:t>
            </a:r>
            <a:r>
              <a:rPr lang="en-US" sz="3200" b="1" kern="0" dirty="0" smtClean="0"/>
              <a:t>Vector</a:t>
            </a:r>
            <a:endParaRPr lang="ru-RU" sz="3200" b="1" kern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4516" y="1242621"/>
            <a:ext cx="8574814" cy="5262979"/>
          </a:xfrm>
          <a:prstGeom prst="rect">
            <a:avLst/>
          </a:prstGeom>
          <a:solidFill>
            <a:srgbClr val="FFFFCC"/>
          </a:solidFill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Упрощенный пример класса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Vector 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include 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namespace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объявление класса</a:t>
            </a:r>
          </a:p>
          <a:p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Vector</a:t>
            </a:r>
          </a:p>
          <a:p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private:</a:t>
            </a:r>
          </a:p>
          <a:p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float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    // </a:t>
            </a:r>
            <a:r>
              <a:rPr lang="ru-RU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координаты вектора</a:t>
            </a:r>
          </a:p>
          <a:p>
            <a:r>
              <a:rPr lang="ru-RU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Vector(float ax, float ay);// </a:t>
            </a:r>
            <a:r>
              <a:rPr lang="ru-RU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конструктор</a:t>
            </a:r>
          </a:p>
          <a:p>
            <a:r>
              <a:rPr lang="ru-RU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module(); // </a:t>
            </a:r>
            <a:r>
              <a:rPr lang="ru-RU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модуль вектора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ru-RU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17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26451" y="30985"/>
            <a:ext cx="8568952" cy="1077218"/>
          </a:xfrm>
          <a:prstGeom prst="rect">
            <a:avLst/>
          </a:prstGeom>
        </p:spPr>
        <p:txBody>
          <a:bodyPr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r>
              <a:rPr lang="ru-RU" sz="3200" b="1" kern="0" dirty="0" smtClean="0"/>
              <a:t>ПРИМЕР ПРОГРАММЫ</a:t>
            </a:r>
            <a:r>
              <a:rPr lang="ru-RU" sz="3200" b="1" kern="0" dirty="0"/>
              <a:t> </a:t>
            </a:r>
            <a:r>
              <a:rPr lang="ru-RU" sz="3200" b="1" kern="0" dirty="0" smtClean="0"/>
              <a:t>С ИСПОЛЬЗОВАНИЕМ КЛАССА </a:t>
            </a:r>
            <a:r>
              <a:rPr lang="en-US" sz="3200" b="1" kern="0" dirty="0" smtClean="0"/>
              <a:t>Vector</a:t>
            </a:r>
            <a:endParaRPr lang="ru-RU" sz="3200" b="1" kern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2524" y="1108203"/>
            <a:ext cx="8574814" cy="5632311"/>
          </a:xfrm>
          <a:prstGeom prst="rect">
            <a:avLst/>
          </a:prstGeom>
          <a:solidFill>
            <a:srgbClr val="FFFFCC"/>
          </a:solidFill>
          <a:effectLst/>
        </p:spPr>
        <p:txBody>
          <a:bodyPr wrap="square" tIns="0" bIns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Vector::module()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float res;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res=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(x*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*y);  return res;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setlocale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LC_ALL,"Russian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float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vx,vy,r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введите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координаты: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vx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Vector v1(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vx,vy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ru-RU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создание объекта</a:t>
            </a:r>
            <a:endParaRPr lang="en-US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r=v1.module();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модуль вектора равен: "&lt;&lt;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r&lt;&lt;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getchar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0;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5153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40378" y="188640"/>
            <a:ext cx="8568952" cy="584775"/>
          </a:xfrm>
          <a:prstGeom prst="rect">
            <a:avLst/>
          </a:prstGeom>
        </p:spPr>
        <p:txBody>
          <a:bodyPr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r>
              <a:rPr lang="ru-RU" sz="3200" b="1" kern="0" dirty="0" smtClean="0"/>
              <a:t>ПРИМЕР КЛАССА </a:t>
            </a:r>
            <a:r>
              <a:rPr lang="en-US" sz="3200" b="1" kern="0" dirty="0" smtClean="0"/>
              <a:t>Ratio</a:t>
            </a:r>
            <a:endParaRPr lang="ru-RU" sz="3200" b="1" kern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4516" y="1242621"/>
            <a:ext cx="8574814" cy="5262979"/>
          </a:xfrm>
          <a:prstGeom prst="rect">
            <a:avLst/>
          </a:prstGeom>
          <a:solidFill>
            <a:srgbClr val="FFFFCC"/>
          </a:solidFill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namespace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Ratio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long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nom,denom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числитель,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знаменатель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long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(long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nom,long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denom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reduce(Ratio x);//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сокращение дроби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Ratio(long nom=0L,long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denom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=1L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);//</a:t>
            </a:r>
            <a:r>
              <a:rPr lang="ru-RU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констр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Rat2float(); //</a:t>
            </a:r>
            <a:r>
              <a:rPr lang="ru-RU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преобр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в десятичную</a:t>
            </a: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//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вывод дроби на экран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04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40378" y="188640"/>
            <a:ext cx="8568952" cy="584775"/>
          </a:xfrm>
          <a:prstGeom prst="rect">
            <a:avLst/>
          </a:prstGeom>
        </p:spPr>
        <p:txBody>
          <a:bodyPr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r>
              <a:rPr lang="ru-RU" sz="3200" b="1" kern="0" dirty="0" smtClean="0"/>
              <a:t>ПРИМЕР КЛАССА </a:t>
            </a:r>
            <a:r>
              <a:rPr lang="en-US" sz="3200" b="1" kern="0" dirty="0" smtClean="0"/>
              <a:t>Ratio</a:t>
            </a:r>
            <a:endParaRPr lang="ru-RU" sz="3200" b="1" kern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0378" y="811704"/>
            <a:ext cx="8574814" cy="5632311"/>
          </a:xfrm>
          <a:prstGeom prst="rect">
            <a:avLst/>
          </a:prstGeom>
          <a:solidFill>
            <a:srgbClr val="FFFFCC"/>
          </a:solidFill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Определение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наибольшего общего делителя 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(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РЕКУРСИЯ)</a:t>
            </a:r>
          </a:p>
          <a:p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Ratio::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(long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x,long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{ if(y==0)return x; return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y,x%y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 }</a:t>
            </a: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Метод – сокращение дроби</a:t>
            </a:r>
          </a:p>
          <a:p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Ratio::Reduce(void)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{ long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bigdiv,temp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temp=(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nom&lt;0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)?-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nom:nom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if(nom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0)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denom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=1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bigdiv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temp,denom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if(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bigdiv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&gt;1)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{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nom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bigdiv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denom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bigdiv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3553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40378" y="188640"/>
            <a:ext cx="8568952" cy="584775"/>
          </a:xfrm>
          <a:prstGeom prst="rect">
            <a:avLst/>
          </a:prstGeom>
        </p:spPr>
        <p:txBody>
          <a:bodyPr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r>
              <a:rPr lang="ru-RU" sz="3200" b="1" kern="0" dirty="0" smtClean="0"/>
              <a:t>ПРИМЕР КЛАССА </a:t>
            </a:r>
            <a:r>
              <a:rPr lang="en-US" sz="3200" b="1" kern="0" dirty="0" smtClean="0"/>
              <a:t>Ratio</a:t>
            </a:r>
            <a:endParaRPr lang="ru-RU" sz="3200" b="1" kern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1803" y="908720"/>
            <a:ext cx="8574814" cy="4524315"/>
          </a:xfrm>
          <a:prstGeom prst="rect">
            <a:avLst/>
          </a:prstGeom>
          <a:solidFill>
            <a:srgbClr val="FFFFCC"/>
          </a:solidFill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МЕТОДЫ КЛАССА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Ratio::Rat2float()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double res;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res=double(nom)/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denom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res;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Ratio::print()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&lt;&lt;nom&lt;&lt;"/"&lt;&lt;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denom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0971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40378" y="188640"/>
            <a:ext cx="8568952" cy="1077218"/>
          </a:xfrm>
          <a:prstGeom prst="rect">
            <a:avLst/>
          </a:prstGeom>
        </p:spPr>
        <p:txBody>
          <a:bodyPr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r>
              <a:rPr lang="ru-RU" sz="3200" b="1" kern="0" dirty="0" smtClean="0"/>
              <a:t>ПРИМЕР ПРОГРАММЫ С ИСПОЛЬЗОВАНИЕМ КЛАССА </a:t>
            </a:r>
            <a:r>
              <a:rPr lang="en-US" sz="3200" b="1" kern="0" dirty="0" smtClean="0"/>
              <a:t>Ratio</a:t>
            </a:r>
            <a:endParaRPr lang="ru-RU" sz="3200" b="1" kern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2415" y="1412776"/>
            <a:ext cx="8574814" cy="5262979"/>
          </a:xfrm>
          <a:prstGeom prst="rect">
            <a:avLst/>
          </a:prstGeom>
          <a:solidFill>
            <a:srgbClr val="FFFFCC"/>
          </a:solidFill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setlocale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LC_ALL,"Russian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=1L,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=2L;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double d;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введите числитель и знаменатель: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Ratio r(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nn,dd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 СОЗДАЕМ ОБЪЕКТ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введено: ";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r.print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ru-RU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ru-RU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r.Rat2float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десятичная запись дроби: "&lt;&lt;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d&lt;&lt;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getchar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9588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707886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uk-UA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Вопросы</a:t>
            </a:r>
            <a:r>
              <a:rPr lang="uk-UA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</a:t>
            </a:r>
            <a:r>
              <a:rPr lang="uk-UA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блиц</a:t>
            </a:r>
            <a:endParaRPr lang="ru-RU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179369" y="1196752"/>
            <a:ext cx="8802794" cy="1571842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b="1" dirty="0" smtClean="0">
                <a:solidFill>
                  <a:srgbClr val="FF0000"/>
                </a:solidFill>
                <a:latin typeface="+mn-lt"/>
              </a:rPr>
              <a:t>ВАРИАНТ 1</a:t>
            </a:r>
          </a:p>
          <a:p>
            <a:r>
              <a:rPr lang="ru-RU" sz="2400" dirty="0">
                <a:latin typeface="+mn-lt"/>
              </a:rPr>
              <a:t>1. </a:t>
            </a:r>
            <a:r>
              <a:rPr lang="ru-RU" sz="2400" dirty="0"/>
              <a:t>Что такое структура?</a:t>
            </a:r>
            <a:endParaRPr lang="ru-RU" sz="2400" dirty="0">
              <a:latin typeface="+mn-lt"/>
            </a:endParaRPr>
          </a:p>
          <a:p>
            <a:r>
              <a:rPr lang="ru-RU" sz="2400" dirty="0">
                <a:latin typeface="+mn-lt"/>
              </a:rPr>
              <a:t>2. </a:t>
            </a:r>
            <a:r>
              <a:rPr lang="ru-RU" sz="2400" dirty="0" smtClean="0">
                <a:latin typeface="+mn-lt"/>
              </a:rPr>
              <a:t>Как производится д</a:t>
            </a:r>
            <a:r>
              <a:rPr lang="ru-RU" sz="2400" dirty="0" smtClean="0"/>
              <a:t>оступ </a:t>
            </a:r>
            <a:r>
              <a:rPr lang="ru-RU" sz="2400" dirty="0"/>
              <a:t>к полям данных структуры по имени</a:t>
            </a:r>
            <a:r>
              <a:rPr lang="ru-RU" sz="2400" dirty="0" smtClean="0"/>
              <a:t>.</a:t>
            </a: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187918" y="2924944"/>
            <a:ext cx="8802795" cy="1571842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b="1" dirty="0" smtClean="0">
                <a:solidFill>
                  <a:srgbClr val="FF0000"/>
                </a:solidFill>
                <a:latin typeface="+mn-lt"/>
              </a:rPr>
              <a:t>ВАРИАНТ 2</a:t>
            </a:r>
          </a:p>
          <a:p>
            <a:r>
              <a:rPr lang="ru-RU" sz="2400" dirty="0"/>
              <a:t>1. Объявление структуры.</a:t>
            </a:r>
          </a:p>
          <a:p>
            <a:r>
              <a:rPr lang="ru-RU" sz="2400" dirty="0"/>
              <a:t>2. Как производится доступ </a:t>
            </a:r>
            <a:r>
              <a:rPr lang="ru-RU" sz="2400" dirty="0" smtClean="0"/>
              <a:t>к полям данных </a:t>
            </a:r>
            <a:r>
              <a:rPr lang="ru-RU" sz="2400" dirty="0"/>
              <a:t>структуры по адресу (указателю на структуру).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179368" y="4653136"/>
            <a:ext cx="8784976" cy="1941173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b="1" dirty="0" smtClean="0">
                <a:solidFill>
                  <a:srgbClr val="FF0000"/>
                </a:solidFill>
                <a:latin typeface="+mn-lt"/>
              </a:rPr>
              <a:t>ВАРИАНТ 3</a:t>
            </a:r>
          </a:p>
          <a:p>
            <a:r>
              <a:rPr lang="ru-RU" sz="2400" dirty="0"/>
              <a:t>1. К каким типам данных – пользовательским или встроенным относится </a:t>
            </a:r>
            <a:r>
              <a:rPr lang="ru-RU" sz="2400" dirty="0" smtClean="0"/>
              <a:t>структура?  </a:t>
            </a:r>
            <a:r>
              <a:rPr lang="ru-RU" sz="2400" dirty="0"/>
              <a:t>Как объявляется тип данных?</a:t>
            </a:r>
          </a:p>
          <a:p>
            <a:r>
              <a:rPr lang="ru-RU" sz="2400" dirty="0"/>
              <a:t>2. </a:t>
            </a:r>
            <a:r>
              <a:rPr lang="ru-RU" sz="2400" dirty="0" smtClean="0"/>
              <a:t>Что такое перегрузка функций?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4186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40378" y="188640"/>
            <a:ext cx="8568952" cy="57606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r>
              <a:rPr lang="ru-RU" sz="3200" b="1" kern="0" dirty="0" smtClean="0"/>
              <a:t>ПРИМЕР ПРОГРАММЫ</a:t>
            </a:r>
            <a:r>
              <a:rPr lang="ru-RU" sz="3200" b="1" kern="0" dirty="0"/>
              <a:t> </a:t>
            </a:r>
            <a:r>
              <a:rPr lang="ru-RU" sz="3200" b="1" kern="0" dirty="0" smtClean="0"/>
              <a:t>С ИСПОЛЬЗОВАНИЕМ КЛАССОВ</a:t>
            </a:r>
            <a:endParaRPr lang="ru-RU" sz="3200" b="1" kern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4516" y="1242621"/>
            <a:ext cx="8574814" cy="5262979"/>
          </a:xfrm>
          <a:prstGeom prst="rect">
            <a:avLst/>
          </a:prstGeom>
          <a:solidFill>
            <a:srgbClr val="FFFFCC"/>
          </a:solidFill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namespace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определение класса комплексных чисел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Complex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public: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 Re;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вещественная часть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мнимая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часть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 mod(float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re,float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модул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ь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Add(Complex x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 сложение чисел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float R; //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модуль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502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40378" y="188640"/>
            <a:ext cx="8568952" cy="57606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r>
              <a:rPr lang="ru-RU" sz="3200" b="1" kern="0" dirty="0" smtClean="0"/>
              <a:t>ПРИМЕР ПРОГРАММЫ</a:t>
            </a:r>
            <a:r>
              <a:rPr lang="ru-RU" sz="3200" b="1" kern="0" dirty="0"/>
              <a:t> </a:t>
            </a:r>
            <a:r>
              <a:rPr lang="ru-RU" sz="3200" b="1" kern="0" dirty="0" smtClean="0"/>
              <a:t>С ИСПОЛЬЗОВАНИЕМ КЛАССОВ</a:t>
            </a:r>
            <a:endParaRPr lang="ru-RU" sz="3200" b="1" kern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4516" y="1242621"/>
            <a:ext cx="8574814" cy="4893647"/>
          </a:xfrm>
          <a:prstGeom prst="rect">
            <a:avLst/>
          </a:prstGeom>
          <a:solidFill>
            <a:srgbClr val="FFFFCC"/>
          </a:solidFill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определение метода сложения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Complex::Add(Complex x)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x.Re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x.Im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определение метода вычисления модуля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 Complex::mod(float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re,im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float r;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(re*re +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r;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285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40378" y="188640"/>
            <a:ext cx="8568952" cy="57606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r>
              <a:rPr lang="ru-RU" sz="3200" b="1" kern="0" dirty="0" smtClean="0"/>
              <a:t>ПРИМЕР ПРОГРАММЫ</a:t>
            </a:r>
            <a:r>
              <a:rPr lang="ru-RU" sz="3200" b="1" kern="0" dirty="0"/>
              <a:t> </a:t>
            </a:r>
            <a:r>
              <a:rPr lang="ru-RU" sz="3200" b="1" kern="0" dirty="0" smtClean="0"/>
              <a:t>С ИСПОЛЬЗОВАНИЕМ КЛАССОВ</a:t>
            </a:r>
            <a:endParaRPr lang="ru-RU" sz="3200" b="1" kern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4516" y="1242621"/>
            <a:ext cx="8574814" cy="5262979"/>
          </a:xfrm>
          <a:prstGeom prst="rect">
            <a:avLst/>
          </a:prstGeom>
          <a:solidFill>
            <a:srgbClr val="FFFFCC"/>
          </a:solidFill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setlocale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LC_ALL,"Russian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объявление экземпляра класса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Complex number;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инициализация полей</a:t>
            </a: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number.Re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1;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number.Im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3;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комплексное число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number: ";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number.Re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&lt;&lt;" ;  "&lt;&lt;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number.Im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второй объект класса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Complex 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Complex num2;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комплексное число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num2:   ";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num2.Re = 2; num2.Im = 1;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&lt;&lt;num2.Re&lt;&lt;"   "&lt;&lt;num2.Im&lt;&lt;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14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40378" y="188640"/>
            <a:ext cx="8568952" cy="1077218"/>
          </a:xfrm>
          <a:prstGeom prst="rect">
            <a:avLst/>
          </a:prstGeom>
        </p:spPr>
        <p:txBody>
          <a:bodyPr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r>
              <a:rPr lang="ru-RU" sz="3200" b="1" kern="0" dirty="0" smtClean="0"/>
              <a:t>ПРИМЕР ПРОГРАММЫ</a:t>
            </a:r>
            <a:r>
              <a:rPr lang="ru-RU" sz="3200" b="1" kern="0" dirty="0"/>
              <a:t> </a:t>
            </a:r>
            <a:r>
              <a:rPr lang="ru-RU" sz="3200" b="1" kern="0" dirty="0" smtClean="0"/>
              <a:t>С ИСПОЛЬЗОВАНИЕМ КЛАССОВ</a:t>
            </a:r>
            <a:endParaRPr lang="ru-RU" sz="3200" b="1" kern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8988" y="1556792"/>
            <a:ext cx="8574814" cy="2677656"/>
          </a:xfrm>
          <a:prstGeom prst="rect">
            <a:avLst/>
          </a:prstGeom>
          <a:solidFill>
            <a:srgbClr val="FFFFCC"/>
          </a:solidFill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прибавить значение второго объекта к первому</a:t>
            </a: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number.Add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(num2);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"number + num2:            ";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number.Re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&lt;&lt;"   "&lt;&lt;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number.Im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0378" y="4437112"/>
            <a:ext cx="8568952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Consolas" panose="020B0609020204030204" pitchFamily="49" charset="0"/>
              </a:rPr>
              <a:t>комплексное число </a:t>
            </a:r>
            <a:r>
              <a:rPr lang="ru-RU" sz="2800" dirty="0" err="1">
                <a:latin typeface="Consolas" panose="020B0609020204030204" pitchFamily="49" charset="0"/>
              </a:rPr>
              <a:t>number</a:t>
            </a:r>
            <a:r>
              <a:rPr lang="ru-RU" sz="2800" dirty="0">
                <a:latin typeface="Consolas" panose="020B0609020204030204" pitchFamily="49" charset="0"/>
              </a:rPr>
              <a:t>: 1   3</a:t>
            </a:r>
          </a:p>
          <a:p>
            <a:r>
              <a:rPr lang="ru-RU" sz="2800" dirty="0">
                <a:latin typeface="Consolas" panose="020B0609020204030204" pitchFamily="49" charset="0"/>
              </a:rPr>
              <a:t>комплексное число num2:   2   1</a:t>
            </a:r>
          </a:p>
          <a:p>
            <a:r>
              <a:rPr lang="ru-RU" sz="2800" dirty="0" err="1">
                <a:latin typeface="Consolas" panose="020B0609020204030204" pitchFamily="49" charset="0"/>
              </a:rPr>
              <a:t>number</a:t>
            </a:r>
            <a:r>
              <a:rPr lang="ru-RU" sz="2800" dirty="0">
                <a:latin typeface="Consolas" panose="020B0609020204030204" pitchFamily="49" charset="0"/>
              </a:rPr>
              <a:t> + num2:            3   4</a:t>
            </a:r>
          </a:p>
        </p:txBody>
      </p:sp>
    </p:spTree>
    <p:extLst>
      <p:ext uri="{BB962C8B-B14F-4D97-AF65-F5344CB8AC3E}">
        <p14:creationId xmlns:p14="http://schemas.microsoft.com/office/powerpoint/2010/main" val="972028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1248" y="1052736"/>
            <a:ext cx="8856984" cy="5632311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Ratio</a:t>
            </a:r>
          </a:p>
          <a:p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long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num,den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Ratio(long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num,long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den);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//</a:t>
            </a:r>
            <a:r>
              <a:rPr lang="ru-RU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Закр.конструктор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Reduce(void);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сокращение дроби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(long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m,long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n);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// </a:t>
            </a:r>
            <a:r>
              <a:rPr lang="ru-RU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наиб.общ.делитель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=0,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denom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=1);//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К.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&gt;Ratio</a:t>
            </a: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Ratio(double x);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//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Конструктор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double-&gt;Ratio</a:t>
            </a: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ввод/вывод: </a:t>
            </a:r>
            <a:r>
              <a:rPr lang="ru-RU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друж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операции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&lt;&lt;, &gt;&gt; 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istream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istream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t,Ratio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&amp;r);</a:t>
            </a: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t,const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Ratio &amp;r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07504" y="188640"/>
            <a:ext cx="8950728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r>
              <a:rPr lang="ru-RU" sz="3200" b="1" kern="0" dirty="0" smtClean="0"/>
              <a:t>ПРИМЕР: ШКОЛЬНЫЕ ДРОБИ,</a:t>
            </a:r>
            <a:r>
              <a:rPr lang="en-US" sz="3200" b="1" kern="0" dirty="0" smtClean="0"/>
              <a:t> </a:t>
            </a:r>
            <a:r>
              <a:rPr lang="ru-RU" sz="3200" b="1" kern="0" dirty="0" smtClean="0"/>
              <a:t>файл </a:t>
            </a:r>
            <a:r>
              <a:rPr lang="en-US" sz="3200" b="1" kern="0" dirty="0" err="1" smtClean="0"/>
              <a:t>ratio.h</a:t>
            </a:r>
            <a:endParaRPr lang="ru-RU" sz="3200" b="1" kern="0" dirty="0"/>
          </a:p>
        </p:txBody>
      </p:sp>
    </p:spTree>
    <p:extLst>
      <p:ext uri="{BB962C8B-B14F-4D97-AF65-F5344CB8AC3E}">
        <p14:creationId xmlns:p14="http://schemas.microsoft.com/office/powerpoint/2010/main" val="159130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856984" cy="637097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бинарные арифметические операции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Ratio operator+(Ratio r)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Ratio operator-(Ratio r)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Ratio operator*(Ratio r)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Ratio operator/(Ratio r)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унарный минус, изменение знака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Ratio operator-(void)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операторы отношения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operator&lt;(Ratio r)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operator&gt;(Ratio r)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operator==(Ratio r)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Преобразование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Ratio-&gt;double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operator double(void)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Методы-утилиты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(void)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GetDen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(void)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	//</a:t>
            </a:r>
            <a:r>
              <a:rPr lang="ru-RU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конец объявления класса</a:t>
            </a:r>
          </a:p>
        </p:txBody>
      </p:sp>
    </p:spTree>
    <p:extLst>
      <p:ext uri="{BB962C8B-B14F-4D97-AF65-F5344CB8AC3E}">
        <p14:creationId xmlns:p14="http://schemas.microsoft.com/office/powerpoint/2010/main" val="201460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268760"/>
            <a:ext cx="8784976" cy="526297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//Сложение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Ratio+Ratio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Ratio Ratio::operator+(Ratio r)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{ Ratio t;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t.num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r.den+den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t.den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=den*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r.den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t.Reduce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//----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Умножение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Ratio*Ratio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Ratio Ratio::operator*(Ratio r)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{ Ratio t;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t.num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t.den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=den*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r.den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t.Reduce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t;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//----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сравнение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на ==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Ratio::operator==(Ratio r)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{ return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r.den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==den*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34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1288" y="188640"/>
            <a:ext cx="8784976" cy="637097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прототипы функций собраны в файле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ratio.h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ratio.h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namespace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setlocale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(LC_ALL, "Russian");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объявление переменных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Ratio r2;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r1(5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Ratio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r3(2.625);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double d; d=r1.GetNum();//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вызов метода</a:t>
            </a: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&lt;&lt;"d="&lt;&lt;d&lt;&lt;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&lt;&lt;"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Число 5 в виде дроби равно: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r1&lt;&lt;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&lt;&lt;"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введите дробь: ";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&gt;&gt;r3;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d=double(r3);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Ее эквивалент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double: "&lt;&lt;d&lt;&lt;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45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816" y="384944"/>
            <a:ext cx="8784976" cy="2677656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Введите две дроби (через пробел): ";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&gt;&gt;r1&gt;&gt;r2;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&lt;&lt;"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Арифметические операции: "&lt;&lt;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&lt;&lt;r1&lt;&lt;" + "&lt;&lt;r2&lt;&lt;"= "&lt;&lt;(r1+r2)&lt;&lt;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&lt;&lt;r1&lt;&lt;" - "&lt;&lt;r2&lt;&lt;"= "&lt;&lt;(r1-r2)&lt;&lt;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&lt;&lt;r1&lt;&lt;" * "&lt;&lt;r2&lt;&lt;"= "&lt;&lt;(r1*r2)&lt;&lt;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&lt;&lt;r1&lt;&lt;" / "&lt;&lt;r2&lt;&lt;"= "&lt;&lt;(r1/r2)&lt;&lt;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7816" y="3789040"/>
            <a:ext cx="86946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Lucida Console" panose="020B0609040504020204" pitchFamily="49" charset="0"/>
                <a:cs typeface="Courier New" panose="02070309020205020404" pitchFamily="49" charset="0"/>
              </a:rPr>
              <a:t>Введите две дроби (через пробел): 1/5 3/4</a:t>
            </a:r>
          </a:p>
          <a:p>
            <a:r>
              <a:rPr lang="ru-RU" sz="2400" dirty="0">
                <a:latin typeface="Lucida Console" panose="020B0609040504020204" pitchFamily="49" charset="0"/>
                <a:cs typeface="Courier New" panose="02070309020205020404" pitchFamily="49" charset="0"/>
              </a:rPr>
              <a:t>Результаты арифметических операций:</a:t>
            </a:r>
          </a:p>
          <a:p>
            <a:r>
              <a:rPr lang="ru-RU" sz="2400" dirty="0">
                <a:latin typeface="Lucida Console" panose="020B0609040504020204" pitchFamily="49" charset="0"/>
                <a:cs typeface="Courier New" panose="02070309020205020404" pitchFamily="49" charset="0"/>
              </a:rPr>
              <a:t>1/5 + 3/4= 19/20</a:t>
            </a:r>
          </a:p>
          <a:p>
            <a:r>
              <a:rPr lang="ru-RU" sz="2400" dirty="0">
                <a:latin typeface="Lucida Console" panose="020B0609040504020204" pitchFamily="49" charset="0"/>
                <a:cs typeface="Courier New" panose="02070309020205020404" pitchFamily="49" charset="0"/>
              </a:rPr>
              <a:t>1/5 - 3/4= -11/20</a:t>
            </a:r>
          </a:p>
          <a:p>
            <a:r>
              <a:rPr lang="ru-RU" sz="2400" dirty="0">
                <a:latin typeface="Lucida Console" panose="020B0609040504020204" pitchFamily="49" charset="0"/>
                <a:cs typeface="Courier New" panose="02070309020205020404" pitchFamily="49" charset="0"/>
              </a:rPr>
              <a:t>1/5 * 3/4= 3/20</a:t>
            </a:r>
          </a:p>
          <a:p>
            <a:r>
              <a:rPr lang="ru-RU" sz="2400" dirty="0">
                <a:latin typeface="Lucida Console" panose="020B0609040504020204" pitchFamily="49" charset="0"/>
                <a:cs typeface="Courier New" panose="02070309020205020404" pitchFamily="49" charset="0"/>
              </a:rPr>
              <a:t>1/5 / 3/4= 4/15</a:t>
            </a:r>
          </a:p>
        </p:txBody>
      </p:sp>
    </p:spTree>
    <p:extLst>
      <p:ext uri="{BB962C8B-B14F-4D97-AF65-F5344CB8AC3E}">
        <p14:creationId xmlns:p14="http://schemas.microsoft.com/office/powerpoint/2010/main" val="309527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784976" cy="637097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if(r1&lt;r2)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&lt;&lt;"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отношение &lt; : 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r1&lt;&lt;"&lt;"&lt;&lt;r2&lt;&lt;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if(r1==r2)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отношение = :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r1&lt;&lt;"="&lt;&lt;r2&lt;&lt;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if(r1&gt;r2)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отношение &gt; :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r1&lt;&lt;"&gt;"&lt;&lt;r2&lt;&lt;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ru-RU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демо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преобразования типов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введите вещественное число: ";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&gt;&gt;d;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r1=d;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преобразование его в дробь: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r1&lt;&lt;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d=r1;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обратно в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double: "&lt;&lt;d&lt;&lt;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getchar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getchar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76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802326"/>
            <a:ext cx="8712968" cy="1200329"/>
          </a:xfrm>
          <a:prstGeom prst="rect">
            <a:avLst/>
          </a:prstGeom>
          <a:solidFill>
            <a:srgbClr val="FFFFCC"/>
          </a:solidFill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15000"/>
              </a:spcBef>
              <a:defRPr/>
            </a:pPr>
            <a:r>
              <a:rPr lang="ru-RU" sz="2400" b="1" i="1" dirty="0">
                <a:solidFill>
                  <a:srgbClr val="C00000"/>
                </a:solidFill>
                <a:latin typeface="+mn-lt"/>
              </a:rPr>
              <a:t>Запись (структура)</a:t>
            </a:r>
            <a:r>
              <a:rPr lang="ru-RU" sz="2400" dirty="0">
                <a:latin typeface="+mn-lt"/>
              </a:rPr>
              <a:t> – это структурированный тип данных, состоящий из фиксированного числа компонентов, называемых полями записи</a:t>
            </a:r>
            <a:endParaRPr lang="ru-RU" sz="2400" dirty="0">
              <a:latin typeface="+mn-lt"/>
              <a:cs typeface="Consolas" pitchFamily="49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8901" y="2132856"/>
            <a:ext cx="8706909" cy="1200329"/>
          </a:xfrm>
          <a:prstGeom prst="rect">
            <a:avLst/>
          </a:prstGeom>
          <a:solidFill>
            <a:srgbClr val="FFFFCC"/>
          </a:solidFill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108000" lvl="2">
              <a:spcBef>
                <a:spcPct val="15000"/>
              </a:spcBef>
            </a:pPr>
            <a:r>
              <a:rPr lang="ru-RU" sz="2400" dirty="0">
                <a:latin typeface="+mn-lt"/>
                <a:cs typeface="Courier New" pitchFamily="49" charset="0"/>
              </a:rPr>
              <a:t>Для обращения ко всей структуре используется ее имя, а для обращения к отдельному полю имя этого поля ставится </a:t>
            </a:r>
            <a:r>
              <a:rPr lang="ru-RU" sz="2400" dirty="0">
                <a:solidFill>
                  <a:srgbClr val="FF0000"/>
                </a:solidFill>
                <a:latin typeface="+mn-lt"/>
                <a:cs typeface="Courier New" pitchFamily="49" charset="0"/>
              </a:rPr>
              <a:t>через точку</a:t>
            </a:r>
            <a:r>
              <a:rPr lang="ru-RU" sz="2400" dirty="0">
                <a:latin typeface="+mn-lt"/>
                <a:cs typeface="Courier New" pitchFamily="49" charset="0"/>
              </a:rPr>
              <a:t>: </a:t>
            </a:r>
            <a:r>
              <a:rPr lang="ru-RU" sz="2400" dirty="0" smtClean="0">
                <a:latin typeface="+mn-lt"/>
                <a:cs typeface="Courier New" pitchFamily="49" charset="0"/>
              </a:rPr>
              <a:t>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BufRec.price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1.05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400" b="1" dirty="0">
              <a:cs typeface="Courier New" pitchFamily="49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51520" y="188640"/>
            <a:ext cx="8568952" cy="64807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r>
              <a:rPr lang="ru-RU" sz="3200" kern="0" dirty="0" smtClean="0"/>
              <a:t>ВАРИАНТ 1</a:t>
            </a:r>
            <a:endParaRPr lang="ru-RU" sz="3200" kern="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8901" y="3847452"/>
            <a:ext cx="8706909" cy="2049792"/>
          </a:xfrm>
          <a:prstGeom prst="rect">
            <a:avLst/>
          </a:prstGeom>
          <a:solidFill>
            <a:srgbClr val="FFFFCC"/>
          </a:solidFill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15000"/>
              </a:spcBef>
              <a:defRPr/>
            </a:pPr>
            <a:r>
              <a:rPr lang="ru-RU" sz="2400" dirty="0">
                <a:latin typeface="+mn-lt"/>
                <a:cs typeface="Consolas" pitchFamily="49" charset="0"/>
              </a:rPr>
              <a:t>Объявление структуры: ключевое слово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dirty="0">
                <a:cs typeface="Consolas" pitchFamily="49" charset="0"/>
              </a:rPr>
              <a:t>, </a:t>
            </a:r>
            <a:r>
              <a:rPr lang="ru-RU" sz="2400" dirty="0">
                <a:latin typeface="+mn-lt"/>
                <a:cs typeface="Consolas" pitchFamily="49" charset="0"/>
              </a:rPr>
              <a:t>за которым следует имя структуры и в фигурных скобках перечисляются поля </a:t>
            </a:r>
            <a:r>
              <a:rPr lang="ru-RU" sz="2400" dirty="0" smtClean="0">
                <a:latin typeface="+mn-lt"/>
                <a:cs typeface="Consolas" pitchFamily="49" charset="0"/>
              </a:rPr>
              <a:t>структуры</a:t>
            </a:r>
          </a:p>
          <a:p>
            <a:pPr>
              <a:spcBef>
                <a:spcPct val="15000"/>
              </a:spcBef>
              <a:defRPr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VECTOR {float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xv,yv,zv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;};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15000"/>
              </a:spcBef>
              <a:defRPr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VECTOR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400" dirty="0">
              <a:latin typeface="+mn-lt"/>
              <a:cs typeface="Consolas" pitchFamily="49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8901" y="3344835"/>
            <a:ext cx="8568952" cy="64807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r>
              <a:rPr lang="ru-RU" sz="3200" kern="0" dirty="0" smtClean="0"/>
              <a:t>ВАРИАНТ 2</a:t>
            </a:r>
            <a:endParaRPr lang="ru-RU" sz="3200" kern="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8479" y="6237312"/>
            <a:ext cx="8706909" cy="461665"/>
          </a:xfrm>
          <a:prstGeom prst="rect">
            <a:avLst/>
          </a:prstGeom>
          <a:solidFill>
            <a:srgbClr val="FFFFCC"/>
          </a:solidFill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Vector *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vp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vp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-&gt;xv = 5.5;</a:t>
            </a:r>
          </a:p>
        </p:txBody>
      </p:sp>
    </p:spTree>
    <p:extLst>
      <p:ext uri="{BB962C8B-B14F-4D97-AF65-F5344CB8AC3E}">
        <p14:creationId xmlns:p14="http://schemas.microsoft.com/office/powerpoint/2010/main" val="277072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40960" cy="744916"/>
          </a:xfrm>
        </p:spPr>
        <p:txBody>
          <a:bodyPr/>
          <a:lstStyle/>
          <a:p>
            <a:r>
              <a:rPr lang="ru-RU" dirty="0" smtClean="0"/>
              <a:t>результат работы программы</a:t>
            </a:r>
            <a:endParaRPr lang="ru-RU" dirty="0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167194" y="908720"/>
            <a:ext cx="8653278" cy="5696048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600" dirty="0">
                <a:latin typeface="Lucida Console" panose="020B0609040504020204" pitchFamily="49" charset="0"/>
                <a:cs typeface="Courier New" panose="02070309020205020404" pitchFamily="49" charset="0"/>
              </a:rPr>
              <a:t>d=5</a:t>
            </a:r>
          </a:p>
          <a:p>
            <a:r>
              <a:rPr lang="ru-RU" sz="2600" dirty="0">
                <a:latin typeface="Lucida Console" panose="020B0609040504020204" pitchFamily="49" charset="0"/>
                <a:cs typeface="Courier New" panose="02070309020205020404" pitchFamily="49" charset="0"/>
              </a:rPr>
              <a:t>Число 5 в виде дроби равно: 5/1</a:t>
            </a:r>
          </a:p>
          <a:p>
            <a:r>
              <a:rPr lang="ru-RU" sz="2600" dirty="0">
                <a:latin typeface="Lucida Console" panose="020B0609040504020204" pitchFamily="49" charset="0"/>
                <a:cs typeface="Courier New" panose="02070309020205020404" pitchFamily="49" charset="0"/>
              </a:rPr>
              <a:t>введите дробь: 2 / 3</a:t>
            </a:r>
          </a:p>
          <a:p>
            <a:r>
              <a:rPr lang="ru-RU" sz="2600" dirty="0">
                <a:latin typeface="Lucida Console" panose="020B0609040504020204" pitchFamily="49" charset="0"/>
                <a:cs typeface="Courier New" panose="02070309020205020404" pitchFamily="49" charset="0"/>
              </a:rPr>
              <a:t>Ее эквивалент </a:t>
            </a:r>
            <a:r>
              <a:rPr lang="ru-RU" sz="2600" dirty="0" err="1">
                <a:latin typeface="Lucida Console" panose="020B0609040504020204" pitchFamily="49" charset="0"/>
                <a:cs typeface="Courier New" panose="02070309020205020404" pitchFamily="49" charset="0"/>
              </a:rPr>
              <a:t>double</a:t>
            </a:r>
            <a:r>
              <a:rPr lang="ru-RU" sz="2600" dirty="0">
                <a:latin typeface="Lucida Console" panose="020B0609040504020204" pitchFamily="49" charset="0"/>
                <a:cs typeface="Courier New" panose="02070309020205020404" pitchFamily="49" charset="0"/>
              </a:rPr>
              <a:t>: 0.666667</a:t>
            </a:r>
          </a:p>
          <a:p>
            <a:r>
              <a:rPr lang="ru-RU" sz="2600" dirty="0">
                <a:latin typeface="Lucida Console" panose="020B0609040504020204" pitchFamily="49" charset="0"/>
                <a:cs typeface="Courier New" panose="02070309020205020404" pitchFamily="49" charset="0"/>
              </a:rPr>
              <a:t>Введите две дроби (через пробел): 1/5 3/4</a:t>
            </a:r>
          </a:p>
          <a:p>
            <a:r>
              <a:rPr lang="ru-RU" sz="2600" dirty="0">
                <a:latin typeface="Lucida Console" panose="020B0609040504020204" pitchFamily="49" charset="0"/>
                <a:cs typeface="Courier New" panose="02070309020205020404" pitchFamily="49" charset="0"/>
              </a:rPr>
              <a:t>Результаты арифметических операций:</a:t>
            </a:r>
          </a:p>
          <a:p>
            <a:r>
              <a:rPr lang="ru-RU" sz="2600" dirty="0">
                <a:latin typeface="Lucida Console" panose="020B0609040504020204" pitchFamily="49" charset="0"/>
                <a:cs typeface="Courier New" panose="02070309020205020404" pitchFamily="49" charset="0"/>
              </a:rPr>
              <a:t>1/5 + 3/4= 19/20</a:t>
            </a:r>
          </a:p>
          <a:p>
            <a:r>
              <a:rPr lang="ru-RU" sz="2600" dirty="0">
                <a:latin typeface="Lucida Console" panose="020B0609040504020204" pitchFamily="49" charset="0"/>
                <a:cs typeface="Courier New" panose="02070309020205020404" pitchFamily="49" charset="0"/>
              </a:rPr>
              <a:t>1/5 - 3/4= -11/20</a:t>
            </a:r>
          </a:p>
          <a:p>
            <a:r>
              <a:rPr lang="ru-RU" sz="2600" dirty="0">
                <a:latin typeface="Lucida Console" panose="020B0609040504020204" pitchFamily="49" charset="0"/>
                <a:cs typeface="Courier New" panose="02070309020205020404" pitchFamily="49" charset="0"/>
              </a:rPr>
              <a:t>1/5 * 3/4= 3/20</a:t>
            </a:r>
          </a:p>
          <a:p>
            <a:r>
              <a:rPr lang="ru-RU" sz="2600" dirty="0">
                <a:latin typeface="Lucida Console" panose="020B0609040504020204" pitchFamily="49" charset="0"/>
                <a:cs typeface="Courier New" panose="02070309020205020404" pitchFamily="49" charset="0"/>
              </a:rPr>
              <a:t>1/5 / 3/4= 4/15</a:t>
            </a:r>
          </a:p>
          <a:p>
            <a:r>
              <a:rPr lang="ru-RU" sz="2600" dirty="0">
                <a:latin typeface="Lucida Console" panose="020B0609040504020204" pitchFamily="49" charset="0"/>
                <a:cs typeface="Courier New" panose="02070309020205020404" pitchFamily="49" charset="0"/>
              </a:rPr>
              <a:t>отношение &lt; : 1/5&lt;3/4</a:t>
            </a:r>
          </a:p>
          <a:p>
            <a:r>
              <a:rPr lang="ru-RU" sz="2600" dirty="0">
                <a:latin typeface="Lucida Console" panose="020B0609040504020204" pitchFamily="49" charset="0"/>
                <a:cs typeface="Courier New" panose="02070309020205020404" pitchFamily="49" charset="0"/>
              </a:rPr>
              <a:t>введите вещественное число: 2.5</a:t>
            </a:r>
          </a:p>
          <a:p>
            <a:r>
              <a:rPr lang="ru-RU" sz="2600" dirty="0">
                <a:latin typeface="Lucida Console" panose="020B0609040504020204" pitchFamily="49" charset="0"/>
                <a:cs typeface="Courier New" panose="02070309020205020404" pitchFamily="49" charset="0"/>
              </a:rPr>
              <a:t>преобразование его в дробь: 5/2</a:t>
            </a:r>
          </a:p>
          <a:p>
            <a:r>
              <a:rPr lang="ru-RU" sz="2600" dirty="0">
                <a:latin typeface="Lucida Console" panose="020B0609040504020204" pitchFamily="49" charset="0"/>
                <a:cs typeface="Courier New" panose="02070309020205020404" pitchFamily="49" charset="0"/>
              </a:rPr>
              <a:t>обратно в </a:t>
            </a:r>
            <a:r>
              <a:rPr lang="ru-RU" sz="2600" dirty="0" err="1">
                <a:latin typeface="Lucida Console" panose="020B0609040504020204" pitchFamily="49" charset="0"/>
                <a:cs typeface="Courier New" panose="02070309020205020404" pitchFamily="49" charset="0"/>
              </a:rPr>
              <a:t>double</a:t>
            </a:r>
            <a:r>
              <a:rPr lang="ru-RU" sz="2600" dirty="0">
                <a:latin typeface="Lucida Console" panose="020B0609040504020204" pitchFamily="49" charset="0"/>
                <a:cs typeface="Courier New" panose="02070309020205020404" pitchFamily="49" charset="0"/>
              </a:rPr>
              <a:t>: 2.5</a:t>
            </a:r>
          </a:p>
        </p:txBody>
      </p:sp>
    </p:spTree>
    <p:extLst>
      <p:ext uri="{BB962C8B-B14F-4D97-AF65-F5344CB8AC3E}">
        <p14:creationId xmlns:p14="http://schemas.microsoft.com/office/powerpoint/2010/main" val="28867631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381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1323439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uk-UA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Структурное</a:t>
            </a:r>
            <a:r>
              <a:rPr lang="uk-UA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uk-UA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программирование</a:t>
            </a:r>
            <a:endParaRPr lang="ru-RU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9633" y="1544945"/>
            <a:ext cx="8712968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800" dirty="0">
                <a:latin typeface="+mn-lt"/>
              </a:rPr>
              <a:t>Структурное программирование – это методология создания программ, в основе которой лежит представление программы в виде структуры базовых блоков.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7076" y="3470540"/>
            <a:ext cx="8706909" cy="461665"/>
          </a:xfrm>
          <a:prstGeom prst="rect">
            <a:avLst/>
          </a:prstGeom>
          <a:solidFill>
            <a:srgbClr val="FFFFCC"/>
          </a:solidFill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+mn-lt"/>
              </a:rPr>
              <a:t>БАЗОВЫЕ АЛГОРИТМИЧЕСКИЕ КОНСТРУКЦИИ: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1347" y="4136063"/>
            <a:ext cx="8706909" cy="2308324"/>
          </a:xfrm>
          <a:prstGeom prst="rect">
            <a:avLst/>
          </a:prstGeom>
          <a:solidFill>
            <a:srgbClr val="FFFFCC"/>
          </a:solidFill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+mn-lt"/>
              </a:rPr>
              <a:t>следование</a:t>
            </a:r>
            <a:r>
              <a:rPr lang="ru-RU" sz="2400" dirty="0">
                <a:latin typeface="+mn-lt"/>
              </a:rPr>
              <a:t> — однократное выполнение операций в том порядке, в котором они записаны в тексте программы;</a:t>
            </a:r>
          </a:p>
          <a:p>
            <a:r>
              <a:rPr lang="ru-RU" sz="2400" b="1" i="1" dirty="0">
                <a:solidFill>
                  <a:srgbClr val="FF0000"/>
                </a:solidFill>
                <a:latin typeface="+mn-lt"/>
              </a:rPr>
              <a:t>ветвление</a:t>
            </a:r>
            <a:r>
              <a:rPr lang="ru-RU" sz="2400" dirty="0">
                <a:latin typeface="+mn-lt"/>
              </a:rPr>
              <a:t> — однократное выполнение одной </a:t>
            </a:r>
            <a:r>
              <a:rPr lang="ru-RU" sz="2400" dirty="0" smtClean="0">
                <a:latin typeface="+mn-lt"/>
              </a:rPr>
              <a:t>операции из нескольких, </a:t>
            </a:r>
            <a:r>
              <a:rPr lang="ru-RU" sz="2400" dirty="0">
                <a:latin typeface="+mn-lt"/>
              </a:rPr>
              <a:t>в зависимости от </a:t>
            </a:r>
            <a:r>
              <a:rPr lang="ru-RU" sz="2400" dirty="0" smtClean="0">
                <a:latin typeface="+mn-lt"/>
              </a:rPr>
              <a:t>некоторого условия</a:t>
            </a:r>
            <a:r>
              <a:rPr lang="ru-RU" sz="2400" dirty="0">
                <a:latin typeface="+mn-lt"/>
              </a:rPr>
              <a:t>;</a:t>
            </a:r>
          </a:p>
          <a:p>
            <a:r>
              <a:rPr lang="ru-RU" sz="2400" b="1" i="1" dirty="0">
                <a:solidFill>
                  <a:srgbClr val="FF0000"/>
                </a:solidFill>
                <a:latin typeface="+mn-lt"/>
              </a:rPr>
              <a:t>цикл</a:t>
            </a:r>
            <a:r>
              <a:rPr lang="ru-RU" sz="2400" dirty="0">
                <a:latin typeface="+mn-lt"/>
              </a:rPr>
              <a:t> — многократное исполнение </a:t>
            </a:r>
            <a:r>
              <a:rPr lang="ru-RU" sz="2400" dirty="0" smtClean="0">
                <a:latin typeface="+mn-lt"/>
              </a:rPr>
              <a:t>операций </a:t>
            </a:r>
            <a:r>
              <a:rPr lang="ru-RU" sz="2400" dirty="0">
                <a:latin typeface="+mn-lt"/>
              </a:rPr>
              <a:t>до тех пор, пока выполняется некоторое заданное </a:t>
            </a:r>
            <a:r>
              <a:rPr lang="ru-RU" sz="2400" dirty="0" smtClean="0">
                <a:latin typeface="+mn-lt"/>
              </a:rPr>
              <a:t>условие.</a:t>
            </a:r>
            <a:endParaRPr lang="ru-RU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7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179512" y="188641"/>
            <a:ext cx="8784976" cy="584775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uk-UA" sz="3200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Структурное</a:t>
            </a:r>
            <a:r>
              <a:rPr lang="uk-UA" sz="32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uk-UA" sz="3200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программирование</a:t>
            </a:r>
            <a:r>
              <a:rPr lang="uk-UA" sz="32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- 2</a:t>
            </a:r>
            <a:endParaRPr lang="ru-RU" sz="3200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32366" y="795620"/>
            <a:ext cx="8784976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400" b="1" dirty="0">
                <a:solidFill>
                  <a:srgbClr val="C00000"/>
                </a:solidFill>
                <a:latin typeface="+mn-lt"/>
              </a:rPr>
              <a:t>С ростом объема программы становится невозможным удерживать в памяти все детали, и становится необходимым структурировать информацию, выделять </a:t>
            </a:r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главное</a:t>
            </a:r>
            <a:r>
              <a:rPr lang="ru-RU" sz="2400" dirty="0" smtClean="0">
                <a:latin typeface="+mn-lt"/>
              </a:rPr>
              <a:t>. </a:t>
            </a:r>
            <a:r>
              <a:rPr lang="ru-RU" sz="2400" dirty="0">
                <a:latin typeface="+mn-lt"/>
              </a:rPr>
              <a:t>Этот процесс называется </a:t>
            </a:r>
            <a:r>
              <a:rPr lang="ru-RU" sz="2400" b="1" i="1" dirty="0">
                <a:latin typeface="+mn-lt"/>
              </a:rPr>
              <a:t>повышением степени абстракции программы</a:t>
            </a:r>
            <a:r>
              <a:rPr lang="ru-RU" sz="2400" dirty="0">
                <a:latin typeface="+mn-lt"/>
              </a:rPr>
              <a:t>.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32366" y="4174207"/>
            <a:ext cx="8784976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400" dirty="0" smtClean="0">
                <a:latin typeface="+mn-lt"/>
              </a:rPr>
              <a:t>Использование функций позволяет отвлечься от деталей ее реализации. Для вызова функции достаточно знать ее </a:t>
            </a:r>
            <a:r>
              <a:rPr lang="ru-RU" sz="2400" b="1" i="1" dirty="0" smtClean="0">
                <a:solidFill>
                  <a:srgbClr val="FF0000"/>
                </a:solidFill>
                <a:latin typeface="+mn-lt"/>
              </a:rPr>
              <a:t>интерфейс: </a:t>
            </a:r>
            <a:r>
              <a:rPr lang="ru-RU" sz="2400" dirty="0" smtClean="0">
                <a:latin typeface="+mn-lt"/>
              </a:rPr>
              <a:t>параметры и тип возвращаемого значения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32366" y="2854245"/>
            <a:ext cx="8784976" cy="1200329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400" dirty="0" smtClean="0">
                <a:latin typeface="+mn-lt"/>
              </a:rPr>
              <a:t>1 ШАГ: ИСПОЛЬЗОВАНИЕ ФУНКЦИЙ</a:t>
            </a:r>
          </a:p>
          <a:p>
            <a:pPr hangingPunct="0"/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(n: integer, s:float): float;</a:t>
            </a:r>
          </a:p>
          <a:p>
            <a:pPr hangingPunct="0"/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pow(float,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ru-RU" sz="24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03413" y="5494168"/>
            <a:ext cx="8784976" cy="1200329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возвращает целую степень числа</a:t>
            </a:r>
          </a:p>
          <a:p>
            <a:pPr hangingPunct="0"/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pow(float,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hangingPunct="0"/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(double): double;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кв. корень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77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179512" y="188641"/>
            <a:ext cx="8784976" cy="584775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uk-UA" sz="3200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Структурное</a:t>
            </a:r>
            <a:r>
              <a:rPr lang="uk-UA" sz="32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uk-UA" sz="3200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программирование</a:t>
            </a:r>
            <a:r>
              <a:rPr lang="uk-UA" sz="32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- 3</a:t>
            </a:r>
            <a:endParaRPr lang="ru-RU" sz="3200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32366" y="875368"/>
            <a:ext cx="8784976" cy="2160591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15000"/>
              </a:spcBef>
              <a:defRPr/>
            </a:pPr>
            <a:r>
              <a:rPr lang="ru-RU" sz="2400" b="1" dirty="0">
                <a:latin typeface="+mn-lt"/>
              </a:rPr>
              <a:t>2 ШАГ: СОЗДАНИЕ СОБСТВЕННЫХ ТИПОВ ДАННЫХ</a:t>
            </a:r>
          </a:p>
          <a:p>
            <a:pPr>
              <a:spcBef>
                <a:spcPct val="15000"/>
              </a:spcBef>
              <a:defRPr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Vector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15000"/>
              </a:spcBef>
              <a:defRPr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spcBef>
                <a:spcPct val="15000"/>
              </a:spcBef>
              <a:defRPr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xv,yv,zv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/*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координаты      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15000"/>
              </a:spcBef>
              <a:defRPr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32366" y="3137911"/>
            <a:ext cx="8784976" cy="2585323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15000"/>
              </a:spcBef>
              <a:defRPr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BUSES</a:t>
            </a:r>
          </a:p>
          <a:p>
            <a:pPr>
              <a:spcBef>
                <a:spcPct val="15000"/>
              </a:spcBef>
              <a:defRPr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spcBef>
                <a:spcPct val="15000"/>
              </a:spcBef>
              <a:defRPr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       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номер рейса</a:t>
            </a:r>
          </a:p>
          <a:p>
            <a:pPr>
              <a:spcBef>
                <a:spcPct val="15000"/>
              </a:spcBef>
              <a:defRPr/>
            </a:pP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nazn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[15];   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пункт назначения</a:t>
            </a:r>
          </a:p>
          <a:p>
            <a:pPr>
              <a:spcBef>
                <a:spcPct val="15000"/>
              </a:spcBef>
              <a:defRPr/>
            </a:pP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 price;     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стоимость</a:t>
            </a:r>
          </a:p>
          <a:p>
            <a:pPr>
              <a:spcBef>
                <a:spcPct val="15000"/>
              </a:spcBef>
              <a:defRPr/>
            </a:pP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5825187"/>
            <a:ext cx="87969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sz="2000" b="1" i="1" dirty="0"/>
              <a:t>Описание собственных типов данных</a:t>
            </a:r>
            <a:r>
              <a:rPr lang="ru-RU" sz="2000" i="1" dirty="0"/>
              <a:t> </a:t>
            </a:r>
            <a:r>
              <a:rPr lang="ru-RU" sz="2000" dirty="0"/>
              <a:t>позволяет структурировать и группировать информацию</a:t>
            </a:r>
            <a:endParaRPr lang="en-US" sz="2000" dirty="0"/>
          </a:p>
          <a:p>
            <a:pPr hangingPunct="0"/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Aeroflot m[100];</a:t>
            </a:r>
            <a:endParaRPr lang="ru-RU" sz="20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93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179512" y="188641"/>
            <a:ext cx="8784976" cy="584775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uk-UA" sz="3200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Структурное</a:t>
            </a:r>
            <a:r>
              <a:rPr lang="uk-UA" sz="32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uk-UA" sz="3200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программирование</a:t>
            </a:r>
            <a:r>
              <a:rPr lang="uk-UA" sz="32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- 4</a:t>
            </a:r>
            <a:endParaRPr lang="ru-RU" sz="3200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32366" y="830591"/>
            <a:ext cx="8784976" cy="25853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15000"/>
              </a:spcBef>
              <a:defRPr/>
            </a:pPr>
            <a:r>
              <a:rPr lang="ru-RU" sz="2400" b="1" dirty="0" smtClean="0">
                <a:latin typeface="+mn-lt"/>
              </a:rPr>
              <a:t>ПРИМЕР СТРУКТУРЫ ДАННЫХ</a:t>
            </a:r>
            <a:endParaRPr lang="ru-RU" sz="2400" b="1" dirty="0">
              <a:latin typeface="+mn-lt"/>
            </a:endParaRPr>
          </a:p>
          <a:p>
            <a:pPr>
              <a:spcBef>
                <a:spcPct val="15000"/>
              </a:spcBef>
              <a:defRPr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VECTOR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15000"/>
              </a:spcBef>
              <a:defRPr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spcBef>
                <a:spcPct val="15000"/>
              </a:spcBef>
              <a:defRPr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координаты вектора (проекции на оси)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15000"/>
              </a:spcBef>
              <a:defRPr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z;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15000"/>
              </a:spcBef>
              <a:defRPr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32366" y="3606115"/>
            <a:ext cx="8784976" cy="830997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400" b="1" dirty="0">
                <a:latin typeface="+mn-lt"/>
              </a:rPr>
              <a:t>Объявление типа данных:</a:t>
            </a:r>
          </a:p>
          <a:p>
            <a:r>
              <a:rPr lang="en-US" sz="24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VECTOR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Vector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ru-RU" sz="2800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32366" y="4653136"/>
            <a:ext cx="8784976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400" b="1" i="1" dirty="0">
                <a:solidFill>
                  <a:srgbClr val="FF0000"/>
                </a:solidFill>
                <a:latin typeface="+mn-lt"/>
              </a:rPr>
              <a:t>Для работы с собственными типами данных требуются специальные </a:t>
            </a:r>
            <a:r>
              <a:rPr lang="ru-RU" sz="2400" b="1" i="1" dirty="0" smtClean="0">
                <a:solidFill>
                  <a:srgbClr val="FF0000"/>
                </a:solidFill>
                <a:latin typeface="+mn-lt"/>
              </a:rPr>
              <a:t>функции</a:t>
            </a:r>
            <a:r>
              <a:rPr lang="ru-RU" sz="2400" dirty="0" smtClean="0">
                <a:latin typeface="+mn-lt"/>
                <a:cs typeface="Courier New" panose="02070309020205020404" pitchFamily="49" charset="0"/>
              </a:rPr>
              <a:t>: </a:t>
            </a:r>
            <a:endParaRPr lang="en-US" sz="2400" dirty="0" smtClean="0">
              <a:latin typeface="+mn-lt"/>
              <a:cs typeface="Courier New" panose="02070309020205020404" pitchFamily="49" charset="0"/>
            </a:endParaRPr>
          </a:p>
          <a:p>
            <a:pPr hangingPunct="0"/>
            <a:r>
              <a:rPr lang="ru-RU" sz="2400" dirty="0" smtClean="0">
                <a:latin typeface="+mn-lt"/>
                <a:cs typeface="Courier New" panose="02070309020205020404" pitchFamily="49" charset="0"/>
              </a:rPr>
              <a:t>сложение/вычитание, скалярное векторное произведение, проверка на равенство.</a:t>
            </a:r>
          </a:p>
          <a:p>
            <a:pPr hangingPunct="0"/>
            <a:r>
              <a:rPr lang="ru-RU" sz="2400" dirty="0" smtClean="0">
                <a:latin typeface="+mn-lt"/>
                <a:cs typeface="Courier New" panose="02070309020205020404" pitchFamily="49" charset="0"/>
              </a:rPr>
              <a:t>Не определены: сравнение «больше», «меньше» и т.д.</a:t>
            </a:r>
            <a:endParaRPr lang="ru-RU" sz="2400" dirty="0">
              <a:latin typeface="+mn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62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99537" y="770460"/>
            <a:ext cx="8640960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Для </a:t>
            </a:r>
            <a:r>
              <a:rPr lang="ru-RU" sz="2800" b="1" dirty="0">
                <a:solidFill>
                  <a:srgbClr val="C00000"/>
                </a:solidFill>
                <a:latin typeface="+mn-lt"/>
              </a:rPr>
              <a:t>работы с собственными типами данных требуются специальные </a:t>
            </a:r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функции</a:t>
            </a:r>
            <a:endParaRPr lang="ru-RU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99537" y="1914608"/>
            <a:ext cx="8658852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400" dirty="0">
                <a:latin typeface="+mn-lt"/>
              </a:rPr>
              <a:t>Естественно сгруппировать их с описанием этих типов данных в одном месте программы 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99537" y="2852936"/>
            <a:ext cx="8679751" cy="1569660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+mn-lt"/>
              </a:rPr>
              <a:t>// </a:t>
            </a:r>
            <a:r>
              <a:rPr lang="ru-RU" sz="2400" dirty="0" smtClean="0">
                <a:latin typeface="+mn-lt"/>
              </a:rPr>
              <a:t>вывести список рейсов до заданного пункта</a:t>
            </a:r>
            <a:endParaRPr lang="en-US" sz="2400" dirty="0" smtClean="0">
              <a:latin typeface="+mn-lt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findnazn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(bus a[], char *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snazn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/>
              <a:t>// </a:t>
            </a:r>
            <a:r>
              <a:rPr lang="ru-RU" sz="2400" dirty="0" smtClean="0"/>
              <a:t>список рейсов, отправление которых в заданное время</a:t>
            </a:r>
            <a:endParaRPr lang="en-US" sz="2400" dirty="0"/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findtime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(bus a[],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stime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40378" y="4574996"/>
            <a:ext cx="8679751" cy="1938992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+mn-lt"/>
              </a:rPr>
              <a:t>// </a:t>
            </a:r>
            <a:r>
              <a:rPr lang="ru-RU" sz="2400" dirty="0" smtClean="0">
                <a:latin typeface="+mn-lt"/>
              </a:rPr>
              <a:t>вычислить модуль (длину) вектора</a:t>
            </a:r>
            <a:endParaRPr lang="en-US" sz="2400" dirty="0" smtClean="0">
              <a:latin typeface="+mn-lt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vmod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(Vector a);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/>
              <a:t>// </a:t>
            </a:r>
            <a:r>
              <a:rPr lang="ru-RU" sz="2400" dirty="0" smtClean="0"/>
              <a:t>сумма и скалярное произведение векторов</a:t>
            </a:r>
            <a:endParaRPr lang="en-US" sz="2400" dirty="0"/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Vector operator+(Vector a, Vector b);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operator*(Vector a, Vector b);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53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Desig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Моя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28" ma:contentTypeDescription="Create a new document." ma:contentTypeScope="" ma:versionID="91c327331e5971e62f2a5301ad123600"/>
</file>

<file path=customXml/itemProps1.xml><?xml version="1.0" encoding="utf-8"?>
<ds:datastoreItem xmlns:ds="http://schemas.openxmlformats.org/officeDocument/2006/customXml" ds:itemID="{FFB1C781-CD00-44A1-B706-8C1032A9F44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A16154E-A0DF-4D27-AFD4-D3380C4344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518E80-7D8A-40BC-8871-3E8AF93FA3D9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2883</Words>
  <Application>Microsoft Office PowerPoint</Application>
  <PresentationFormat>Экран (4:3)</PresentationFormat>
  <Paragraphs>513</Paragraphs>
  <Slides>41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DesignTemplate</vt:lpstr>
      <vt:lpstr>Основные понятия объектно-ориентированного программирования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Закрытые, защищенные и открытые поля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 работы программы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2016-09-09T18:53:14Z</dcterms:created>
  <dcterms:modified xsi:type="dcterms:W3CDTF">2021-04-08T20:56:59Z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