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604" r:id="rId5"/>
    <p:sldId id="623" r:id="rId6"/>
    <p:sldId id="589" r:id="rId7"/>
    <p:sldId id="611" r:id="rId8"/>
    <p:sldId id="606" r:id="rId9"/>
    <p:sldId id="612" r:id="rId10"/>
    <p:sldId id="607" r:id="rId11"/>
    <p:sldId id="613" r:id="rId12"/>
    <p:sldId id="608" r:id="rId13"/>
    <p:sldId id="609" r:id="rId14"/>
    <p:sldId id="614" r:id="rId15"/>
    <p:sldId id="615" r:id="rId16"/>
    <p:sldId id="616" r:id="rId17"/>
    <p:sldId id="610" r:id="rId18"/>
    <p:sldId id="617" r:id="rId19"/>
    <p:sldId id="622" r:id="rId20"/>
    <p:sldId id="618" r:id="rId21"/>
    <p:sldId id="619" r:id="rId22"/>
    <p:sldId id="621" r:id="rId23"/>
    <p:sldId id="620" r:id="rId24"/>
  </p:sldIdLst>
  <p:sldSz cx="9144000" cy="6858000" type="screen4x3"/>
  <p:notesSz cx="6888163" cy="4657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E8E84E"/>
    <a:srgbClr val="C2E59B"/>
    <a:srgbClr val="93FF93"/>
    <a:srgbClr val="003300"/>
    <a:srgbClr val="001848"/>
    <a:srgbClr val="B0DD7F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92" autoAdjust="0"/>
    <p:restoredTop sz="86410"/>
  </p:normalViewPr>
  <p:slideViewPr>
    <p:cSldViewPr>
      <p:cViewPr varScale="1">
        <p:scale>
          <a:sx n="59" d="100"/>
          <a:sy n="59" d="100"/>
        </p:scale>
        <p:origin x="-1208" y="-6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1236" y="-90"/>
      </p:cViewPr>
      <p:guideLst>
        <p:guide orient="horz" pos="1467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endParaRPr lang="en-US" sz="1000" dirty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endParaRPr lang="en-US" sz="1000" dirty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1" y="442403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r>
              <a:rPr lang="ru-RU" sz="1000" smtClean="0"/>
              <a:t>46-Перегрузка функций и операций в C/C++</a:t>
            </a:r>
            <a:endParaRPr lang="en-US" sz="1000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901699" y="442403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fld id="{8C596567-A38F-4CEF-B37F-9B9D120D62CE}" type="slidenum">
              <a:rPr lang="en-US" sz="100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433810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2278063" y="349250"/>
            <a:ext cx="2332037" cy="1747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lIns="65967" tIns="32983" rIns="65967" bIns="32983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8817" y="2212420"/>
            <a:ext cx="5510530" cy="2095976"/>
          </a:xfrm>
          <a:prstGeom prst="rect">
            <a:avLst/>
          </a:prstGeom>
        </p:spPr>
        <p:txBody>
          <a:bodyPr lIns="65967" tIns="32983" rIns="65967" bIns="32983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1" y="442403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r>
              <a:rPr lang="ru-RU" smtClean="0"/>
              <a:t>46-Перегрузка функций и операций в C/C++</a:t>
            </a:r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901699" y="4424030"/>
            <a:ext cx="2984871" cy="232886"/>
          </a:xfrm>
          <a:prstGeom prst="rect">
            <a:avLst/>
          </a:prstGeom>
        </p:spPr>
        <p:txBody>
          <a:bodyPr lIns="65967" tIns="32983" rIns="65967" bIns="32983"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593160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46-Перегрузка функций и операций в C/C++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263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8F-F14B-467E-AD3A-52434F2B9C13}" type="datetime1">
              <a:rPr lang="en-US" smtClean="0"/>
              <a:t>3/25/2020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700-9596-4ADC-ABF8-1BC8D72E336C}" type="datetime1">
              <a:rPr lang="en-US" smtClean="0"/>
              <a:t>3/25/2020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D7B0-60DC-44E3-BF3B-95E8A7C0B076}" type="datetime1">
              <a:rPr lang="en-US" smtClean="0"/>
              <a:t>3/25/2020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2026-A7E9-41E9-A00B-0C3804D0C87D}" type="datetime1">
              <a:rPr lang="en-US" smtClean="0"/>
              <a:t>3/25/2020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CD4C-5A6F-4D66-B3EA-2128F88C1891}" type="datetime1">
              <a:rPr lang="en-US" smtClean="0"/>
              <a:t>3/25/2020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4A3B-AC9B-4D58-8A9B-1DBAAD5B1451}" type="datetime1">
              <a:rPr lang="en-US" smtClean="0"/>
              <a:t>3/25/2020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3F1-8D7E-4808-AF16-5BF470CCB986}" type="datetime1">
              <a:rPr lang="en-US" smtClean="0"/>
              <a:t>3/25/2020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F20B4-2F61-43B4-9E63-352EF6C628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438705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0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C7CA591D-F3A3-4A8B-B462-5A73349F24AC}" type="datetime1">
              <a:rPr lang="en-US" smtClean="0"/>
              <a:t>3/25/2020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3933056"/>
            <a:ext cx="8712968" cy="1815882"/>
          </a:xfrm>
          <a:solidFill>
            <a:schemeClr val="bg1"/>
          </a:solidFill>
        </p:spPr>
        <p:txBody>
          <a:bodyPr>
            <a:spAutoFit/>
          </a:bodyPr>
          <a:lstStyle/>
          <a:p>
            <a:pPr algn="l"/>
            <a:r>
              <a:rPr lang="ru-RU" altLang="ru-RU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 Общие сведения о перегрузке функций.</a:t>
            </a:r>
          </a:p>
          <a:p>
            <a:pPr algn="l"/>
            <a:r>
              <a:rPr lang="ru-RU" altLang="ru-RU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 Перегрузка операторов.</a:t>
            </a:r>
          </a:p>
          <a:p>
            <a:pPr algn="l"/>
            <a:r>
              <a:rPr lang="ru-RU" altLang="ru-RU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 Примеры программ с использованием перегрузки функций.</a:t>
            </a:r>
            <a:endParaRPr lang="ru-RU" altLang="ru-RU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1484784"/>
            <a:ext cx="8784976" cy="2334121"/>
          </a:xfrm>
        </p:spPr>
        <p:txBody>
          <a:bodyPr>
            <a:noAutofit/>
          </a:bodyPr>
          <a:lstStyle/>
          <a:p>
            <a:pPr algn="l"/>
            <a:r>
              <a:rPr lang="ru-RU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Перегрузка функций и операторов в языке </a:t>
            </a:r>
            <a:r>
              <a:rPr lang="en-US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C++</a:t>
            </a:r>
            <a:endParaRPr lang="ru-RU" sz="4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179512" y="341040"/>
            <a:ext cx="8712968" cy="925223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ru-RU" b="1" kern="0" dirty="0" smtClean="0">
                <a:solidFill>
                  <a:sysClr val="windowText" lastClr="000000"/>
                </a:solidFill>
              </a:rPr>
              <a:t>Основы программирования и баз данных</a:t>
            </a:r>
            <a:endParaRPr lang="en-US" b="1" kern="0" dirty="0" smtClean="0">
              <a:solidFill>
                <a:sysClr val="windowText" lastClr="000000"/>
              </a:solidFill>
            </a:endParaRPr>
          </a:p>
          <a:p>
            <a:r>
              <a:rPr lang="ru-RU" b="1" kern="0" dirty="0" smtClean="0">
                <a:solidFill>
                  <a:sysClr val="windowText" lastClr="000000"/>
                </a:solidFill>
              </a:rPr>
              <a:t>занятие </a:t>
            </a:r>
            <a:r>
              <a:rPr lang="ru-RU" b="1" kern="0" dirty="0" smtClean="0">
                <a:solidFill>
                  <a:sysClr val="windowText" lastClr="000000"/>
                </a:solidFill>
              </a:rPr>
              <a:t>53</a:t>
            </a:r>
            <a:endParaRPr lang="ru-RU" b="1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04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– </a:t>
            </a:r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продолжение</a:t>
            </a:r>
            <a:r>
              <a:rPr lang="en-US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68924" y="776740"/>
            <a:ext cx="8754088" cy="231050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m=a[0];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=1;i&lt;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if (a[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]&gt;m) m=a[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m;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68924" y="3239645"/>
            <a:ext cx="8754088" cy="3418501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setlocale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LC_ALL,"Russian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n1=3, n2=5,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float nf1=3.15, nf2=1.12,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m[5]={3,6,9,4,2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Пример перегрузки функций"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целые аргументы: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n1 = " &lt;&lt; n1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&lt;&lt; ", n2 = " &lt;&lt; n2 &lt;&lt;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86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– </a:t>
            </a:r>
            <a:r>
              <a:rPr lang="ru-RU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окончание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68924" y="776740"/>
            <a:ext cx="8754088" cy="6003824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zint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amax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(n1,n2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вещественные: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nf1 = " &lt;&lt; nf1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&lt;&lt; ", nf2 = " &lt;&lt; nf2 &lt;&lt;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zfloat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amax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(nf1,nf2);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//(float, float)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amax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zfloat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три аргумента: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n1 = " &lt;&lt; n1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&lt;&lt;",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n2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"&lt;&lt;n2&lt;&lt;",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n3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"&lt;&lt;6.48&lt;&lt;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zfloat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amax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(nf1, nf2, 6.48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zint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amax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(m,5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//(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=0;i&lt;5;i++)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&lt;&lt;m[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]&lt;&lt;"   ";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"\n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максимальное в массиве: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8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191126" y="1196752"/>
            <a:ext cx="8754088" cy="39724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latin typeface="Consolas" panose="020B0609020204030204" pitchFamily="49" charset="0"/>
              </a:rPr>
              <a:t>Пример перегрузки функций</a:t>
            </a:r>
          </a:p>
          <a:p>
            <a:r>
              <a:rPr lang="ru-RU" sz="2800" dirty="0">
                <a:latin typeface="Consolas" panose="020B0609020204030204" pitchFamily="49" charset="0"/>
              </a:rPr>
              <a:t>целые аргументы: n1 = 3, n2 = 5</a:t>
            </a:r>
          </a:p>
          <a:p>
            <a:r>
              <a:rPr lang="ru-RU" sz="2800" dirty="0" err="1">
                <a:latin typeface="Consolas" panose="020B0609020204030204" pitchFamily="49" charset="0"/>
              </a:rPr>
              <a:t>amax</a:t>
            </a:r>
            <a:r>
              <a:rPr lang="ru-RU" sz="2800" dirty="0">
                <a:latin typeface="Consolas" panose="020B0609020204030204" pitchFamily="49" charset="0"/>
              </a:rPr>
              <a:t> = 5</a:t>
            </a:r>
          </a:p>
          <a:p>
            <a:r>
              <a:rPr lang="ru-RU" sz="2800" dirty="0">
                <a:latin typeface="Consolas" panose="020B0609020204030204" pitchFamily="49" charset="0"/>
              </a:rPr>
              <a:t>вещественные: nf1 = 3.15, nf2 = 1.12</a:t>
            </a:r>
          </a:p>
          <a:p>
            <a:r>
              <a:rPr lang="ru-RU" sz="2800" dirty="0" err="1">
                <a:latin typeface="Consolas" panose="020B0609020204030204" pitchFamily="49" charset="0"/>
              </a:rPr>
              <a:t>amax</a:t>
            </a:r>
            <a:r>
              <a:rPr lang="ru-RU" sz="2800" dirty="0">
                <a:latin typeface="Consolas" panose="020B0609020204030204" pitchFamily="49" charset="0"/>
              </a:rPr>
              <a:t> = 3.15</a:t>
            </a:r>
          </a:p>
          <a:p>
            <a:r>
              <a:rPr lang="ru-RU" sz="2800" dirty="0">
                <a:latin typeface="Consolas" panose="020B0609020204030204" pitchFamily="49" charset="0"/>
              </a:rPr>
              <a:t>три аргумента: n1 = 3, n2 = 5, n3 = 6.48</a:t>
            </a:r>
          </a:p>
          <a:p>
            <a:r>
              <a:rPr lang="ru-RU" sz="2800" dirty="0" err="1">
                <a:latin typeface="Consolas" panose="020B0609020204030204" pitchFamily="49" charset="0"/>
              </a:rPr>
              <a:t>amax</a:t>
            </a:r>
            <a:r>
              <a:rPr lang="ru-RU" sz="2800" dirty="0">
                <a:latin typeface="Consolas" panose="020B0609020204030204" pitchFamily="49" charset="0"/>
              </a:rPr>
              <a:t> = 6.48</a:t>
            </a:r>
          </a:p>
          <a:p>
            <a:r>
              <a:rPr lang="ru-RU" sz="2800" dirty="0">
                <a:latin typeface="Consolas" panose="020B0609020204030204" pitchFamily="49" charset="0"/>
              </a:rPr>
              <a:t>3   6   9   4   2</a:t>
            </a:r>
          </a:p>
          <a:p>
            <a:r>
              <a:rPr lang="ru-RU" sz="2800" dirty="0">
                <a:latin typeface="Consolas" panose="020B0609020204030204" pitchFamily="49" charset="0"/>
              </a:rPr>
              <a:t>максимальное в массиве: 9</a:t>
            </a:r>
          </a:p>
        </p:txBody>
      </p:sp>
    </p:spTree>
    <p:extLst>
      <p:ext uri="{BB962C8B-B14F-4D97-AF65-F5344CB8AC3E}">
        <p14:creationId xmlns:p14="http://schemas.microsoft.com/office/powerpoint/2010/main" val="120687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19007" y="762963"/>
            <a:ext cx="8770896" cy="600164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clrscr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size=25);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　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　for(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&lt;30;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 )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'\n';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　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clrscr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// 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Очищаем 25 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строк (по умолчанию)</a:t>
            </a:r>
            <a:endParaRPr lang="ru-RU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　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&lt;30;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 )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'\n';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　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clrscr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(10); // </a:t>
            </a:r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Очищаем 10 строк.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　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clrscr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　for(; size; size--)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'\n';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119006" y="188641"/>
            <a:ext cx="8917489" cy="584775"/>
          </a:xfrm>
          <a:prstGeom prst="rect">
            <a:avLst/>
          </a:prstGeom>
        </p:spPr>
        <p:txBody>
          <a:bodyPr wrap="square" lIns="36000" rIns="36000"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Передача параметров по умолчанию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5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Перегрузка</a:t>
            </a:r>
            <a:r>
              <a:rPr lang="uk-UA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операций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07504" y="1018115"/>
            <a:ext cx="8904636" cy="95628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 {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denum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;};</a:t>
            </a:r>
            <a:endParaRPr lang="ru-RU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RATIO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5"/>
              <p:cNvSpPr txBox="1">
                <a:spLocks noChangeArrowheads="1"/>
              </p:cNvSpPr>
              <p:nvPr/>
            </p:nvSpPr>
            <p:spPr bwMode="auto">
              <a:xfrm>
                <a:off x="107504" y="2196828"/>
                <a:ext cx="8904636" cy="1288032"/>
              </a:xfrm>
              <a:prstGeom prst="rect">
                <a:avLst/>
              </a:prstGeom>
              <a:solidFill>
                <a:srgbClr val="FFFF99"/>
              </a:solidFill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square" bIns="108000">
                <a:spAutoFit/>
              </a:bodyPr>
              <a:lstStyle/>
              <a:p>
                <a:pPr hangingPunct="0"/>
                <a:r>
                  <a:rPr lang="ru-RU" sz="2400" dirty="0" smtClean="0">
                    <a:latin typeface="+mn-lt"/>
                  </a:rPr>
                  <a:t>Сложение двух дробей: </a:t>
                </a:r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ru-RU" sz="2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1∙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2∙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𝑞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1∙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4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2196828"/>
                <a:ext cx="8904636" cy="1288032"/>
              </a:xfrm>
              <a:prstGeom prst="rect">
                <a:avLst/>
              </a:prstGeom>
              <a:blipFill rotWithShape="1">
                <a:blip r:embed="rId2"/>
                <a:stretch>
                  <a:fillRect l="-271" t="-2273"/>
                </a:stretch>
              </a:blipFill>
              <a:ln w="12700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07504" y="3645024"/>
            <a:ext cx="8904636" cy="3110724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 add(Ratio x, Ratio y)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Ratio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tmp.num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x.num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y.denum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x.denum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y.num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tmp.denum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x.denum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y.denum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45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74374" y="188640"/>
            <a:ext cx="8770896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dirty="0"/>
              <a:t>Для переопределения операции необходимо объявить функцию со специальным именем </a:t>
            </a:r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2800" b="1" dirty="0"/>
              <a:t> </a:t>
            </a:r>
            <a:r>
              <a:rPr lang="ru-RU" sz="2800" b="1" dirty="0"/>
              <a:t>и символом </a:t>
            </a:r>
            <a:r>
              <a:rPr lang="ru-RU" sz="2800" b="1" dirty="0" smtClean="0"/>
              <a:t>операции: </a:t>
            </a:r>
            <a:endParaRPr lang="en-US" sz="2800" b="1" dirty="0" smtClean="0"/>
          </a:p>
          <a:p>
            <a:r>
              <a:rPr lang="en-US" sz="2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Ratio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operator+</a:t>
            </a:r>
            <a:r>
              <a:rPr lang="en-US" sz="2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(Ratio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2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Ratio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4374" y="2174667"/>
            <a:ext cx="8770896" cy="2308324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Ratio&amp;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operator+=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(Ratio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&amp;x,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Ratio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&amp;y)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y.denum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y.num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x.denum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x.denum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*=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y.denum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reduce(x);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сокращение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a;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74374" y="4653136"/>
            <a:ext cx="8754088" cy="194117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operator+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(Ratio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&amp;x,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Ratio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&amp;y)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Ratio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t=x;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+=y;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reduce(t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сокращение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03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685" y="11663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наибольший общий делитель: рекурсивная функция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5820" y="3507541"/>
            <a:ext cx="5938348" cy="2308324"/>
          </a:xfrm>
          <a:prstGeom prst="rect">
            <a:avLst/>
          </a:prstGeom>
          <a:solidFill>
            <a:srgbClr val="FFFF66"/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(unsigned 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unsigned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y)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(y==0) return x;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y,x%y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Блок-схема: данные 5"/>
          <p:cNvSpPr/>
          <p:nvPr/>
        </p:nvSpPr>
        <p:spPr>
          <a:xfrm>
            <a:off x="6347609" y="1078529"/>
            <a:ext cx="2729132" cy="393896"/>
          </a:xfrm>
          <a:prstGeom prst="flowChartInputOutp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x=16, y=52</a:t>
            </a:r>
            <a:endParaRPr lang="ru-RU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250956" y="1912777"/>
            <a:ext cx="2715065" cy="4079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52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7603798" y="1472425"/>
            <a:ext cx="2345" cy="44440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276746" y="2761092"/>
            <a:ext cx="2715065" cy="4079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264814" y="3609407"/>
            <a:ext cx="2715065" cy="4079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301755" y="4457722"/>
            <a:ext cx="2715065" cy="4079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ru-RU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ru-RU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366573" y="6293279"/>
            <a:ext cx="1719118" cy="3607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Lucida Console" pitchFamily="49" charset="0"/>
              </a:rPr>
              <a:t>gcd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ru-RU" dirty="0" smtClean="0">
                <a:latin typeface="Lucida Console" pitchFamily="49" charset="0"/>
              </a:rPr>
              <a:t>52</a:t>
            </a:r>
            <a:r>
              <a:rPr lang="en-US" dirty="0" smtClean="0">
                <a:latin typeface="Lucida Console" pitchFamily="49" charset="0"/>
              </a:rPr>
              <a:t>,</a:t>
            </a:r>
            <a:r>
              <a:rPr lang="ru-RU" dirty="0" smtClean="0">
                <a:latin typeface="Lucida Console" pitchFamily="49" charset="0"/>
              </a:rPr>
              <a:t>16</a:t>
            </a:r>
            <a:r>
              <a:rPr lang="en-US" dirty="0" smtClean="0">
                <a:latin typeface="Lucida Console" pitchFamily="49" charset="0"/>
              </a:rPr>
              <a:t>)</a:t>
            </a:r>
            <a:endParaRPr lang="ru-RU" dirty="0">
              <a:latin typeface="Lucida Console" pitchFamily="49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465403" y="6274521"/>
            <a:ext cx="1605154" cy="37945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Lucida Console" pitchFamily="49" charset="0"/>
              </a:rPr>
              <a:t>gcd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ru-RU" dirty="0" smtClean="0">
                <a:latin typeface="Lucida Console" pitchFamily="49" charset="0"/>
              </a:rPr>
              <a:t>16</a:t>
            </a:r>
            <a:r>
              <a:rPr lang="en-US" dirty="0" smtClean="0">
                <a:latin typeface="Lucida Console" pitchFamily="49" charset="0"/>
              </a:rPr>
              <a:t>,</a:t>
            </a:r>
            <a:r>
              <a:rPr lang="ru-RU" dirty="0" smtClean="0">
                <a:latin typeface="Lucida Console" pitchFamily="49" charset="0"/>
              </a:rPr>
              <a:t>4</a:t>
            </a:r>
            <a:r>
              <a:rPr lang="en-US" dirty="0" smtClean="0">
                <a:latin typeface="Lucida Console" pitchFamily="49" charset="0"/>
              </a:rPr>
              <a:t>)</a:t>
            </a:r>
            <a:endParaRPr lang="ru-RU" dirty="0">
              <a:latin typeface="Lucida Console" pitchFamily="49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450270" y="6274521"/>
            <a:ext cx="1601372" cy="36576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Lucida Console" pitchFamily="49" charset="0"/>
              </a:rPr>
              <a:t>gcd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ru-RU" dirty="0" smtClean="0">
                <a:latin typeface="Lucida Console" pitchFamily="49" charset="0"/>
              </a:rPr>
              <a:t>4</a:t>
            </a:r>
            <a:r>
              <a:rPr lang="en-US" dirty="0" smtClean="0">
                <a:latin typeface="Lucida Console" pitchFamily="49" charset="0"/>
              </a:rPr>
              <a:t>,</a:t>
            </a:r>
            <a:r>
              <a:rPr lang="ru-RU" dirty="0" smtClean="0"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)</a:t>
            </a:r>
            <a:endParaRPr lang="ru-RU" dirty="0">
              <a:latin typeface="Lucida Console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5820" y="1275477"/>
            <a:ext cx="5938348" cy="1938992"/>
          </a:xfrm>
          <a:prstGeom prst="rect">
            <a:avLst/>
          </a:prstGeom>
          <a:solidFill>
            <a:srgbClr val="FFFF66"/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reduce(Ratio &amp;c)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 t=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c.num,c.denum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/=t;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c.denum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/=t;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7601453" y="2327817"/>
            <a:ext cx="2345" cy="44440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7599108" y="3165000"/>
            <a:ext cx="2345" cy="44440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7600280" y="4013315"/>
            <a:ext cx="2345" cy="44440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97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7" grpId="0" animBg="1"/>
      <p:bldP spid="43" grpId="0" animBg="1"/>
      <p:bldP spid="45" grpId="0" animBg="1"/>
      <p:bldP spid="47" grpId="0" animBg="1"/>
      <p:bldP spid="51" grpId="0" animBg="1"/>
      <p:bldP spid="51" grpId="1" animBg="1"/>
      <p:bldP spid="54" grpId="0" animBg="1"/>
      <p:bldP spid="54" grpId="1" animBg="1"/>
      <p:bldP spid="55" grpId="0" animBg="1"/>
      <p:bldP spid="55" grpId="1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74374" y="260648"/>
            <a:ext cx="8770896" cy="600164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перегрузка умножения дроби на дробь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 operator*(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Ratio &amp;a,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Ratio &amp;b)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Ratio c;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b.num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c.denum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a.denum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b.denum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reduce(c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перегрузка умножения дроби на целое число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Ratio operator*(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Ratio &amp;a,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unsigned &amp;b)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Ratio c;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c.denum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a.denum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reduce(c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60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167194" y="692696"/>
            <a:ext cx="8754088" cy="6003824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Ratio d[5], 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=0;i&lt;5;i++)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&gt;&gt;d[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ввод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Вы ввели:") &lt;&lt;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c.denum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=0;i&lt;5;i++)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&lt;&lt;d[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]&lt;&lt;"   ";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вывод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d[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&lt;&lt;«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сумма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всех дробей: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")&lt;&lt;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c&lt;&lt;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расчет произведения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d[0]*d[1]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произведение первых двух: ")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d[0]*d[1] &lt;&lt;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71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79829"/>
            <a:ext cx="8640960" cy="744916"/>
          </a:xfrm>
        </p:spPr>
        <p:txBody>
          <a:bodyPr/>
          <a:lstStyle/>
          <a:p>
            <a:r>
              <a:rPr lang="ru-RU" dirty="0" smtClean="0"/>
              <a:t>результат работы программы</a:t>
            </a:r>
            <a:endParaRPr lang="ru-RU" dirty="0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67194" y="1772816"/>
            <a:ext cx="8653278" cy="4403386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latin typeface="Lucida Console" panose="020B0609040504020204" pitchFamily="49" charset="0"/>
                <a:cs typeface="Courier New" panose="02070309020205020404" pitchFamily="49" charset="0"/>
              </a:rPr>
              <a:t>Введите 5 дробей (</a:t>
            </a:r>
            <a:r>
              <a:rPr lang="ru-RU" sz="28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num</a:t>
            </a:r>
            <a:r>
              <a:rPr lang="ru-RU" sz="2800" dirty="0">
                <a:latin typeface="Lucida Console" panose="020B0609040504020204" pitchFamily="49" charset="0"/>
                <a:cs typeface="Courier New" panose="02070309020205020404" pitchFamily="49" charset="0"/>
              </a:rPr>
              <a:t>/</a:t>
            </a:r>
            <a:r>
              <a:rPr lang="ru-RU" sz="28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denum</a:t>
            </a:r>
            <a:r>
              <a:rPr lang="ru-RU" sz="2800" dirty="0">
                <a:latin typeface="Lucida Console" panose="020B0609040504020204" pitchFamily="49" charset="0"/>
                <a:cs typeface="Courier New" panose="02070309020205020404" pitchFamily="49" charset="0"/>
              </a:rPr>
              <a:t> &lt;</a:t>
            </a:r>
            <a:r>
              <a:rPr lang="ru-RU" sz="2800" dirty="0" err="1">
                <a:latin typeface="Lucida Console" panose="020B0609040504020204" pitchFamily="49" charset="0"/>
                <a:cs typeface="Courier New" panose="02070309020205020404" pitchFamily="49" charset="0"/>
              </a:rPr>
              <a:t>Enter</a:t>
            </a:r>
            <a:r>
              <a:rPr lang="ru-RU" sz="2800" dirty="0">
                <a:latin typeface="Lucida Console" panose="020B0609040504020204" pitchFamily="49" charset="0"/>
                <a:cs typeface="Courier New" panose="02070309020205020404" pitchFamily="49" charset="0"/>
              </a:rPr>
              <a:t>&gt;)</a:t>
            </a:r>
          </a:p>
          <a:p>
            <a:r>
              <a:rPr lang="ru-RU" sz="2800" dirty="0">
                <a:latin typeface="Lucida Console" panose="020B0609040504020204" pitchFamily="49" charset="0"/>
                <a:cs typeface="Courier New" panose="02070309020205020404" pitchFamily="49" charset="0"/>
              </a:rPr>
              <a:t>1/2</a:t>
            </a:r>
          </a:p>
          <a:p>
            <a:r>
              <a:rPr lang="ru-RU" sz="2800" dirty="0">
                <a:latin typeface="Lucida Console" panose="020B0609040504020204" pitchFamily="49" charset="0"/>
                <a:cs typeface="Courier New" panose="02070309020205020404" pitchFamily="49" charset="0"/>
              </a:rPr>
              <a:t>2/3</a:t>
            </a:r>
          </a:p>
          <a:p>
            <a:r>
              <a:rPr lang="ru-RU" sz="2800" dirty="0">
                <a:latin typeface="Lucida Console" panose="020B0609040504020204" pitchFamily="49" charset="0"/>
                <a:cs typeface="Courier New" panose="02070309020205020404" pitchFamily="49" charset="0"/>
              </a:rPr>
              <a:t>3/4</a:t>
            </a:r>
          </a:p>
          <a:p>
            <a:r>
              <a:rPr lang="ru-RU" sz="2800" dirty="0">
                <a:latin typeface="Lucida Console" panose="020B0609040504020204" pitchFamily="49" charset="0"/>
                <a:cs typeface="Courier New" panose="02070309020205020404" pitchFamily="49" charset="0"/>
              </a:rPr>
              <a:t>5/6</a:t>
            </a:r>
          </a:p>
          <a:p>
            <a:r>
              <a:rPr lang="ru-RU" sz="2800" dirty="0">
                <a:latin typeface="Lucida Console" panose="020B0609040504020204" pitchFamily="49" charset="0"/>
                <a:cs typeface="Courier New" panose="02070309020205020404" pitchFamily="49" charset="0"/>
              </a:rPr>
              <a:t>1/3</a:t>
            </a:r>
          </a:p>
          <a:p>
            <a:r>
              <a:rPr lang="ru-RU" sz="2800" dirty="0">
                <a:latin typeface="Lucida Console" panose="020B0609040504020204" pitchFamily="49" charset="0"/>
                <a:cs typeface="Courier New" panose="02070309020205020404" pitchFamily="49" charset="0"/>
              </a:rPr>
              <a:t>Вы ввели:</a:t>
            </a:r>
          </a:p>
          <a:p>
            <a:r>
              <a:rPr lang="ru-RU" sz="2800" dirty="0">
                <a:latin typeface="Lucida Console" panose="020B0609040504020204" pitchFamily="49" charset="0"/>
                <a:cs typeface="Courier New" panose="02070309020205020404" pitchFamily="49" charset="0"/>
              </a:rPr>
              <a:t>1/2   2/3   3/4   5/6   1/3</a:t>
            </a:r>
          </a:p>
          <a:p>
            <a:r>
              <a:rPr lang="ru-RU" sz="2800" dirty="0">
                <a:latin typeface="Lucida Console" panose="020B0609040504020204" pitchFamily="49" charset="0"/>
                <a:cs typeface="Courier New" panose="02070309020205020404" pitchFamily="49" charset="0"/>
              </a:rPr>
              <a:t>сумма всех дробей: 37/12</a:t>
            </a:r>
          </a:p>
          <a:p>
            <a:r>
              <a:rPr lang="ru-RU" sz="2800" dirty="0">
                <a:latin typeface="Lucida Console" panose="020B0609040504020204" pitchFamily="49" charset="0"/>
                <a:cs typeface="Courier New" panose="02070309020205020404" pitchFamily="49" charset="0"/>
              </a:rPr>
              <a:t>произведение первых двух: 1/3</a:t>
            </a:r>
          </a:p>
        </p:txBody>
      </p:sp>
    </p:spTree>
    <p:extLst>
      <p:ext uri="{BB962C8B-B14F-4D97-AF65-F5344CB8AC3E}">
        <p14:creationId xmlns:p14="http://schemas.microsoft.com/office/powerpoint/2010/main" val="28867631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План занятий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385186"/>
              </p:ext>
            </p:extLst>
          </p:nvPr>
        </p:nvGraphicFramePr>
        <p:xfrm>
          <a:off x="187164" y="926780"/>
          <a:ext cx="8777324" cy="5608320"/>
        </p:xfrm>
        <a:graphic>
          <a:graphicData uri="http://schemas.openxmlformats.org/drawingml/2006/table">
            <a:tbl>
              <a:tblPr firstRow="1" firstCol="1" bandRow="1"/>
              <a:tblGrid>
                <a:gridCol w="410522"/>
                <a:gridCol w="8366802"/>
              </a:tblGrid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Общая характеристика и базовые понятия языка 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++. Операторы ввода-вывода.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Среда программирования </a:t>
                      </a:r>
                      <a:r>
                        <a:rPr lang="en-US" sz="1600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CodeBlocks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Практическое занятие 17. </a:t>
                      </a: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простейших программ на языке C++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Операторы ветвления и выбора в языке С++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Операторы цикла в языке С++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Практическое занятие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18. </a:t>
                      </a:r>
                      <a:r>
                        <a:rPr lang="ru-RU" sz="16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программ с использованием базовых конструкций ветвления и цикла на языке C++</a:t>
                      </a:r>
                      <a:endParaRPr lang="ru-RU" sz="16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Программирование на языке C++: указатели, массивы</a:t>
                      </a:r>
                      <a:endParaRPr lang="ru-RU" sz="1600" b="0" dirty="0">
                        <a:solidFill>
                          <a:srgbClr val="7030A0"/>
                        </a:solidFill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Практическое занятие 19. </a:t>
                      </a: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программ обработки массивов на языке C++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Функции в языках C/C++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Файловый ввод-вывод в языках C/C++. Структуры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Практическое занятие 20.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Файловый ввод-вывод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Строки в языке С++ и их обработка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Практическое занятие 21. </a:t>
                      </a:r>
                      <a:r>
                        <a:rPr lang="ru-RU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 со строками в языке C++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Перегрузка функций и операторов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Практическое занятие 22. </a:t>
                      </a:r>
                      <a:r>
                        <a:rPr lang="ru-RU" sz="160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программ с использованием перегрузки функций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Основные понятия объектно-ориентированного  программирования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Динамическое распределение памяти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Конструкторы и деструкторы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Практическое занятие 23. </a:t>
                      </a:r>
                      <a:r>
                        <a:rPr lang="ru-RU" sz="160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простейших программ с использованием классов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Наследование и полиморфизм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Практическое занятие 24.</a:t>
                      </a:r>
                      <a:r>
                        <a:rPr lang="ru-RU" sz="160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Создание программ с использованием наследования классов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Практическое занятие 25.</a:t>
                      </a:r>
                      <a:r>
                        <a:rPr lang="ru-RU" sz="1600" dirty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Создание программ с использованием полиморфизма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19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81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77022" y="1101101"/>
            <a:ext cx="8670844" cy="1128928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37439" y="1665565"/>
            <a:ext cx="8439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ru-RU" sz="2400" dirty="0">
                <a:ea typeface="Times New Roman" pitchFamily="18" charset="0"/>
                <a:cs typeface="Arial" pitchFamily="34" charset="0"/>
              </a:rPr>
              <a:t>тип результата, имя и в скобках типы параметров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636" y="2882222"/>
            <a:ext cx="86708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400" dirty="0">
                <a:cs typeface="Arial" pitchFamily="34" charset="0"/>
              </a:rPr>
              <a:t>опережающее объявление функции, для параметров указаны только их типы</a:t>
            </a:r>
          </a:p>
          <a:p>
            <a:pPr hangingPunct="0"/>
            <a:r>
              <a:rPr lang="ru-RU" sz="2400" dirty="0">
                <a:cs typeface="Arial" pitchFamily="34" charset="0"/>
              </a:rPr>
              <a:t>Пример прототипа: 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max(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float)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85" y="1156152"/>
            <a:ext cx="6165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400" b="1" u="sng" dirty="0" smtClean="0">
                <a:solidFill>
                  <a:srgbClr val="FF0000"/>
                </a:solidFill>
                <a:latin typeface="+mn-lt"/>
              </a:rPr>
              <a:t>В объявлении функции указывается..</a:t>
            </a:r>
            <a:endParaRPr lang="ru-RU" sz="2400" b="1" u="sn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9810" y="2402960"/>
            <a:ext cx="4118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ru-RU" sz="2400" b="1" u="sng" dirty="0">
                <a:solidFill>
                  <a:srgbClr val="FF0000"/>
                </a:solidFill>
              </a:rPr>
              <a:t>Прототип функции – </a:t>
            </a:r>
            <a:r>
              <a:rPr lang="ru-RU" sz="2400" b="1" u="sng" dirty="0" smtClean="0">
                <a:solidFill>
                  <a:srgbClr val="FF0000"/>
                </a:solidFill>
              </a:rPr>
              <a:t>это …</a:t>
            </a:r>
            <a:endParaRPr lang="ru-RU" sz="2400" b="1" u="sn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0373" y="2350406"/>
            <a:ext cx="8670844" cy="1724976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Вспоминаем</a:t>
            </a:r>
            <a:r>
              <a:rPr lang="uk-UA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8426" y="5356054"/>
            <a:ext cx="5134708" cy="450167"/>
          </a:xfrm>
          <a:prstGeom prst="roundRect">
            <a:avLst>
              <a:gd name="adj" fmla="val 50000"/>
            </a:avLst>
          </a:prstGeom>
          <a:solidFill>
            <a:srgbClr val="E0E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C00000"/>
                </a:solidFill>
                <a:latin typeface="Lucida Console" pitchFamily="49" charset="0"/>
              </a:rPr>
              <a:t>int max(int x, int y);</a:t>
            </a:r>
            <a:endParaRPr lang="ru-RU" sz="2400" dirty="0">
              <a:solidFill>
                <a:srgbClr val="C00000"/>
              </a:solidFill>
              <a:latin typeface="Lucida Console" pitchFamily="49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051774" y="5201308"/>
            <a:ext cx="2729133" cy="576776"/>
          </a:xfrm>
          <a:prstGeom prst="wedgeRoundRectCallout">
            <a:avLst>
              <a:gd name="adj1" fmla="val -89389"/>
              <a:gd name="adj2" fmla="val 21037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точка с запятой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6086944" y="5876557"/>
            <a:ext cx="2729133" cy="471268"/>
          </a:xfrm>
          <a:prstGeom prst="wedgeRoundRectCallout">
            <a:avLst>
              <a:gd name="adj1" fmla="val -68771"/>
              <a:gd name="adj2" fmla="val 18598"/>
              <a:gd name="adj3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прототип функции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8428" y="4511991"/>
            <a:ext cx="2110154" cy="506437"/>
          </a:xfrm>
          <a:prstGeom prst="wedgeRoundRectCallout">
            <a:avLst>
              <a:gd name="adj1" fmla="val -23178"/>
              <a:gd name="adj2" fmla="val 126389"/>
              <a:gd name="adj3" fmla="val 16667"/>
            </a:avLst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тип результата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2619260" y="4511992"/>
            <a:ext cx="5036234" cy="492367"/>
          </a:xfrm>
          <a:prstGeom prst="wedgeRoundRectCallout">
            <a:avLst>
              <a:gd name="adj1" fmla="val -42212"/>
              <a:gd name="adj2" fmla="val 131250"/>
              <a:gd name="adj3" fmla="val 16667"/>
            </a:avLst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8900000" scaled="1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типы аргументов и их количество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0150" y="5944551"/>
            <a:ext cx="5134708" cy="450167"/>
          </a:xfrm>
          <a:prstGeom prst="roundRect">
            <a:avLst>
              <a:gd name="adj" fmla="val 50000"/>
            </a:avLst>
          </a:prstGeom>
          <a:solidFill>
            <a:srgbClr val="E0E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C00000"/>
                </a:solidFill>
                <a:latin typeface="Lucida Console" pitchFamily="49" charset="0"/>
              </a:rPr>
              <a:t>int max(int,</a:t>
            </a:r>
            <a:r>
              <a:rPr lang="ru-RU" sz="2400" dirty="0" smtClean="0">
                <a:solidFill>
                  <a:srgbClr val="C00000"/>
                </a:solidFill>
                <a:latin typeface="Lucida Console" pitchFamily="49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Lucida Console" pitchFamily="49" charset="0"/>
              </a:rPr>
              <a:t>float);</a:t>
            </a:r>
            <a:endParaRPr lang="ru-RU" sz="2400" dirty="0">
              <a:solidFill>
                <a:srgbClr val="C00000"/>
              </a:solidFill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668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3" grpId="0"/>
      <p:bldP spid="4" grpId="0"/>
      <p:bldP spid="7" grpId="0"/>
      <p:bldP spid="8" grpId="0"/>
      <p:bldP spid="10" grpId="0" animBg="1"/>
      <p:bldP spid="10" grpId="1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68938" y="188640"/>
            <a:ext cx="8645298" cy="138499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+mn-lt"/>
              </a:rPr>
              <a:t>Ранее в языках программирования для каждого типа параметров создавались функции с разными именами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4286" y="1700808"/>
            <a:ext cx="8862210" cy="329320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</a:t>
            </a:r>
            <a:r>
              <a:rPr lang="ru-RU" sz="2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ru-RU" sz="2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2600" dirty="0"/>
              <a:t> – вычисляет синус для вещественного аргумента </a:t>
            </a:r>
            <a:r>
              <a:rPr lang="ru-RU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ru-RU" sz="2600" dirty="0"/>
              <a:t>;</a:t>
            </a:r>
          </a:p>
          <a:p>
            <a:r>
              <a:rPr lang="ru-RU" sz="2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dsin</a:t>
            </a:r>
            <a:r>
              <a:rPr lang="ru-RU" sz="2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sz="2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dx</a:t>
            </a:r>
            <a:r>
              <a:rPr lang="ru-RU" sz="2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2600" dirty="0"/>
              <a:t> – вычисляет синус для вещественного </a:t>
            </a:r>
            <a:r>
              <a:rPr lang="ru-RU" sz="2600" dirty="0" smtClean="0"/>
              <a:t>параметра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dx</a:t>
            </a:r>
            <a:r>
              <a:rPr lang="en-US" sz="2600" dirty="0" smtClean="0"/>
              <a:t> </a:t>
            </a:r>
            <a:r>
              <a:rPr lang="ru-RU" sz="2600" dirty="0" smtClean="0"/>
              <a:t>с удвоенной </a:t>
            </a:r>
            <a:r>
              <a:rPr lang="ru-RU" sz="2600" dirty="0"/>
              <a:t>точностью;</a:t>
            </a:r>
          </a:p>
          <a:p>
            <a:r>
              <a:rPr lang="ru-RU" sz="2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csin</a:t>
            </a:r>
            <a:r>
              <a:rPr lang="ru-RU" sz="2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sz="2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cx</a:t>
            </a:r>
            <a:r>
              <a:rPr lang="ru-RU" sz="2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2600" dirty="0"/>
              <a:t> – вычисляет синус для комплексного </a:t>
            </a:r>
            <a:r>
              <a:rPr lang="ru-RU" sz="2600" dirty="0" smtClean="0"/>
              <a:t>параметра </a:t>
            </a:r>
            <a:r>
              <a:rPr lang="ru-RU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cx</a:t>
            </a:r>
            <a:r>
              <a:rPr lang="ru-RU" sz="2600" dirty="0"/>
              <a:t>;</a:t>
            </a:r>
          </a:p>
          <a:p>
            <a:r>
              <a:rPr lang="ru-RU" sz="2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cdsin</a:t>
            </a:r>
            <a:r>
              <a:rPr lang="ru-RU" sz="2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sz="2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cdx</a:t>
            </a:r>
            <a:r>
              <a:rPr lang="ru-RU" sz="2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2600" dirty="0"/>
              <a:t> – вычисляет синус для комплексного </a:t>
            </a:r>
            <a:r>
              <a:rPr lang="ru-RU" sz="2600" dirty="0" smtClean="0"/>
              <a:t>параметра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cdx</a:t>
            </a:r>
            <a:r>
              <a:rPr lang="en-US" sz="2600" dirty="0" smtClean="0"/>
              <a:t> </a:t>
            </a:r>
            <a:r>
              <a:rPr lang="ru-RU" sz="2600" dirty="0" smtClean="0"/>
              <a:t>с удвоенной </a:t>
            </a:r>
            <a:r>
              <a:rPr lang="ru-RU" sz="2600" dirty="0"/>
              <a:t>точностью.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8938" y="5157192"/>
            <a:ext cx="886221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+mn-lt"/>
              </a:rPr>
              <a:t>Сигнатура функции </a:t>
            </a:r>
            <a:r>
              <a:rPr lang="ru-RU" sz="3200" dirty="0" smtClean="0">
                <a:latin typeface="+mn-lt"/>
              </a:rPr>
              <a:t>включает имя функции, количество параметров и тип каждого из них</a:t>
            </a:r>
          </a:p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float,int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3200" dirty="0" smtClean="0"/>
              <a:t> -&gt; </a:t>
            </a:r>
            <a:r>
              <a:rPr lang="en-US" sz="3200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_Z4funcfi</a:t>
            </a:r>
            <a:endParaRPr lang="ru-RU" sz="3200" b="1" dirty="0" smtClean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22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Перегрузка</a:t>
            </a:r>
            <a:r>
              <a:rPr lang="uk-UA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функций</a:t>
            </a:r>
            <a:endParaRPr lang="ru-RU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62581" y="896527"/>
            <a:ext cx="8904636" cy="956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latin typeface="+mn-lt"/>
              </a:rPr>
              <a:t>В языке Си++ функции различаются не только по именам, но и по </a:t>
            </a:r>
            <a:r>
              <a:rPr lang="ru-RU" sz="2800" dirty="0" smtClean="0">
                <a:latin typeface="+mn-lt"/>
              </a:rPr>
              <a:t>количеству и типам </a:t>
            </a:r>
            <a:r>
              <a:rPr lang="ru-RU" sz="2800" dirty="0">
                <a:latin typeface="+mn-lt"/>
              </a:rPr>
              <a:t>аргументов</a:t>
            </a:r>
            <a:endParaRPr lang="ru-RU" altLang="ru-RU" sz="2800" b="1" dirty="0">
              <a:solidFill>
                <a:srgbClr val="C00000"/>
              </a:solidFill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6386" y="2009997"/>
            <a:ext cx="8924654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b="1" dirty="0">
                <a:solidFill>
                  <a:srgbClr val="C00000"/>
                </a:solidFill>
                <a:latin typeface="+mn-lt"/>
              </a:rPr>
              <a:t>Под перегрузкой функции понимается определение нескольких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функций 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с одинаковым именем, но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с различными </a:t>
            </a:r>
            <a:r>
              <a:rPr lang="ru-RU" sz="2800" b="1" dirty="0" smtClean="0">
                <a:solidFill>
                  <a:srgbClr val="C00000"/>
                </a:solidFill>
              </a:rPr>
              <a:t>типами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параметров или их количеством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0467" y="3983061"/>
            <a:ext cx="5386519" cy="2308324"/>
          </a:xfrm>
          <a:prstGeom prst="rect">
            <a:avLst/>
          </a:prstGeom>
          <a:solidFill>
            <a:srgbClr val="FFFF99"/>
          </a:solidFill>
          <a:ln w="3175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c)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result;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result = a + b + c;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result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85351" y="4415109"/>
            <a:ext cx="7515671" cy="2308324"/>
          </a:xfrm>
          <a:prstGeom prst="rect">
            <a:avLst/>
          </a:prstGeom>
          <a:solidFill>
            <a:srgbClr val="FFFF99"/>
          </a:solidFill>
          <a:ln w="3175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 sum(double a, double b, double c)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double result;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result = a + b + c;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result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4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107504" y="332656"/>
            <a:ext cx="8904636" cy="612693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b,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 sum(double a, double b, double c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x, y, z,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ires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double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p,q,s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dres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.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вызвать 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первую функцию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ires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sum(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x,y,z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вызвать 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вторую функцию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dres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sum(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p,q,s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ru-RU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 . .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63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077218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Примеры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объявлений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перегруженных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функций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14"/>
              <p:cNvSpPr>
                <a:spLocks noChangeArrowheads="1"/>
              </p:cNvSpPr>
              <p:nvPr/>
            </p:nvSpPr>
            <p:spPr bwMode="auto">
              <a:xfrm>
                <a:off x="194440" y="1628800"/>
                <a:ext cx="8754088" cy="2697214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ru-RU" sz="2400" dirty="0" smtClean="0">
                    <a:latin typeface="+mn-lt"/>
                    <a:cs typeface="Courier New" panose="02070309020205020404" pitchFamily="49" charset="0"/>
                  </a:rPr>
                  <a:t>Синус (параметр – в градусах)</a:t>
                </a:r>
                <a:endParaRPr lang="en-US" sz="2400" dirty="0" smtClean="0">
                  <a:latin typeface="+mn-lt"/>
                  <a:cs typeface="Courier New" panose="02070309020205020404" pitchFamily="49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180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;   </m:t>
                      </m:r>
                      <m:func>
                        <m:funcPr>
                          <m:ctrlPr>
                            <a:rPr lang="ru-RU" sz="24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sin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g</m:t>
                          </m:r>
                        </m:fName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ru-RU" sz="2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sz="24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𝑧</m:t>
                              </m:r>
                            </m:num>
                            <m:den>
                              <m:r>
                                <a:rPr lang="ru-RU" sz="2400" i="1">
                                  <a:latin typeface="Cambria Math"/>
                                </a:rPr>
                                <m:t>1!</m:t>
                              </m:r>
                            </m:den>
                          </m:f>
                        </m:e>
                      </m:d>
                      <m:r>
                        <a:rPr lang="ru-RU" sz="24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ru-RU" sz="24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ru-RU" sz="2400" i="1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ru-RU" sz="2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ru-RU" sz="2400" i="1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ru-RU" sz="2400" i="1">
                              <a:latin typeface="Cambria Math"/>
                            </a:rPr>
                            <m:t>5!</m:t>
                          </m:r>
                        </m:den>
                      </m:f>
                      <m:r>
                        <a:rPr lang="ru-RU" sz="24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ru-RU" sz="2400" i="1">
                                  <a:latin typeface="Cambria Math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r>
                            <a:rPr lang="ru-RU" sz="2400" i="1">
                              <a:latin typeface="Cambria Math"/>
                            </a:rPr>
                            <m:t>7!</m:t>
                          </m:r>
                        </m:den>
                      </m:f>
                      <m:r>
                        <a:rPr lang="ru-RU" sz="2400" i="1">
                          <a:latin typeface="Cambria Math"/>
                        </a:rPr>
                        <m:t>…+</m:t>
                      </m:r>
                      <m:f>
                        <m:fPr>
                          <m:ctrlPr>
                            <a:rPr lang="ru-RU" sz="2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ru-RU" sz="24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ru-RU" sz="2400" i="1">
                              <a:latin typeface="Cambria Math"/>
                            </a:rPr>
                            <m:t>𝑛</m:t>
                          </m:r>
                          <m:r>
                            <a:rPr lang="ru-RU" sz="2400" i="1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ru-RU" sz="2400" dirty="0" smtClean="0">
                  <a:latin typeface="+mn-lt"/>
                  <a:cs typeface="Courier New" panose="02070309020205020404" pitchFamily="49" charset="0"/>
                </a:endParaRPr>
              </a:p>
              <a:p>
                <a:r>
                  <a:rPr lang="en-US" sz="24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</a:t>
                </a:r>
                <a:r>
                  <a:rPr lang="ru-RU" sz="24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обычная точность, </a:t>
                </a:r>
                <a:r>
                  <a:rPr lang="en-US" sz="24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</a:t>
                </a:r>
                <a:r>
                  <a:rPr lang="ru-RU" sz="24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5 членов</a:t>
                </a:r>
                <a:endParaRPr lang="ru-RU" sz="24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2400" b="1" dirty="0" smtClean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 Sing(float x); </a:t>
                </a:r>
              </a:p>
              <a:p>
                <a:r>
                  <a:rPr lang="en-US" sz="24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// </a:t>
                </a:r>
                <a:r>
                  <a:rPr lang="ru-RU" sz="24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точность задается параметром </a:t>
                </a:r>
                <a:r>
                  <a:rPr lang="en-US" sz="24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eps</a:t>
                </a:r>
                <a:endParaRPr lang="ru-RU" sz="24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sz="2400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 Sing(float x, double eps );</a:t>
                </a:r>
                <a:endParaRPr lang="ru-RU" sz="24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3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440" y="1628800"/>
                <a:ext cx="8754088" cy="2697214"/>
              </a:xfrm>
              <a:prstGeom prst="rect">
                <a:avLst/>
              </a:prstGeom>
              <a:blipFill rotWithShape="1">
                <a:blip r:embed="rId2"/>
                <a:stretch>
                  <a:fillRect l="-275" t="-1066"/>
                </a:stretch>
              </a:blipFill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94440" y="4653135"/>
            <a:ext cx="8754088" cy="19411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dist="35921" dir="2700000" algn="ctr" rotWithShape="0">
              <a:schemeClr val="tx1"/>
            </a:outerShdw>
          </a:effectLst>
          <a:extLst/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dirty="0" smtClean="0">
                <a:latin typeface="+mn-lt"/>
                <a:cs typeface="Courier New" panose="02070309020205020404" pitchFamily="49" charset="0"/>
              </a:rPr>
              <a:t>Поиск максимального значения: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x1,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x2,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x3);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sum(float x1, float x2, float x3);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x1,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x2,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x3);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sum(float m[],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n);</a:t>
            </a:r>
          </a:p>
        </p:txBody>
      </p:sp>
    </p:spTree>
    <p:extLst>
      <p:ext uri="{BB962C8B-B14F-4D97-AF65-F5344CB8AC3E}">
        <p14:creationId xmlns:p14="http://schemas.microsoft.com/office/powerpoint/2010/main" val="283299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53163" y="1340768"/>
            <a:ext cx="8754088" cy="157184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ex46_00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примеры перегрузки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функций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namespace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3163" y="2996952"/>
            <a:ext cx="8754088" cy="3049169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наибольшее из двух целых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amax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наибольшее из двух вещественных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(float, float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наибольшее из трех вещественных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(float, float, float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наибольшее из первых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чисел в массиве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a[],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330339" y="188641"/>
            <a:ext cx="8482290" cy="1077218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</a:t>
            </a:r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программы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  </a:t>
            </a:r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перегрузкой</a:t>
            </a:r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функций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115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000" b="1" cap="all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– </a:t>
            </a:r>
            <a:r>
              <a:rPr lang="uk-UA" sz="3200" kern="0" cap="none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продолжение</a:t>
            </a:r>
            <a:r>
              <a:rPr lang="en-US" sz="3200" kern="0" cap="none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  <a:endParaRPr lang="ru-RU" sz="3200" kern="0" cap="none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68114" y="836712"/>
            <a:ext cx="8754088" cy="83317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b)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res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(a&gt;b) ? a: 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return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68114" y="1844824"/>
            <a:ext cx="8754088" cy="83317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(float a, float b)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res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res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(a&gt;b) ? a: 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return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94779" y="2924944"/>
            <a:ext cx="8754088" cy="3418501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amax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(float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a, float b, float c)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float res;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(a&gt;b)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(a&gt;c) res = 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res = c;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(b&gt;c) res = 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res = 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10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Props1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B1C781-CD00-44A1-B706-8C1032A9F44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7518E80-7D8A-40BC-8871-3E8AF93FA3D9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1654</Words>
  <Application>Microsoft Office PowerPoint</Application>
  <PresentationFormat>Экран (4:3)</PresentationFormat>
  <Paragraphs>285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DesignTemplate</vt:lpstr>
      <vt:lpstr>Перегрузка функций и операторов в языке C++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наибольший общий делитель: рекурсивная функция</vt:lpstr>
      <vt:lpstr>Презентация PowerPoint</vt:lpstr>
      <vt:lpstr>Презентация PowerPoint</vt:lpstr>
      <vt:lpstr>результат работы программы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2016-09-09T18:53:14Z</dcterms:created>
  <dcterms:modified xsi:type="dcterms:W3CDTF">2020-03-25T05:29:46Z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