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7" r:id="rId5"/>
    <p:sldId id="719" r:id="rId6"/>
    <p:sldId id="736" r:id="rId7"/>
    <p:sldId id="737" r:id="rId8"/>
    <p:sldId id="738" r:id="rId9"/>
    <p:sldId id="692" r:id="rId10"/>
    <p:sldId id="728" r:id="rId11"/>
    <p:sldId id="729" r:id="rId12"/>
    <p:sldId id="730" r:id="rId13"/>
    <p:sldId id="694" r:id="rId14"/>
    <p:sldId id="731" r:id="rId15"/>
    <p:sldId id="697" r:id="rId16"/>
    <p:sldId id="698" r:id="rId17"/>
    <p:sldId id="699" r:id="rId18"/>
    <p:sldId id="700" r:id="rId19"/>
    <p:sldId id="741" r:id="rId20"/>
    <p:sldId id="743" r:id="rId21"/>
    <p:sldId id="744" r:id="rId22"/>
    <p:sldId id="723" r:id="rId23"/>
    <p:sldId id="724" r:id="rId24"/>
    <p:sldId id="725" r:id="rId25"/>
    <p:sldId id="726" r:id="rId26"/>
    <p:sldId id="727" r:id="rId27"/>
    <p:sldId id="732" r:id="rId28"/>
    <p:sldId id="733" r:id="rId29"/>
    <p:sldId id="739" r:id="rId30"/>
    <p:sldId id="740" r:id="rId31"/>
    <p:sldId id="734" r:id="rId32"/>
    <p:sldId id="735" r:id="rId33"/>
    <p:sldId id="712" r:id="rId34"/>
    <p:sldId id="713" r:id="rId35"/>
    <p:sldId id="714" r:id="rId36"/>
    <p:sldId id="715" r:id="rId37"/>
    <p:sldId id="720" r:id="rId38"/>
    <p:sldId id="721" r:id="rId39"/>
    <p:sldId id="722" r:id="rId40"/>
  </p:sldIdLst>
  <p:sldSz cx="9144000" cy="6858000" type="screen4x3"/>
  <p:notesSz cx="6888163" cy="4657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2E59B"/>
    <a:srgbClr val="93FF93"/>
    <a:srgbClr val="003300"/>
    <a:srgbClr val="004200"/>
    <a:srgbClr val="001848"/>
    <a:srgbClr val="E8E84E"/>
    <a:srgbClr val="B0DD7F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236" autoAdjust="0"/>
    <p:restoredTop sz="86410"/>
  </p:normalViewPr>
  <p:slideViewPr>
    <p:cSldViewPr>
      <p:cViewPr varScale="1">
        <p:scale>
          <a:sx n="56" d="100"/>
          <a:sy n="56" d="100"/>
        </p:scale>
        <p:origin x="-728" y="-6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236" y="-90"/>
      </p:cViewPr>
      <p:guideLst>
        <p:guide orient="horz" pos="1467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z="1000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z="1000" smtClean="0"/>
              <a:t>50: Файловый ввод/вывод </a:t>
            </a:r>
            <a:r>
              <a:rPr lang="en-US" sz="1000" smtClean="0"/>
              <a:t>C++</a:t>
            </a:r>
            <a:endParaRPr lang="en-US" sz="1000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8C596567-A38F-4CEF-B37F-9B9D120D62CE}" type="slidenum">
              <a:rPr lang="en-US" sz="100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433810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2278063" y="349250"/>
            <a:ext cx="2332037" cy="17478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65967" tIns="32983" rIns="65967" bIns="32983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817" y="2212420"/>
            <a:ext cx="5510530" cy="2095976"/>
          </a:xfrm>
          <a:prstGeom prst="rect">
            <a:avLst/>
          </a:prstGeom>
        </p:spPr>
        <p:txBody>
          <a:bodyPr lIns="65967" tIns="32983" rIns="65967" bIns="32983"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1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r>
              <a:rPr lang="ru-RU" smtClean="0"/>
              <a:t>50: Файловый ввод/вывод </a:t>
            </a:r>
            <a:r>
              <a:rPr lang="en-US" smtClean="0"/>
              <a:t>C++</a:t>
            </a:r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901699" y="4424030"/>
            <a:ext cx="2984871" cy="232886"/>
          </a:xfrm>
          <a:prstGeom prst="rect">
            <a:avLst/>
          </a:prstGeom>
        </p:spPr>
        <p:txBody>
          <a:bodyPr lIns="65967" tIns="32983" rIns="65967" bIns="32983"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593160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50: Файловый ввод/вывод </a:t>
            </a:r>
            <a:r>
              <a:rPr lang="en-US" smtClean="0"/>
              <a:t>C++</a:t>
            </a:r>
          </a:p>
        </p:txBody>
      </p:sp>
    </p:spTree>
    <p:extLst>
      <p:ext uri="{BB962C8B-B14F-4D97-AF65-F5344CB8AC3E}">
        <p14:creationId xmlns:p14="http://schemas.microsoft.com/office/powerpoint/2010/main" val="212263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50: Файловый ввод/вывод </a:t>
            </a:r>
            <a:r>
              <a:rPr lang="en-US" smtClean="0"/>
              <a:t>C++</a:t>
            </a:r>
          </a:p>
        </p:txBody>
      </p:sp>
    </p:spTree>
    <p:extLst>
      <p:ext uri="{BB962C8B-B14F-4D97-AF65-F5344CB8AC3E}">
        <p14:creationId xmlns:p14="http://schemas.microsoft.com/office/powerpoint/2010/main" val="3584785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35947" indent="-20613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824533" indent="-164906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154346" indent="-164906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484160" indent="-164906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1813972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143786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473599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2803412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F97AD6-0816-4205-B842-075E5DAC218A}" type="slidenum">
              <a:rPr lang="ru-RU" b="0" smtClean="0">
                <a:solidFill>
                  <a:prstClr val="black"/>
                </a:solidFill>
              </a:rPr>
              <a:pPr eaLnBrk="1" hangingPunct="1"/>
              <a:t>21</a:t>
            </a:fld>
            <a:endParaRPr lang="ru-RU" b="0" smtClean="0">
              <a:solidFill>
                <a:prstClr val="black"/>
              </a:solidFill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50: Файловый ввод/вывод </a:t>
            </a:r>
            <a:r>
              <a:rPr lang="en-US" smtClean="0"/>
              <a:t>C++</a:t>
            </a:r>
          </a:p>
        </p:txBody>
      </p:sp>
    </p:spTree>
    <p:extLst>
      <p:ext uri="{BB962C8B-B14F-4D97-AF65-F5344CB8AC3E}">
        <p14:creationId xmlns:p14="http://schemas.microsoft.com/office/powerpoint/2010/main" val="200303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535947" indent="-206133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824533" indent="-164906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154346" indent="-164906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1484160" indent="-164906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1813972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143786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2473599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2803412" indent="-164906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DFA792-2EF7-4D86-B74A-847642ED32CA}" type="slidenum">
              <a:rPr lang="ru-RU" b="0" smtClean="0"/>
              <a:pPr eaLnBrk="1" hangingPunct="1"/>
              <a:t>35</a:t>
            </a:fld>
            <a:endParaRPr lang="ru-RU" b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Верхний колонтитул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AC8F-F14B-467E-AD3A-52434F2B9C13}" type="datetime1">
              <a:rPr lang="en-US" smtClean="0"/>
              <a:t>3/9/2021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4C700-9596-4ADC-ABF8-1BC8D72E336C}" type="datetime1">
              <a:rPr lang="en-US" smtClean="0"/>
              <a:t>3/9/2021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D7B0-60DC-44E3-BF3B-95E8A7C0B076}" type="datetime1">
              <a:rPr lang="en-US" smtClean="0"/>
              <a:t>3/9/2021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82026-A7E9-41E9-A00B-0C3804D0C87D}" type="datetime1">
              <a:rPr lang="en-US" smtClean="0"/>
              <a:t>3/9/2021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D4C-5A6F-4D66-B3EA-2128F88C1891}" type="datetime1">
              <a:rPr lang="en-US" smtClean="0"/>
              <a:t>3/9/2021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E4A3B-AC9B-4D58-8A9B-1DBAAD5B1451}" type="datetime1">
              <a:rPr lang="en-US" smtClean="0"/>
              <a:t>3/9/2021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53F1-8D7E-4808-AF16-5BF470CCB986}" type="datetime1">
              <a:rPr lang="en-US" smtClean="0"/>
              <a:t>3/9/2021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C7CA591D-F3A3-4A8B-B462-5A73349F24AC}" type="datetime1">
              <a:rPr lang="en-US" smtClean="0"/>
              <a:t>3/9/2021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712968" cy="1815882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l"/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 Файлы и работа с ними</a:t>
            </a:r>
            <a:endParaRPr lang="ru-RU" altLang="ru-RU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/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2. </a:t>
            </a:r>
            <a:r>
              <a:rPr lang="ru-RU" altLang="ru-RU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Понятие структуры</a:t>
            </a:r>
          </a:p>
          <a:p>
            <a:pPr algn="l"/>
            <a:r>
              <a:rPr lang="en-US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altLang="ru-RU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Примеры простейших программ работы с файлами</a:t>
            </a:r>
            <a:endParaRPr lang="ru-RU" altLang="ru-RU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784976" cy="2334121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Файловый ввод-вывод в языке </a:t>
            </a:r>
            <a:r>
              <a:rPr lang="en-US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C++</a:t>
            </a:r>
            <a:r>
              <a:rPr lang="ru-RU" sz="4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Структуры</a:t>
            </a:r>
            <a:endParaRPr lang="ru-RU" sz="4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179512" y="341040"/>
            <a:ext cx="8712968" cy="925223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r>
              <a:rPr lang="ru-RU" b="1" kern="0" dirty="0" smtClean="0">
                <a:solidFill>
                  <a:sysClr val="windowText" lastClr="000000"/>
                </a:solidFill>
              </a:rPr>
              <a:t>Основы программирования и баз данных</a:t>
            </a:r>
            <a:endParaRPr lang="en-US" b="1" kern="0" dirty="0" smtClean="0">
              <a:solidFill>
                <a:sysClr val="windowText" lastClr="000000"/>
              </a:solidFill>
            </a:endParaRPr>
          </a:p>
          <a:p>
            <a:r>
              <a:rPr lang="ru-RU" b="1" kern="0" dirty="0" smtClean="0">
                <a:solidFill>
                  <a:sysClr val="windowText" lastClr="000000"/>
                </a:solidFill>
              </a:rPr>
              <a:t>занятие 50</a:t>
            </a:r>
          </a:p>
        </p:txBody>
      </p:sp>
    </p:spTree>
    <p:extLst>
      <p:ext uri="{BB962C8B-B14F-4D97-AF65-F5344CB8AC3E}">
        <p14:creationId xmlns:p14="http://schemas.microsoft.com/office/powerpoint/2010/main" val="357443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22434"/>
              </p:ext>
            </p:extLst>
          </p:nvPr>
        </p:nvGraphicFramePr>
        <p:xfrm>
          <a:off x="161515" y="980728"/>
          <a:ext cx="8726677" cy="55369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34221"/>
                <a:gridCol w="6692456"/>
              </a:tblGrid>
              <a:tr h="614406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Режим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19050" marB="1905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Что означает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19050" marB="1905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336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Открыть текстовый </a:t>
                      </a:r>
                      <a:r>
                        <a:rPr lang="ru-RU" sz="2800" dirty="0" smtClean="0">
                          <a:effectLst/>
                        </a:rPr>
                        <a:t>файл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для чтения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336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Создать текстовый файл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для записи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336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Добавить в конец </a:t>
                      </a:r>
                      <a:r>
                        <a:rPr lang="ru-RU" sz="2800" dirty="0">
                          <a:effectLst/>
                        </a:rPr>
                        <a:t>текстового файла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336">
                <a:tc>
                  <a:txBody>
                    <a:bodyPr/>
                    <a:lstStyle/>
                    <a:p>
                      <a:pPr marL="0" marR="0" indent="-971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rb</a:t>
                      </a:r>
                      <a:r>
                        <a:rPr lang="ru-RU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28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wb</a:t>
                      </a:r>
                      <a:r>
                        <a:rPr lang="ru-RU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ab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971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</a:rPr>
                        <a:t>Для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двоичных (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binary) 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файлов: </a:t>
                      </a:r>
                      <a:r>
                        <a:rPr lang="ru-RU" sz="2800" dirty="0" smtClean="0">
                          <a:effectLst/>
                        </a:rPr>
                        <a:t>Открыть для чтения/Создать для записи/Добавить в конец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6762">
                <a:tc>
                  <a:txBody>
                    <a:bodyPr/>
                    <a:lstStyle/>
                    <a:p>
                      <a:pPr marL="0" marR="0" indent="-971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r+</a:t>
                      </a:r>
                      <a:r>
                        <a:rPr lang="ru-RU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w+</a:t>
                      </a:r>
                      <a:r>
                        <a:rPr lang="ru-RU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a+</a:t>
                      </a:r>
                      <a:endParaRPr lang="ru-RU" sz="2800" b="1" dirty="0" smtClean="0"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indent="-97155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</a:rPr>
                        <a:t>Для чтения/записи:</a:t>
                      </a:r>
                      <a:r>
                        <a:rPr lang="ru-RU" sz="2800" dirty="0" smtClean="0">
                          <a:effectLst/>
                        </a:rPr>
                        <a:t> Открыть/Создать/Добавить в конец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336">
                <a:tc>
                  <a:txBody>
                    <a:bodyPr/>
                    <a:lstStyle/>
                    <a:p>
                      <a:pPr marL="0" marR="0" indent="-971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r+b</a:t>
                      </a:r>
                      <a:r>
                        <a:rPr lang="ru-RU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28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w+b</a:t>
                      </a:r>
                      <a:r>
                        <a:rPr lang="ru-RU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,</a:t>
                      </a:r>
                      <a:r>
                        <a:rPr lang="en-US" sz="2800" b="1" dirty="0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800" b="1" dirty="0" err="1" smtClean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a+b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effectLst/>
                        </a:rPr>
                        <a:t>Для чтения/записи</a:t>
                      </a:r>
                      <a:r>
                        <a:rPr lang="ru-RU" sz="28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, двоичный файл</a:t>
                      </a:r>
                      <a:r>
                        <a:rPr lang="ru-RU" sz="2800" baseline="0" dirty="0" smtClean="0">
                          <a:effectLst/>
                        </a:rPr>
                        <a:t>: </a:t>
                      </a:r>
                      <a:r>
                        <a:rPr lang="ru-RU" sz="2800" dirty="0" smtClean="0">
                          <a:effectLst/>
                        </a:rPr>
                        <a:t>Открыть/Создать/Добавить в конец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000" marR="36000" marT="19050" marB="1905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179512" y="188641"/>
            <a:ext cx="8712968" cy="6463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6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Режимы открытия файла</a:t>
            </a:r>
            <a:endParaRPr lang="ru-RU" sz="36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0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120032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6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функции работы с файлами</a:t>
            </a:r>
            <a:endParaRPr lang="ru-RU" sz="36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914165"/>
              </p:ext>
            </p:extLst>
          </p:nvPr>
        </p:nvGraphicFramePr>
        <p:xfrm>
          <a:off x="179512" y="1484784"/>
          <a:ext cx="8784976" cy="4754880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6696744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fopen</a:t>
                      </a: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открывает файл</a:t>
                      </a:r>
                      <a:endParaRPr kumimoji="0" lang="ru-RU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2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fclose</a:t>
                      </a: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Закрывает файл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 err="1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fputc</a:t>
                      </a:r>
                      <a:r>
                        <a:rPr lang="en-US" sz="2600" b="1" dirty="0" smtClean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Записывает символ в файл</a:t>
                      </a:r>
                      <a:endParaRPr lang="ru-RU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fgetc</a:t>
                      </a: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Читает символ из файла</a:t>
                      </a: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fgets</a:t>
                      </a: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Читает строку из файла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fputs</a:t>
                      </a: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Записывает строку в файл</a:t>
                      </a: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600" b="1" dirty="0" err="1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fseek</a:t>
                      </a:r>
                      <a:r>
                        <a:rPr lang="en-US" sz="2600" b="1" dirty="0" smtClean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Устанавливает указатель текущей позиции на определенный байт файла</a:t>
                      </a:r>
                      <a:endParaRPr lang="ru-RU" sz="2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fprintf</a:t>
                      </a: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файла то же, что </a:t>
                      </a:r>
                      <a:r>
                        <a:rPr lang="ru-RU" sz="2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printf</a:t>
                      </a: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() для консоли</a:t>
                      </a: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fscanf</a:t>
                      </a: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Для файла то же, что </a:t>
                      </a:r>
                      <a:r>
                        <a:rPr lang="ru-RU" sz="2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scanf</a:t>
                      </a: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() для консоли</a:t>
                      </a:r>
                    </a:p>
                  </a:txBody>
                  <a:tcPr marL="36000" marR="3600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en-US" sz="2600" b="1" dirty="0" err="1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feof</a:t>
                      </a:r>
                      <a:r>
                        <a:rPr lang="en-US" sz="2600" b="1" dirty="0">
                          <a:solidFill>
                            <a:srgbClr val="C00000"/>
                          </a:solidFill>
                          <a:effectLst/>
                          <a:latin typeface="Courier New" panose="02070309020205020404" pitchFamily="49" charset="0"/>
                          <a:ea typeface="Calibri"/>
                          <a:cs typeface="Courier New" panose="02070309020205020404" pitchFamily="49" charset="0"/>
                        </a:rPr>
                        <a:t>()</a:t>
                      </a:r>
                      <a:endParaRPr lang="ru-RU" sz="2600" b="1" dirty="0">
                        <a:solidFill>
                          <a:srgbClr val="C00000"/>
                        </a:solidFill>
                        <a:effectLst/>
                        <a:latin typeface="Courier New" panose="02070309020205020404" pitchFamily="49" charset="0"/>
                        <a:ea typeface="Calibri"/>
                        <a:cs typeface="Courier New" panose="02070309020205020404" pitchFamily="49" charset="0"/>
                      </a:endParaRPr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indent="-97155">
                        <a:spcAft>
                          <a:spcPts val="0"/>
                        </a:spcAft>
                      </a:pP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Возвращает значение </a:t>
                      </a:r>
                      <a:r>
                        <a:rPr lang="ru-RU" sz="2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true</a:t>
                      </a:r>
                      <a:r>
                        <a:rPr lang="ru-RU" sz="2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(истина), если достигнут конец файла</a:t>
                      </a:r>
                    </a:p>
                  </a:txBody>
                  <a:tcPr marL="36000" marR="360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4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378" y="188640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ПРИМЕР ПРОГРАММЫ: ЗАПИСЬ В ФАЙЛ</a:t>
            </a:r>
            <a:endParaRPr lang="ru-RU" sz="3200" b="1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965" y="789218"/>
            <a:ext cx="8712521" cy="452431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_01 записать в файл пять строк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using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namespace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char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s[7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строка – массив символов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*f=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("test-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c.txt","w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966" y="5517232"/>
            <a:ext cx="871252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вариант: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*f;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 =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test-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c.txt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“); 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378" y="188640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ПРИМЕР ПРОГРАММЫ: ЗАПИСЬ В ФАЙЛ</a:t>
            </a:r>
            <a:endParaRPr lang="ru-RU" sz="3200" b="1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7418" y="2420888"/>
            <a:ext cx="8406163" cy="4154984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=0;i&lt;5;i++)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gets(s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fputs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s,f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f,Rus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записано строк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:%2i"),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418" y="764704"/>
            <a:ext cx="8406163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вариант:</a:t>
            </a:r>
          </a:p>
          <a:p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(f == 0)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ошибка открытия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s","test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-c.txt");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solidFill>
                <a:schemeClr val="tx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563934"/>
            <a:ext cx="5046635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В группе 26-К </a:t>
            </a:r>
            <a:r>
              <a:rPr lang="ru-RU" sz="2400" dirty="0" smtClean="0"/>
              <a:t>два Евгения</a:t>
            </a:r>
            <a:endParaRPr lang="ru-RU" sz="2400" dirty="0" smtClean="0"/>
          </a:p>
          <a:p>
            <a:r>
              <a:rPr lang="ru-RU" sz="2400" dirty="0" smtClean="0"/>
              <a:t>В группе 18-К два </a:t>
            </a:r>
            <a:r>
              <a:rPr lang="ru-RU" sz="2400" dirty="0" smtClean="0"/>
              <a:t>Дмитрия</a:t>
            </a:r>
            <a:endParaRPr lang="ru-RU" sz="2400" dirty="0" smtClean="0"/>
          </a:p>
          <a:p>
            <a:r>
              <a:rPr lang="ru-RU" sz="2400" dirty="0" smtClean="0"/>
              <a:t>Если сесть между тезками</a:t>
            </a:r>
          </a:p>
          <a:p>
            <a:r>
              <a:rPr lang="ru-RU" sz="2400" dirty="0" smtClean="0"/>
              <a:t>и загадать желание, то оно</a:t>
            </a:r>
          </a:p>
          <a:p>
            <a:r>
              <a:rPr lang="ru-RU" sz="2400" dirty="0" smtClean="0"/>
              <a:t>может сбыться</a:t>
            </a:r>
            <a:endParaRPr lang="ru-RU" sz="2400" dirty="0"/>
          </a:p>
          <a:p>
            <a:r>
              <a:rPr lang="ru-RU" sz="2400" dirty="0"/>
              <a:t>записано строк:  5</a:t>
            </a:r>
          </a:p>
        </p:txBody>
      </p:sp>
    </p:spTree>
    <p:extLst>
      <p:ext uri="{BB962C8B-B14F-4D97-AF65-F5344CB8AC3E}">
        <p14:creationId xmlns:p14="http://schemas.microsoft.com/office/powerpoint/2010/main" val="240739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378" y="188640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ПРИМЕР ПРОГРАММЫ: ЧТЕНИЕ ИЗ ФАЙЛА</a:t>
            </a:r>
            <a:endParaRPr lang="ru-RU" sz="3200" b="1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447" y="908720"/>
            <a:ext cx="8574814" cy="4154984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FILE *file;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 =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pal.txt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[50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 //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Строка в 50 символов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,"r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300" y="5373216"/>
            <a:ext cx="871252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Функция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ferror</a:t>
            </a: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возвращает код ошибки при работе с файлом</a:t>
            </a:r>
            <a:endParaRPr lang="ru-RU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378" y="188640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/>
              <a:t>ПРИМЕР ПРОГРАММЫ: ЧТЕНИЕ ИЗ ФАЙЛА</a:t>
            </a:r>
            <a:endParaRPr lang="ru-RU" sz="3200" b="1" kern="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293" y="764704"/>
            <a:ext cx="8574814" cy="5632311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if(file == 0)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не могу открыть файл '%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'",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b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чтение из файла, 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пока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uk-UA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возвратит</a:t>
            </a:r>
            <a:r>
              <a:rPr lang="uk-UA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file))</a:t>
            </a: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("%s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(file);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47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Создать двоичный файл </a:t>
            </a:r>
            <a:r>
              <a:rPr lang="ru-RU" sz="2400" b="1" dirty="0"/>
              <a:t>D:\\game\\noobs.dat</a:t>
            </a:r>
            <a:r>
              <a:rPr lang="ru-RU" sz="2400" dirty="0"/>
              <a:t> и записать в него целое число n и n вещественных чисел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1019637"/>
            <a:ext cx="8385497" cy="5560626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&lt;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(LC_ALL, "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RUS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n,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double a;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 *f; //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описываем файловую переменную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//создаем двоичный файл в режиме записи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:\\game\\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noobs.dat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ввод числа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&lt;&lt;"n=";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&gt;&gt;n;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(&amp;n,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), 1, f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50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Создать двоичный файл </a:t>
            </a:r>
            <a:r>
              <a:rPr lang="ru-RU" sz="2400" b="1" dirty="0"/>
              <a:t>D:\\game\\noobs.dat</a:t>
            </a:r>
            <a:r>
              <a:rPr lang="ru-RU" sz="2400" dirty="0"/>
              <a:t> и записать в него целое число n и n вещественных чисел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1019637"/>
            <a:ext cx="8385497" cy="5135894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цикл для ввода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 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вещественных чисел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ввод очередного вещественного числа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a=";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&gt;&gt;a;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запись числа в двоичный файл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(&amp;a,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(double), 1, f);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закрываем файл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(f); system(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pause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4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из текстового файла </a:t>
            </a:r>
            <a:r>
              <a:rPr lang="ru-RU" sz="2400" dirty="0" smtClean="0"/>
              <a:t>считать вещественные </a:t>
            </a:r>
            <a:r>
              <a:rPr lang="ru-RU" sz="2400" dirty="0"/>
              <a:t>числа и найти их сумму</a:t>
            </a:r>
            <a:endParaRPr lang="ru-RU" sz="2400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7504" y="1066457"/>
            <a:ext cx="8385497" cy="5560626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FILE *f=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data.txt","r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float s=0.,x;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while (!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feof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(f))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f,"%f",&amp;x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s+=x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ru-RU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&lt;&lt;x&lt;&lt;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ru-RU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сумма чисел:" &lt;&lt; 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s&lt;&lt;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836712"/>
            <a:ext cx="1440159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1.375</a:t>
            </a:r>
            <a:endParaRPr lang="ru-RU" sz="2400" dirty="0"/>
          </a:p>
          <a:p>
            <a:r>
              <a:rPr lang="ru-RU" sz="2400" dirty="0"/>
              <a:t>12.45</a:t>
            </a:r>
          </a:p>
          <a:p>
            <a:r>
              <a:rPr lang="ru-RU" sz="2400" dirty="0"/>
              <a:t>6.22</a:t>
            </a:r>
          </a:p>
          <a:p>
            <a:r>
              <a:rPr lang="ru-RU" sz="2400" dirty="0"/>
              <a:t>3.14159</a:t>
            </a:r>
          </a:p>
          <a:p>
            <a:r>
              <a:rPr lang="ru-RU" sz="2400" dirty="0"/>
              <a:t>8.25</a:t>
            </a:r>
          </a:p>
          <a:p>
            <a:r>
              <a:rPr lang="ru-RU" sz="2400" dirty="0"/>
              <a:t>16.41</a:t>
            </a:r>
          </a:p>
          <a:p>
            <a:r>
              <a:rPr lang="ru-RU" sz="2400" dirty="0"/>
              <a:t>88</a:t>
            </a:r>
          </a:p>
          <a:p>
            <a:r>
              <a:rPr lang="ru-RU" sz="2400" dirty="0"/>
              <a:t>21</a:t>
            </a:r>
          </a:p>
          <a:p>
            <a:r>
              <a:rPr lang="ru-RU" sz="2400" dirty="0"/>
              <a:t>7</a:t>
            </a:r>
          </a:p>
          <a:p>
            <a:r>
              <a:rPr lang="ru-RU" sz="2400" dirty="0"/>
              <a:t>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392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8944" y="980728"/>
            <a:ext cx="8640960" cy="10209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000000"/>
                </a:solidFill>
                <a:cs typeface="Consolas" pitchFamily="49" charset="0"/>
              </a:rPr>
              <a:t>Структура — это </a:t>
            </a:r>
            <a:r>
              <a:rPr lang="ru-RU" sz="2800" b="1" dirty="0" smtClean="0">
                <a:solidFill>
                  <a:srgbClr val="000000"/>
                </a:solidFill>
                <a:cs typeface="Consolas" pitchFamily="49" charset="0"/>
              </a:rPr>
              <a:t>совокупность данных</a:t>
            </a:r>
            <a:r>
              <a:rPr lang="ru-RU" sz="2800" b="1" dirty="0">
                <a:solidFill>
                  <a:srgbClr val="000000"/>
                </a:solidFill>
                <a:cs typeface="Consolas" pitchFamily="49" charset="0"/>
              </a:rPr>
              <a:t>, 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cs typeface="Consolas" pitchFamily="49" charset="0"/>
              </a:rPr>
              <a:t>объединенная </a:t>
            </a:r>
            <a:r>
              <a:rPr lang="ru-RU" sz="2800" b="1" dirty="0">
                <a:solidFill>
                  <a:srgbClr val="000000"/>
                </a:solidFill>
                <a:cs typeface="Consolas" pitchFamily="49" charset="0"/>
              </a:rPr>
              <a:t>в единое целое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77365"/>
              </p:ext>
            </p:extLst>
          </p:nvPr>
        </p:nvGraphicFramePr>
        <p:xfrm>
          <a:off x="498996" y="3352426"/>
          <a:ext cx="8203184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0796"/>
                <a:gridCol w="2050796"/>
                <a:gridCol w="2050796"/>
                <a:gridCol w="2050796"/>
              </a:tblGrid>
              <a:tr h="6480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Номер рейса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Пункт назначения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Время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</a:rPr>
                        <a:t>Стоимость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1345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Стамбул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07:15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11370.00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128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Москва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09:30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Consolas" pitchFamily="49" charset="0"/>
                          <a:cs typeface="Consolas" pitchFamily="49" charset="0"/>
                        </a:rPr>
                        <a:t>8000.00</a:t>
                      </a:r>
                      <a:endParaRPr lang="ru-RU" sz="2400" b="1" dirty="0"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87524" y="5153142"/>
            <a:ext cx="8640960" cy="13002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600" b="1" i="1" dirty="0" smtClean="0">
                <a:solidFill>
                  <a:srgbClr val="C00000"/>
                </a:solidFill>
              </a:rPr>
              <a:t>Запись (структура)</a:t>
            </a:r>
            <a:r>
              <a:rPr lang="ru-RU" sz="2600" dirty="0" smtClean="0">
                <a:solidFill>
                  <a:srgbClr val="000000"/>
                </a:solidFill>
              </a:rPr>
              <a:t> </a:t>
            </a:r>
            <a:r>
              <a:rPr lang="ru-RU" sz="2600" dirty="0">
                <a:solidFill>
                  <a:srgbClr val="000000"/>
                </a:solidFill>
              </a:rPr>
              <a:t>– это </a:t>
            </a:r>
            <a:r>
              <a:rPr lang="ru-RU" sz="2600" dirty="0" smtClean="0">
                <a:solidFill>
                  <a:srgbClr val="000000"/>
                </a:solidFill>
              </a:rPr>
              <a:t>тип </a:t>
            </a:r>
            <a:r>
              <a:rPr lang="ru-RU" sz="2600" dirty="0">
                <a:solidFill>
                  <a:srgbClr val="000000"/>
                </a:solidFill>
              </a:rPr>
              <a:t>данных, состоящий из фиксированного числа компонентов, называемых </a:t>
            </a:r>
            <a:r>
              <a:rPr lang="ru-RU" sz="2600" b="1" dirty="0">
                <a:solidFill>
                  <a:srgbClr val="C00000"/>
                </a:solidFill>
              </a:rPr>
              <a:t>полями записи</a:t>
            </a:r>
            <a:endParaRPr lang="ru-RU" sz="2600" b="1" dirty="0">
              <a:solidFill>
                <a:srgbClr val="C00000"/>
              </a:solidFill>
              <a:cs typeface="Consolas" pitchFamily="49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24719" y="2481063"/>
            <a:ext cx="1823045" cy="643506"/>
          </a:xfrm>
          <a:prstGeom prst="wedgeRoundRectCallout">
            <a:avLst>
              <a:gd name="adj1" fmla="val -20107"/>
              <a:gd name="adj2" fmla="val 10879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Целое число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491781" y="2492895"/>
            <a:ext cx="1800200" cy="643506"/>
          </a:xfrm>
          <a:prstGeom prst="wedgeRoundRectCallout">
            <a:avLst>
              <a:gd name="adj1" fmla="val -20107"/>
              <a:gd name="adj2" fmla="val 10879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Строка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508004" y="2492895"/>
            <a:ext cx="1967061" cy="643506"/>
          </a:xfrm>
          <a:prstGeom prst="wedgeRoundRectCallout">
            <a:avLst>
              <a:gd name="adj1" fmla="val -20107"/>
              <a:gd name="adj2" fmla="val 10879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Строка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ЧЧ:ММ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668244" y="2481062"/>
            <a:ext cx="2224236" cy="643506"/>
          </a:xfrm>
          <a:prstGeom prst="wedgeRoundRectCallout">
            <a:avLst>
              <a:gd name="adj1" fmla="val -20107"/>
              <a:gd name="adj2" fmla="val 108797"/>
              <a:gd name="adj3" fmla="val 1666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Вещественное число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6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Структуры (объединения)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659566"/>
              </p:ext>
            </p:extLst>
          </p:nvPr>
        </p:nvGraphicFramePr>
        <p:xfrm>
          <a:off x="179512" y="188640"/>
          <a:ext cx="8777324" cy="6156960"/>
        </p:xfrm>
        <a:graphic>
          <a:graphicData uri="http://schemas.openxmlformats.org/drawingml/2006/table">
            <a:tbl>
              <a:tblPr firstRow="1" firstCol="1" bandRow="1"/>
              <a:tblGrid>
                <a:gridCol w="712428"/>
                <a:gridCol w="8064896"/>
              </a:tblGrid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и базовые понятия языка </a:t>
                      </a:r>
                      <a:r>
                        <a:rPr lang="en-US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++.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Среда программирования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CodeBlocks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Операторы ввода-вывода.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занятие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17.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простейших программ на языке C++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Операторы ветвления и выбора в языке С++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занятие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Создание программ - операторы ветвления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Операторы цикла в языке C++.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занятие 19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- операторы цикла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Указатели и адресная арифметика. Объявление указателей.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Массивы в языке C++. Связь массивов и указателей.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занятие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одномерные массивы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занятие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Обработка двумерных массивов в языке C++.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Функции в языке C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++.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Способы передачи параметров функциям.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занятие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Создание 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функции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Особенности работы со строками в языке C++.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занятие 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обработка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строк.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Файловый ввод-вывод в языке C++. Структуры. 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занятие 24.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программ с использованием файлового ввода-вывода.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Практ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занятие 25.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Созд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Calibri"/>
                          <a:cs typeface="Calibri"/>
                        </a:rPr>
                        <a:t>. </a:t>
                      </a: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программ обработки записей (структур).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53-64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Технология объектно-ориентированного программирования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4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412776"/>
            <a:ext cx="820891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  <a:cs typeface="Consolas" pitchFamily="49" charset="0"/>
              </a:rPr>
              <a:t>Синтаксис объявления структуры:</a:t>
            </a:r>
            <a:endParaRPr lang="ru-RU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62966" y="2060848"/>
            <a:ext cx="8385497" cy="3027037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AEROFLOT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numr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/* 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номер рейса      */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nazn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[30+1];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/* пункт назначения */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 time[5+1];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/* время вылета     */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float price;</a:t>
            </a:r>
            <a:r>
              <a:rPr lang="ru-RU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/* стоимость        */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endParaRPr lang="ru-RU" sz="2400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43247" y="5301208"/>
            <a:ext cx="8385497" cy="1296144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cs typeface="Consolas" pitchFamily="49" charset="0"/>
              </a:rPr>
              <a:t>Объявление структуры: ключевое слово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dirty="0" smtClean="0">
                <a:solidFill>
                  <a:srgbClr val="000000"/>
                </a:solidFill>
                <a:cs typeface="Consolas" pitchFamily="49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cs typeface="Consolas" pitchFamily="49" charset="0"/>
              </a:rPr>
              <a:t>за которым следует имя структуры и в фигурных скобках перечисляются поля структуры</a:t>
            </a:r>
            <a:endParaRPr lang="ru-RU" sz="2400" dirty="0">
              <a:solidFill>
                <a:srgbClr val="000000"/>
              </a:solidFill>
              <a:cs typeface="Consolas" pitchFamily="49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128768" y="1425377"/>
            <a:ext cx="2619696" cy="573087"/>
          </a:xfrm>
          <a:prstGeom prst="wedgeRoundRectCallout">
            <a:avLst>
              <a:gd name="adj1" fmla="val -167060"/>
              <a:gd name="adj2" fmla="val 107184"/>
              <a:gd name="adj3" fmla="val 16667"/>
            </a:avLst>
          </a:prstGeom>
          <a:solidFill>
            <a:srgbClr val="C2E59B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имя структуры</a:t>
            </a: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128768" y="2060848"/>
            <a:ext cx="2619696" cy="573087"/>
          </a:xfrm>
          <a:prstGeom prst="wedgeRoundRectCallout">
            <a:avLst>
              <a:gd name="adj1" fmla="val -193239"/>
              <a:gd name="adj2" fmla="val 152059"/>
              <a:gd name="adj3" fmla="val 16667"/>
            </a:avLst>
          </a:prstGeom>
          <a:solidFill>
            <a:srgbClr val="C2E59B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пол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я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 структуры</a:t>
            </a:r>
            <a:endParaRPr lang="ru-RU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62964" y="994767"/>
            <a:ext cx="3200923" cy="430610"/>
          </a:xfrm>
          <a:prstGeom prst="wedgeRoundRectCallout">
            <a:avLst>
              <a:gd name="adj1" fmla="val -28393"/>
              <a:gd name="adj2" fmla="val 226097"/>
              <a:gd name="adj3" fmla="val 16667"/>
            </a:avLst>
          </a:prstGeom>
          <a:solidFill>
            <a:srgbClr val="C2E59B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ключевое слово </a:t>
            </a:r>
            <a:r>
              <a:rPr lang="en-US" sz="2400" b="1" dirty="0" err="1" smtClean="0">
                <a:solidFill>
                  <a:srgbClr val="C00000"/>
                </a:solidFill>
                <a:latin typeface="Calibri" pitchFamily="34" charset="0"/>
              </a:rPr>
              <a:t>struct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598736"/>
            <a:ext cx="2664295" cy="2910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фигурные скобки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591" y="4653136"/>
            <a:ext cx="2664295" cy="2910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</a:rPr>
              <a:t>фигурные скобки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77999" y="23616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сведения о структурах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3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533678-CBE8-45EF-A9F0-FD31673B85E8}" type="slidenum">
              <a:rPr lang="ru-RU" b="0" smtClean="0">
                <a:solidFill>
                  <a:srgbClr val="000000"/>
                </a:solidFill>
              </a:rPr>
              <a:pPr eaLnBrk="1" hangingPunct="1"/>
              <a:t>21</a:t>
            </a:fld>
            <a:endParaRPr lang="ru-RU" b="0" smtClean="0">
              <a:solidFill>
                <a:srgbClr val="000000"/>
              </a:solidFill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6118225" y="884238"/>
            <a:ext cx="6731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433387" y="2122583"/>
            <a:ext cx="8208912" cy="946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Объявление типа данных:</a:t>
            </a:r>
          </a:p>
          <a:p>
            <a:pPr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AEROFLOT </a:t>
            </a:r>
            <a:r>
              <a:rPr lang="en-US" sz="24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Aeroflot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ru-RU" sz="2800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5963" y="3373399"/>
            <a:ext cx="820891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88900" dir="48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6213" indent="-176213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FF"/>
                </a:solidFill>
                <a:latin typeface="Franklin Gothic Demi" pitchFamily="34" charset="0"/>
              </a:rPr>
              <a:t>При объявлении структуры память под нее еще НЕ ВЫДЕЛЯЕТСЯ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4857" y="4221088"/>
            <a:ext cx="8229600" cy="1656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</a:rPr>
              <a:t>Объявление переменных:</a:t>
            </a:r>
          </a:p>
          <a:p>
            <a:pPr algn="l" fontAlgn="base"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Aeroflot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BufRec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 fontAlgn="base"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Aeroflot airport[5]; // 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массив структур</a:t>
            </a:r>
            <a:endParaRPr lang="en-US" sz="2400" b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algn="l" fontAlgn="base"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Aeroflot *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NewRec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// указатель на структуру</a:t>
            </a:r>
            <a:endParaRPr lang="ru-RU" sz="2400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7675" y="980728"/>
            <a:ext cx="8229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Calibri" pitchFamily="34" charset="0"/>
              </a:rPr>
              <a:t>Структура – это пользовательский тип данных</a:t>
            </a:r>
            <a:endParaRPr lang="ru-RU" sz="3200" b="1" dirty="0">
              <a:solidFill>
                <a:srgbClr val="CE1B08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47675" y="3251701"/>
            <a:ext cx="8266781" cy="643506"/>
          </a:xfrm>
          <a:prstGeom prst="wedgeRoundRectCallout">
            <a:avLst>
              <a:gd name="adj1" fmla="val -36522"/>
              <a:gd name="adj2" fmla="val 178278"/>
              <a:gd name="adj3" fmla="val 16667"/>
            </a:avLst>
          </a:prstGeom>
          <a:solidFill>
            <a:srgbClr val="93FF93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Память под переменную выделяется ПРИ ЕЕ ОБЪЯВЛЕНИИ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84857" y="5877272"/>
            <a:ext cx="8266781" cy="643506"/>
          </a:xfrm>
          <a:prstGeom prst="wedgeRoundRectCallout">
            <a:avLst>
              <a:gd name="adj1" fmla="val -32467"/>
              <a:gd name="adj2" fmla="val -83844"/>
              <a:gd name="adj3" fmla="val 16667"/>
            </a:avLst>
          </a:prstGeom>
          <a:solidFill>
            <a:srgbClr val="93FF93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</a:rPr>
              <a:t>Размер памяти: </a:t>
            </a:r>
            <a:r>
              <a:rPr lang="en-US" sz="2000" b="1" dirty="0" smtClean="0">
                <a:solidFill>
                  <a:srgbClr val="000000"/>
                </a:solidFill>
              </a:rPr>
              <a:t>  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(Aeroflot)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)+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31+6+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(float)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77999" y="23616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Общие сведения о структурах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3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1" grpId="1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95536" y="1136812"/>
            <a:ext cx="82809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Доступ к полям структуры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по имени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475" y="1959122"/>
            <a:ext cx="8280920" cy="1292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88900" dir="48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08000" lvl="2" fontAlgn="base">
              <a:spcBef>
                <a:spcPct val="1500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0000"/>
                </a:solidFill>
                <a:cs typeface="Courier New" pitchFamily="49" charset="0"/>
              </a:rPr>
              <a:t>Для обращения ко всей структуре используется ее имя, а для обращения к отдельному полю имя этого поля ставится </a:t>
            </a:r>
            <a:r>
              <a:rPr lang="ru-RU" sz="2600" b="1" dirty="0" smtClean="0">
                <a:solidFill>
                  <a:srgbClr val="FF0000"/>
                </a:solidFill>
                <a:cs typeface="Courier New" pitchFamily="49" charset="0"/>
              </a:rPr>
              <a:t>через точку</a:t>
            </a:r>
            <a:r>
              <a:rPr lang="ru-RU" sz="2600" b="1" dirty="0" smtClean="0">
                <a:solidFill>
                  <a:srgbClr val="000000"/>
                </a:solidFill>
                <a:cs typeface="Courier New" pitchFamily="49" charset="0"/>
              </a:rPr>
              <a:t>: </a:t>
            </a:r>
            <a:endParaRPr lang="en-US" sz="2600" b="1" dirty="0">
              <a:solidFill>
                <a:srgbClr val="000000"/>
              </a:solidFill>
              <a:cs typeface="Courier New" pitchFamily="49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3426022"/>
            <a:ext cx="82809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BufRec.price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*= 1.05;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4248332"/>
            <a:ext cx="82809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BufRec.nazn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,"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Прибрежное")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54993" y="5070642"/>
            <a:ext cx="82809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(airport[1].time,"08:20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")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со структурами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62967" y="5892951"/>
            <a:ext cx="8385497" cy="833178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>
            <a:spAutoFit/>
          </a:bodyPr>
          <a:lstStyle/>
          <a:p>
            <a:pPr fontAlgn="base">
              <a:spcBef>
                <a:spcPct val="15000"/>
              </a:spcBef>
              <a:spcAft>
                <a:spcPct val="0"/>
              </a:spcAft>
              <a:defRPr/>
            </a:pPr>
            <a:r>
              <a:rPr lang="ru-RU" sz="2400" dirty="0" smtClean="0">
                <a:solidFill>
                  <a:srgbClr val="000000"/>
                </a:solidFill>
                <a:cs typeface="Consolas" pitchFamily="49" charset="0"/>
              </a:rPr>
              <a:t>Функция </a:t>
            </a:r>
            <a:r>
              <a:rPr lang="en-US" sz="2400" dirty="0" err="1" smtClean="0">
                <a:solidFill>
                  <a:srgbClr val="000000"/>
                </a:solidFill>
                <a:cs typeface="Consolas" pitchFamily="49" charset="0"/>
              </a:rPr>
              <a:t>strcpy</a:t>
            </a:r>
            <a:r>
              <a:rPr lang="en-US" sz="2400" dirty="0" smtClean="0">
                <a:solidFill>
                  <a:srgbClr val="000000"/>
                </a:solidFill>
                <a:cs typeface="Consolas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cs typeface="Consolas" pitchFamily="49" charset="0"/>
              </a:rPr>
              <a:t>выполняет копирование одной строки в другую</a:t>
            </a:r>
            <a:endParaRPr lang="ru-RU" sz="2400" dirty="0">
              <a:solidFill>
                <a:srgbClr val="000000"/>
              </a:solidFill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36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7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544" y="2204864"/>
            <a:ext cx="8280920" cy="8863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88900" dir="48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08000" lvl="2" fontAlgn="base">
              <a:spcBef>
                <a:spcPct val="15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Aeroflot *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ptrA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08000" lvl="2" fontAlgn="base">
              <a:spcBef>
                <a:spcPct val="1500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&amp;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BufRec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ptrA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&amp;airport;</a:t>
            </a:r>
            <a:endParaRPr lang="en-US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218"/>
          <p:cNvGrpSpPr>
            <a:grpSpLocks/>
          </p:cNvGrpSpPr>
          <p:nvPr/>
        </p:nvGrpSpPr>
        <p:grpSpPr bwMode="auto">
          <a:xfrm>
            <a:off x="327373" y="5121478"/>
            <a:ext cx="8561262" cy="663575"/>
            <a:chOff x="867" y="3123"/>
            <a:chExt cx="2874" cy="418"/>
          </a:xfrm>
        </p:grpSpPr>
        <p:sp>
          <p:nvSpPr>
            <p:cNvPr id="10" name="Text Box 216"/>
            <p:cNvSpPr txBox="1">
              <a:spLocks noChangeArrowheads="1"/>
            </p:cNvSpPr>
            <p:nvPr/>
          </p:nvSpPr>
          <p:spPr bwMode="auto">
            <a:xfrm>
              <a:off x="1201" y="3203"/>
              <a:ext cx="2540" cy="27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dirty="0">
                  <a:solidFill>
                    <a:srgbClr val="000000"/>
                  </a:solidFill>
                </a:rPr>
                <a:t> </a:t>
              </a:r>
              <a:r>
                <a:rPr lang="ru-RU" sz="2200" dirty="0" smtClean="0">
                  <a:solidFill>
                    <a:srgbClr val="000000"/>
                  </a:solidFill>
                  <a:latin typeface="Trebuchet MS"/>
                </a:rPr>
                <a:t>Что такое указатель?</a:t>
              </a:r>
              <a:endParaRPr lang="ru-RU" sz="2200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217"/>
            <p:cNvSpPr>
              <a:spLocks noChangeArrowheads="1"/>
            </p:cNvSpPr>
            <p:nvPr/>
          </p:nvSpPr>
          <p:spPr bwMode="auto">
            <a:xfrm>
              <a:off x="867" y="3123"/>
              <a:ext cx="287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>
                  <a:solidFill>
                    <a:srgbClr val="FFFFFF"/>
                  </a:solidFill>
                  <a:latin typeface="Arial Black" pitchFamily="34" charset="0"/>
                </a:rPr>
                <a:t>?</a:t>
              </a:r>
              <a:endParaRPr lang="ru-RU" sz="4400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12" name="Заголовок 1"/>
          <p:cNvSpPr txBox="1">
            <a:spLocks/>
          </p:cNvSpPr>
          <p:nvPr/>
        </p:nvSpPr>
        <p:spPr>
          <a:xfrm>
            <a:off x="454993" y="3320988"/>
            <a:ext cx="82809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-&gt;price *= 1.05;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4993" y="4293096"/>
            <a:ext cx="82809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strcpy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4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nazn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,"</a:t>
            </a:r>
            <a:r>
              <a:rPr lang="ru-RU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Прибрежное")</a:t>
            </a:r>
            <a:r>
              <a:rPr lang="en-US" sz="24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ru-RU" sz="24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 Box 216"/>
          <p:cNvSpPr txBox="1">
            <a:spLocks noChangeArrowheads="1"/>
          </p:cNvSpPr>
          <p:nvPr/>
        </p:nvSpPr>
        <p:spPr bwMode="auto">
          <a:xfrm>
            <a:off x="1327007" y="5804471"/>
            <a:ext cx="7566321" cy="769441"/>
          </a:xfrm>
          <a:prstGeom prst="rect">
            <a:avLst/>
          </a:prstGeom>
          <a:solidFill>
            <a:srgbClr val="D1D1FF"/>
          </a:solidFill>
          <a:ln w="127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ru-RU" sz="2200" dirty="0" smtClean="0">
                <a:solidFill>
                  <a:srgbClr val="000000"/>
                </a:solidFill>
                <a:latin typeface="Trebuchet MS"/>
              </a:rPr>
              <a:t>Переменная, значение которой равно АДРЕСУ в   памяти</a:t>
            </a:r>
            <a:endParaRPr lang="ru-RU" sz="2200" dirty="0">
              <a:solidFill>
                <a:srgbClr val="00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51520" y="332656"/>
            <a:ext cx="8568952" cy="64807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со структурами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95536" y="1136812"/>
            <a:ext cx="8280920" cy="6480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508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</a:rPr>
              <a:t>Доступ к полям структуры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</a:rPr>
              <a:t>по адресу: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0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49540" y="2420888"/>
            <a:ext cx="4572000" cy="4154984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iobuf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char*	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char*	_base;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_flag;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_file;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charbuf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bufsiz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char*	_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tmpfname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FILE;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0485" y="1670610"/>
            <a:ext cx="8797157" cy="49244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600" dirty="0" smtClean="0"/>
              <a:t>Структура </a:t>
            </a: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ru-RU" sz="2600" dirty="0" smtClean="0"/>
              <a:t>, объявленная в библиотеке </a:t>
            </a:r>
            <a:r>
              <a:rPr lang="en-US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ru-RU" sz="2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485" y="116632"/>
            <a:ext cx="8769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2400" dirty="0"/>
              <a:t>С каждым файлом связан набор </a:t>
            </a:r>
            <a:r>
              <a:rPr lang="ru-RU" sz="2400" b="1" dirty="0"/>
              <a:t>атрибутов</a:t>
            </a:r>
            <a:r>
              <a:rPr lang="ru-RU" sz="2400" dirty="0"/>
              <a:t> (характеристик), т.е. набор сведений о файле. Состав атрибутов может сильно различаться для разных файловых систем.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1105" y="2564904"/>
            <a:ext cx="399821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Имя </a:t>
            </a:r>
            <a:r>
              <a:rPr lang="ru-RU" sz="2400" dirty="0" smtClean="0"/>
              <a:t>файла</a:t>
            </a:r>
            <a:endParaRPr lang="en-US" sz="2400" dirty="0" smtClean="0"/>
          </a:p>
          <a:p>
            <a:r>
              <a:rPr lang="ru-RU" sz="2400" dirty="0" smtClean="0"/>
              <a:t>Путь к файлу</a:t>
            </a:r>
          </a:p>
          <a:p>
            <a:r>
              <a:rPr lang="ru-RU" sz="2400" dirty="0" smtClean="0"/>
              <a:t>Размер файла</a:t>
            </a:r>
          </a:p>
          <a:p>
            <a:r>
              <a:rPr lang="ru-RU" sz="2400" dirty="0" smtClean="0"/>
              <a:t>Владелец файла</a:t>
            </a:r>
          </a:p>
          <a:p>
            <a:r>
              <a:rPr lang="ru-RU" sz="2400" dirty="0" smtClean="0"/>
              <a:t>Флаги атрибутов</a:t>
            </a:r>
          </a:p>
          <a:p>
            <a:r>
              <a:rPr lang="ru-RU" sz="2400" dirty="0" smtClean="0"/>
              <a:t>Флаги прав доступа</a:t>
            </a:r>
          </a:p>
          <a:p>
            <a:r>
              <a:rPr lang="ru-RU" sz="2400" dirty="0" smtClean="0"/>
              <a:t>Размер буфера</a:t>
            </a:r>
          </a:p>
          <a:p>
            <a:r>
              <a:rPr lang="ru-RU" sz="2400" dirty="0" smtClean="0"/>
              <a:t>Метки времени: создания,</a:t>
            </a:r>
          </a:p>
          <a:p>
            <a:r>
              <a:rPr lang="ru-RU" sz="2400" dirty="0" smtClean="0"/>
              <a:t>доступа, изменения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64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584775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Примеры структур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7963" y="773416"/>
            <a:ext cx="8842331" cy="181588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cs typeface="Courier New" panose="02070309020205020404" pitchFamily="49" charset="0"/>
              </a:rPr>
              <a:t>Координаты точки в графическом режиме: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TPoint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inty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9888" y="2740196"/>
            <a:ext cx="8842331" cy="181588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cs typeface="Courier New" panose="02070309020205020404" pitchFamily="49" charset="0"/>
              </a:rPr>
              <a:t>Школьная правильная дробь: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Ratio {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nom;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denom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2301" y="4708478"/>
            <a:ext cx="8842331" cy="181588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b="1" dirty="0" smtClean="0">
                <a:cs typeface="Courier New" panose="02070309020205020404" pitchFamily="49" charset="0"/>
              </a:rPr>
              <a:t>Обращение к полям записей: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TPoint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Current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Ratio r;</a:t>
            </a:r>
            <a:endParaRPr lang="en-US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z2016.oklad=13000.00;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r.denom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Current.x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=200; </a:t>
            </a:r>
            <a:r>
              <a:rPr lang="en-US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Current.y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=300;</a:t>
            </a:r>
            <a:endParaRPr lang="ru-RU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5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856984" cy="600164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50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_03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Школьные дроби на базе структур</a:t>
            </a:r>
          </a:p>
          <a:p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//#include 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ПРОТОТИПЫ И ОПРЕДЕЛЕНИЯ ФУНКЦИЙ</a:t>
            </a:r>
          </a:p>
          <a:p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объявление структуры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Ratio {unsigned long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denum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;};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нахождение наибольшего общего делителя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gcd1(unsigned x, unsigned y);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сокращение дроби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reduce(Ratio &amp;c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263" y="482275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нахождение наибольшего общего делителя </a:t>
            </a:r>
          </a:p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(рекурсия)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unsigned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(unsigned x, unsigned y)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(y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0) return x;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y,x%y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сокращение дроби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reduce(Ratio &amp;c)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unsigned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t=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c.num,c.denum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t=((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c.denum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)?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c.num,c.denum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c.denum,c.num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/=t;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c.denum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/=t;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7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07983" y="162793"/>
            <a:ext cx="8482290" cy="1077218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2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разного прочтения содержимого (вариант)</a:t>
            </a:r>
            <a:endParaRPr lang="ru-RU" sz="32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53" y="1233457"/>
            <a:ext cx="3992186" cy="55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3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51520" y="332656"/>
            <a:ext cx="856895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2400" b="1" kern="0" dirty="0" smtClean="0">
                <a:solidFill>
                  <a:srgbClr val="C00000"/>
                </a:solidFill>
              </a:rPr>
              <a:t>Структуры явились основой для нового вида программирования – объектно-ориентированного</a:t>
            </a:r>
            <a:endParaRPr lang="ru-RU" sz="2400" b="1" kern="0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697" y="3781396"/>
            <a:ext cx="8706909" cy="284385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spcBef>
                <a:spcPct val="15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rebuchet MS"/>
                <a:cs typeface="Consolas" pitchFamily="49" charset="0"/>
              </a:rPr>
              <a:t>Свойства: </a:t>
            </a:r>
            <a:endParaRPr lang="en-US" sz="2400" b="1" i="1" dirty="0" smtClean="0">
              <a:solidFill>
                <a:srgbClr val="FF0000"/>
              </a:solidFill>
              <a:latin typeface="Trebuchet MS"/>
              <a:cs typeface="Consolas" pitchFamily="49" charset="0"/>
            </a:endParaRPr>
          </a:p>
          <a:p>
            <a:pPr lvl="0">
              <a:spcBef>
                <a:spcPct val="15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Trebuchet MS"/>
                <a:cs typeface="Consolas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 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позиция (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);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размеры (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);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заголовок 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(Caption);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иконки системного меню (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biMaximize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biMinimize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),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вид границы (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bsNone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bsSingle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…), . . .</a:t>
            </a:r>
          </a:p>
          <a:p>
            <a:pPr lvl="0">
              <a:spcBef>
                <a:spcPct val="15000"/>
              </a:spcBef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Trebuchet MS"/>
                <a:cs typeface="Consolas" pitchFamily="49" charset="0"/>
              </a:rPr>
              <a:t>Методы: </a:t>
            </a:r>
          </a:p>
          <a:p>
            <a:pPr lvl="0">
              <a:spcBef>
                <a:spcPct val="15000"/>
              </a:spcBef>
              <a:defRPr/>
            </a:pPr>
            <a:r>
              <a:rPr lang="ru-RU" sz="2400" dirty="0">
                <a:solidFill>
                  <a:srgbClr val="000000"/>
                </a:solidFill>
                <a:latin typeface="Trebuchet MS"/>
                <a:cs typeface="Consolas" pitchFamily="49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   создание, отображение на экране</a:t>
            </a:r>
            <a:r>
              <a:rPr lang="en-US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, </a:t>
            </a:r>
            <a:r>
              <a:rPr lang="ru-RU" sz="2400" dirty="0" smtClean="0">
                <a:solidFill>
                  <a:srgbClr val="000000"/>
                </a:solidFill>
                <a:latin typeface="Trebuchet MS"/>
                <a:cs typeface="Consolas" pitchFamily="49" charset="0"/>
              </a:rPr>
              <a:t>изменение размеров, перетаскивание, прокручивание . . .</a:t>
            </a:r>
            <a:endParaRPr lang="ru-RU" sz="2400" dirty="0">
              <a:solidFill>
                <a:srgbClr val="000000"/>
              </a:solidFill>
              <a:latin typeface="Trebuchet MS"/>
              <a:cs typeface="Consolas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2" y="1691604"/>
            <a:ext cx="3700836" cy="19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91604"/>
            <a:ext cx="3744416" cy="186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04" y="1633422"/>
            <a:ext cx="6093240" cy="197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Понятие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файла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точки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зрения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программиста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829" y="1532677"/>
            <a:ext cx="874331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/>
              <a:t>Файл</a:t>
            </a:r>
            <a:r>
              <a:rPr lang="ru-RU" sz="2800" dirty="0"/>
              <a:t> — это именованная структура данных на носителе, представляющая собой последовательность элементов данных одного типа</a:t>
            </a:r>
            <a:endParaRPr lang="ru-RU" sz="2800" dirty="0">
              <a:solidFill>
                <a:srgbClr val="CE1B0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829" y="3520781"/>
            <a:ext cx="874331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3600" dirty="0" smtClean="0"/>
              <a:t>Файлы </a:t>
            </a:r>
            <a:r>
              <a:rPr lang="ru-RU" sz="3600" dirty="0"/>
              <a:t>можно разделить на три  класса: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• типизированные;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• </a:t>
            </a:r>
            <a:r>
              <a:rPr lang="ru-RU" sz="3600" b="1" dirty="0" err="1">
                <a:solidFill>
                  <a:srgbClr val="C00000"/>
                </a:solidFill>
              </a:rPr>
              <a:t>бестиповые</a:t>
            </a:r>
            <a:r>
              <a:rPr lang="ru-RU" sz="3600" b="1" dirty="0">
                <a:solidFill>
                  <a:srgbClr val="C00000"/>
                </a:solidFill>
              </a:rPr>
              <a:t>;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• текстовые</a:t>
            </a:r>
          </a:p>
        </p:txBody>
      </p:sp>
    </p:spTree>
    <p:extLst>
      <p:ext uri="{BB962C8B-B14F-4D97-AF65-F5344CB8AC3E}">
        <p14:creationId xmlns:p14="http://schemas.microsoft.com/office/powerpoint/2010/main" val="30127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9584" y="116632"/>
            <a:ext cx="8568952" cy="584775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работы со структурами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574814" cy="4893647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ex4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_03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пример к занятию 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стандартный модуль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C++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стандартный модуль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strings.h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//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пространство имен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AEROFLOT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        /*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номер рейса */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[15+1];  /*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пункт назначения */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depart[5+1]; /*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время отправления */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price;      /* 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стоимость */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AEROFLOT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Aeroflot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12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378" y="188640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работы со структурами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293" y="764704"/>
            <a:ext cx="8574814" cy="5632311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setlocale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LC_ALL,"Russian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FILE *fin;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fnazn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[16],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fdepart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[6];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fnumr,nRecs,i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float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Aeroflot airport[10];  // </a:t>
            </a:r>
            <a:r>
              <a:rPr lang="ru-RU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массив структур</a:t>
            </a:r>
          </a:p>
          <a:p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fin=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airport.txt","r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if((fin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("airport.txt", "r")) == 0)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&lt;&lt;"\n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Ошибка открытия </a:t>
            </a:r>
            <a:r>
              <a:rPr lang="ru-RU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вх</a:t>
            </a:r>
            <a:r>
              <a:rPr lang="ru-RU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файла\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n";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-1;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5517232"/>
            <a:ext cx="529895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245 Evpatoria 07:20 35.00</a:t>
            </a:r>
          </a:p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149 Saki 13:05 22.00</a:t>
            </a:r>
          </a:p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54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757" y="332656"/>
            <a:ext cx="8574814" cy="6370975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(!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feof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(fin))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(fin,"%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%s %s %f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&amp;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fnumr,fnazn,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fdepart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,&amp;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fnumr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!=0)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airport[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fnumr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(airport[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nazn,fnazn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(airport[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depart,fdepart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airport[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].price=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fnumr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&lt;&lt;";"&lt;&lt;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fnazn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&lt;&lt;";"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fdepart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&lt;&lt;";"&lt;&lt;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fprice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getchar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 0;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1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378" y="188640"/>
            <a:ext cx="8568952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работы со структурами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293" y="764704"/>
            <a:ext cx="8574814" cy="1200329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245 Evpatoria 07:20 35.00</a:t>
            </a:r>
          </a:p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149 Saki 13:05 22.00</a:t>
            </a:r>
          </a:p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293" y="2276872"/>
            <a:ext cx="8574814" cy="1569660"/>
          </a:xfrm>
          <a:prstGeom prst="rect">
            <a:avLst/>
          </a:prstGeom>
          <a:solidFill>
            <a:srgbClr val="FFFFCC"/>
          </a:solidFill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245;Evpatoria;07:20;35</a:t>
            </a:r>
          </a:p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149;Saki;13:05;22</a:t>
            </a:r>
          </a:p>
          <a:p>
            <a:r>
              <a:rPr lang="fi-FI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0;Saki;13:05;22</a:t>
            </a:r>
          </a:p>
          <a:p>
            <a:r>
              <a:rPr lang="ru-RU" sz="2400" b="1">
                <a:latin typeface="Courier New" panose="02070309020205020404" pitchFamily="49" charset="0"/>
                <a:cs typeface="Courier New" panose="02070309020205020404" pitchFamily="49" charset="0"/>
              </a:rPr>
              <a:t>считано:2записей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Строки в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языке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C/C++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695" y="1052736"/>
            <a:ext cx="84979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Для</a:t>
            </a:r>
            <a:r>
              <a:rPr lang="en-US" sz="2400" dirty="0" smtClean="0"/>
              <a:t> </a:t>
            </a:r>
            <a:r>
              <a:rPr lang="ru-RU" sz="2400" dirty="0" smtClean="0"/>
              <a:t>работы с текстом </a:t>
            </a:r>
            <a:r>
              <a:rPr lang="ru-RU" sz="2400" dirty="0"/>
              <a:t>в языке Си не существует особого встроенного типа данных. Роль строки играет массив символов, заканчивающийся нулевым байтом (</a:t>
            </a:r>
            <a:r>
              <a:rPr lang="ru-RU" sz="2400" dirty="0" smtClean="0"/>
              <a:t>т.е. </a:t>
            </a:r>
            <a:r>
              <a:rPr lang="ru-RU" sz="2400" dirty="0"/>
              <a:t>байтом, значение которого равно нулю, или </a:t>
            </a:r>
            <a:r>
              <a:rPr lang="en-US" sz="2400" b="1" dirty="0"/>
              <a:t>‘\0’</a:t>
            </a:r>
            <a:r>
              <a:rPr lang="ru-RU" sz="2400" dirty="0"/>
              <a:t>). Иногда такое представление называют Си-строки, поскольку оно появилось в языке Си.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695" y="3392299"/>
            <a:ext cx="848228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Таким образом, </a:t>
            </a:r>
            <a:r>
              <a:rPr lang="ru-RU" sz="2400" dirty="0" smtClean="0"/>
              <a:t>для строки </a:t>
            </a:r>
            <a:r>
              <a:rPr lang="ru-RU" sz="2400" dirty="0"/>
              <a:t>из 10 </a:t>
            </a:r>
            <a:r>
              <a:rPr lang="ru-RU" sz="2400" dirty="0" smtClean="0"/>
              <a:t>символов с </a:t>
            </a:r>
            <a:r>
              <a:rPr lang="ru-RU" sz="2400" dirty="0"/>
              <a:t>учетом последнего нулевого байта необходимо объявить массив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[11];</a:t>
            </a: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Начинающим </a:t>
            </a:r>
            <a:r>
              <a:rPr lang="ru-RU" sz="2800" b="1" dirty="0">
                <a:solidFill>
                  <a:srgbClr val="7030A0"/>
                </a:solidFill>
              </a:rPr>
              <a:t>программистам я рекомендую на первых порах объявлять строки в следующем виде:</a:t>
            </a:r>
          </a:p>
          <a:p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[10+1];</a:t>
            </a:r>
            <a:endParaRPr lang="ru-RU" sz="28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5654" name="Group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308535"/>
              </p:ext>
            </p:extLst>
          </p:nvPr>
        </p:nvGraphicFramePr>
        <p:xfrm>
          <a:off x="1158945" y="3051175"/>
          <a:ext cx="7597775" cy="541338"/>
        </p:xfrm>
        <a:graphic>
          <a:graphicData uri="http://schemas.openxmlformats.org/drawingml/2006/table">
            <a:tbl>
              <a:tblPr/>
              <a:tblGrid>
                <a:gridCol w="541338"/>
                <a:gridCol w="544512"/>
                <a:gridCol w="541338"/>
                <a:gridCol w="544512"/>
                <a:gridCol w="541338"/>
                <a:gridCol w="544512"/>
                <a:gridCol w="541338"/>
                <a:gridCol w="541337"/>
                <a:gridCol w="544513"/>
                <a:gridCol w="541337"/>
                <a:gridCol w="544513"/>
                <a:gridCol w="541337"/>
                <a:gridCol w="544513"/>
                <a:gridCol w="541337"/>
              </a:tblGrid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!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\0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¤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¤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¤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¤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¤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556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98536"/>
              </p:ext>
            </p:extLst>
          </p:nvPr>
        </p:nvGraphicFramePr>
        <p:xfrm>
          <a:off x="1177926" y="2564904"/>
          <a:ext cx="522287" cy="459244"/>
        </p:xfrm>
        <a:graphic>
          <a:graphicData uri="http://schemas.openxmlformats.org/drawingml/2006/table">
            <a:tbl>
              <a:tblPr/>
              <a:tblGrid>
                <a:gridCol w="522287"/>
              </a:tblGrid>
              <a:tr h="458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42" marB="4674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5574" name="Group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59255"/>
              </p:ext>
            </p:extLst>
          </p:nvPr>
        </p:nvGraphicFramePr>
        <p:xfrm>
          <a:off x="8101013" y="2564904"/>
          <a:ext cx="739775" cy="459244"/>
        </p:xfrm>
        <a:graphic>
          <a:graphicData uri="http://schemas.openxmlformats.org/drawingml/2006/table">
            <a:tbl>
              <a:tblPr/>
              <a:tblGrid>
                <a:gridCol w="739775"/>
              </a:tblGrid>
              <a:tr h="458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42" marB="4674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5583" name="Rectangle 143"/>
          <p:cNvSpPr>
            <a:spLocks noChangeArrowheads="1"/>
          </p:cNvSpPr>
          <p:nvPr/>
        </p:nvSpPr>
        <p:spPr bwMode="auto">
          <a:xfrm>
            <a:off x="2205108" y="3721100"/>
            <a:ext cx="1752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ru-RU" dirty="0"/>
              <a:t>рабочая часть</a:t>
            </a:r>
          </a:p>
        </p:txBody>
      </p:sp>
      <p:sp>
        <p:nvSpPr>
          <p:cNvPr id="445584" name="Line 144"/>
          <p:cNvSpPr>
            <a:spLocks noChangeShapeType="1"/>
          </p:cNvSpPr>
          <p:nvPr/>
        </p:nvSpPr>
        <p:spPr bwMode="auto">
          <a:xfrm>
            <a:off x="4956245" y="3494088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5585" name="Line 145"/>
          <p:cNvSpPr>
            <a:spLocks noChangeShapeType="1"/>
          </p:cNvSpPr>
          <p:nvPr/>
        </p:nvSpPr>
        <p:spPr bwMode="auto">
          <a:xfrm>
            <a:off x="1157358" y="3482975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5586" name="Line 146"/>
          <p:cNvSpPr>
            <a:spLocks noChangeShapeType="1"/>
          </p:cNvSpPr>
          <p:nvPr/>
        </p:nvSpPr>
        <p:spPr bwMode="auto">
          <a:xfrm>
            <a:off x="3908495" y="3900488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5587" name="Line 147"/>
          <p:cNvSpPr>
            <a:spLocks noChangeShapeType="1"/>
          </p:cNvSpPr>
          <p:nvPr/>
        </p:nvSpPr>
        <p:spPr bwMode="auto">
          <a:xfrm flipH="1">
            <a:off x="1157358" y="3900488"/>
            <a:ext cx="1047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5588" name="AutoShape 148"/>
          <p:cNvSpPr>
            <a:spLocks noChangeArrowheads="1"/>
          </p:cNvSpPr>
          <p:nvPr/>
        </p:nvSpPr>
        <p:spPr bwMode="auto">
          <a:xfrm>
            <a:off x="900183" y="4160838"/>
            <a:ext cx="1036637" cy="476250"/>
          </a:xfrm>
          <a:prstGeom prst="wedgeRoundRectCallout">
            <a:avLst>
              <a:gd name="adj1" fmla="val 7731"/>
              <a:gd name="adj2" fmla="val -173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s[0]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445589" name="AutoShape 149"/>
          <p:cNvSpPr>
            <a:spLocks noChangeArrowheads="1"/>
          </p:cNvSpPr>
          <p:nvPr/>
        </p:nvSpPr>
        <p:spPr bwMode="auto">
          <a:xfrm>
            <a:off x="1827283" y="4376738"/>
            <a:ext cx="1036637" cy="476250"/>
          </a:xfrm>
          <a:prstGeom prst="wedgeRoundRectCallout">
            <a:avLst>
              <a:gd name="adj1" fmla="val -28866"/>
              <a:gd name="adj2" fmla="val -217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s[1]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445590" name="AutoShape 150"/>
          <p:cNvSpPr>
            <a:spLocks noChangeArrowheads="1"/>
          </p:cNvSpPr>
          <p:nvPr/>
        </p:nvSpPr>
        <p:spPr bwMode="auto">
          <a:xfrm>
            <a:off x="2574131" y="2173865"/>
            <a:ext cx="1036637" cy="476250"/>
          </a:xfrm>
          <a:prstGeom prst="wedgeRoundRectCallout">
            <a:avLst>
              <a:gd name="adj1" fmla="val -62556"/>
              <a:gd name="adj2" fmla="val 150667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s[2]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445591" name="AutoShape 151"/>
          <p:cNvSpPr>
            <a:spLocks noChangeArrowheads="1"/>
          </p:cNvSpPr>
          <p:nvPr/>
        </p:nvSpPr>
        <p:spPr bwMode="auto">
          <a:xfrm>
            <a:off x="3610768" y="2203450"/>
            <a:ext cx="1036638" cy="476250"/>
          </a:xfrm>
          <a:prstGeom prst="wedgeRoundRectCallout">
            <a:avLst>
              <a:gd name="adj1" fmla="val -106662"/>
              <a:gd name="adj2" fmla="val 134333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sz="2400">
                <a:latin typeface="Courier New" pitchFamily="49" charset="0"/>
              </a:rPr>
              <a:t>s[3]</a:t>
            </a:r>
            <a:endParaRPr lang="ru-RU" sz="2400">
              <a:latin typeface="Courier New" pitchFamily="49" charset="0"/>
            </a:endParaRPr>
          </a:p>
        </p:txBody>
      </p:sp>
      <p:sp>
        <p:nvSpPr>
          <p:cNvPr id="445592" name="Rectangle 152"/>
          <p:cNvSpPr>
            <a:spLocks noChangeArrowheads="1"/>
          </p:cNvSpPr>
          <p:nvPr/>
        </p:nvSpPr>
        <p:spPr bwMode="auto">
          <a:xfrm>
            <a:off x="578644" y="1527175"/>
            <a:ext cx="2243138" cy="493713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/>
          <a:lstStyle/>
          <a:p>
            <a:pPr>
              <a:spcBef>
                <a:spcPct val="15000"/>
              </a:spcBef>
              <a:defRPr/>
            </a:pPr>
            <a:r>
              <a:rPr lang="en-US" sz="2400" dirty="0">
                <a:latin typeface="Courier New" pitchFamily="49" charset="0"/>
              </a:rPr>
              <a:t>char s[80];</a:t>
            </a:r>
            <a:endParaRPr lang="ru-RU" sz="2400" dirty="0">
              <a:latin typeface="Courier New" pitchFamily="49" charset="0"/>
            </a:endParaRPr>
          </a:p>
        </p:txBody>
      </p:sp>
      <p:sp>
        <p:nvSpPr>
          <p:cNvPr id="445653" name="AutoShape 213"/>
          <p:cNvSpPr>
            <a:spLocks noChangeArrowheads="1"/>
          </p:cNvSpPr>
          <p:nvPr/>
        </p:nvSpPr>
        <p:spPr bwMode="auto">
          <a:xfrm>
            <a:off x="4773604" y="1527175"/>
            <a:ext cx="3921125" cy="914400"/>
          </a:xfrm>
          <a:prstGeom prst="wedgeRoundRectCallout">
            <a:avLst>
              <a:gd name="adj1" fmla="val -38069"/>
              <a:gd name="adj2" fmla="val 109375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ru-RU" sz="2200" b="0" dirty="0"/>
              <a:t>признак окончания строки: символ с кодом 0</a:t>
            </a:r>
          </a:p>
        </p:txBody>
      </p:sp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4448960" y="4487068"/>
            <a:ext cx="4562475" cy="896937"/>
            <a:chOff x="867" y="3123"/>
            <a:chExt cx="2874" cy="565"/>
          </a:xfrm>
        </p:grpSpPr>
        <p:sp>
          <p:nvSpPr>
            <p:cNvPr id="69686" name="Text Box 216"/>
            <p:cNvSpPr txBox="1">
              <a:spLocks noChangeArrowheads="1"/>
            </p:cNvSpPr>
            <p:nvPr/>
          </p:nvSpPr>
          <p:spPr bwMode="auto">
            <a:xfrm>
              <a:off x="1201" y="3203"/>
              <a:ext cx="2540" cy="485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200"/>
                <a:t> </a:t>
              </a:r>
              <a:r>
                <a:rPr lang="ru-RU" sz="2200" b="0"/>
                <a:t>Символ</a:t>
              </a:r>
              <a:r>
                <a:rPr lang="ru-RU" sz="2200"/>
                <a:t> </a:t>
              </a:r>
              <a:r>
                <a:rPr lang="en-US" sz="2200">
                  <a:latin typeface="Courier New" pitchFamily="49" charset="0"/>
                </a:rPr>
                <a:t>'\0'</a:t>
              </a:r>
              <a:r>
                <a:rPr lang="en-US" sz="2200"/>
                <a:t> </a:t>
              </a:r>
              <a:r>
                <a:rPr lang="ru-RU" sz="2200" b="0"/>
                <a:t>имеет</a:t>
              </a:r>
              <a:r>
                <a:rPr lang="ru-RU" sz="2200"/>
                <a:t> код 0</a:t>
              </a:r>
              <a:r>
                <a:rPr lang="en-US" sz="2200"/>
                <a:t/>
              </a:r>
              <a:br>
                <a:rPr lang="en-US" sz="2200"/>
              </a:br>
              <a:r>
                <a:rPr lang="en-US" sz="2200"/>
                <a:t> </a:t>
              </a:r>
              <a:r>
                <a:rPr lang="ru-RU" sz="2200"/>
                <a:t>символ   </a:t>
              </a:r>
              <a:r>
                <a:rPr lang="en-US" sz="2200">
                  <a:latin typeface="Courier New" pitchFamily="49" charset="0"/>
                </a:rPr>
                <a:t>'0'</a:t>
              </a:r>
              <a:r>
                <a:rPr lang="en-US" sz="2200"/>
                <a:t> </a:t>
              </a:r>
              <a:r>
                <a:rPr lang="ru-RU" sz="2200"/>
                <a:t> </a:t>
              </a:r>
              <a:r>
                <a:rPr lang="ru-RU" sz="2200" b="0"/>
                <a:t>имеет</a:t>
              </a:r>
              <a:r>
                <a:rPr lang="ru-RU" sz="2200"/>
                <a:t> код 48</a:t>
              </a:r>
            </a:p>
          </p:txBody>
        </p:sp>
        <p:sp>
          <p:nvSpPr>
            <p:cNvPr id="69687" name="Oval 217"/>
            <p:cNvSpPr>
              <a:spLocks noChangeArrowheads="1"/>
            </p:cNvSpPr>
            <p:nvPr/>
          </p:nvSpPr>
          <p:spPr bwMode="auto">
            <a:xfrm>
              <a:off x="867" y="3123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40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  <a:endParaRPr 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FF0000"/>
                </a:solidFill>
              </a:rPr>
              <a:t>Символьные строки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69136" y="5694694"/>
            <a:ext cx="8649982" cy="954322"/>
          </a:xfrm>
          <a:prstGeom prst="rect">
            <a:avLst/>
          </a:prstGeom>
          <a:ln w="57150">
            <a:solidFill>
              <a:schemeClr val="tx2"/>
            </a:solidFill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Строка – это одномерный символьный массив, заканчивающийся нулевым </a:t>
            </a:r>
            <a:r>
              <a:rPr lang="ru-RU" sz="2800" dirty="0" smtClean="0"/>
              <a:t>символом</a:t>
            </a:r>
            <a:endParaRPr lang="ru-RU" sz="2800" b="1" dirty="0">
              <a:solidFill>
                <a:srgbClr val="CE1B08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4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4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5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45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4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583" grpId="0"/>
      <p:bldP spid="445584" grpId="0" animBg="1"/>
      <p:bldP spid="445585" grpId="0" animBg="1"/>
      <p:bldP spid="445586" grpId="0" animBg="1"/>
      <p:bldP spid="445587" grpId="0" animBg="1"/>
      <p:bldP spid="445588" grpId="0" animBg="1"/>
      <p:bldP spid="445589" grpId="0" animBg="1"/>
      <p:bldP spid="445590" grpId="0" animBg="1"/>
      <p:bldP spid="445591" grpId="0" animBg="1"/>
      <p:bldP spid="445592" grpId="0" animBg="1"/>
      <p:bldP spid="4456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5" y="188640"/>
            <a:ext cx="8887416" cy="57606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284C6A"/>
                </a:solidFill>
                <a:latin typeface="Trebuchet MS" pitchFamily="34" charset="0"/>
              </a:defRPr>
            </a:lvl9pPr>
          </a:lstStyle>
          <a:p>
            <a:r>
              <a:rPr lang="ru-RU" sz="3200" b="1" kern="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функции обработки строк</a:t>
            </a:r>
            <a:endParaRPr lang="ru-RU" sz="3200" b="1" kern="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725" y="908720"/>
            <a:ext cx="8784976" cy="5093702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en-US" sz="2800" b="1" dirty="0" err="1">
                <a:solidFill>
                  <a:srgbClr val="C00000"/>
                </a:solidFill>
                <a:latin typeface="Courier New" pitchFamily="49" charset="0"/>
              </a:rPr>
              <a:t>cin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</a:rPr>
              <a:t>&gt;&gt;s </a:t>
            </a:r>
            <a:r>
              <a:rPr lang="ru-RU" sz="2800" dirty="0" smtClean="0"/>
              <a:t>ввод строки до первого пробела</a:t>
            </a:r>
          </a:p>
          <a:p>
            <a:pPr hangingPunct="0"/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gets(s</a:t>
            </a:r>
            <a:r>
              <a:rPr lang="en-US" sz="2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700" dirty="0"/>
              <a:t> </a:t>
            </a:r>
            <a:r>
              <a:rPr lang="ru-RU" sz="2700" dirty="0" smtClean="0"/>
              <a:t>ввод строки, содержащей пробелы</a:t>
            </a:r>
            <a:endParaRPr lang="ru-RU" sz="2700" dirty="0">
              <a:solidFill>
                <a:srgbClr val="7030A0"/>
              </a:solidFill>
            </a:endParaRPr>
          </a:p>
          <a:p>
            <a:pPr hangingPunct="0"/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puts(s</a:t>
            </a:r>
            <a:r>
              <a:rPr lang="en-US" sz="27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700" dirty="0"/>
              <a:t> </a:t>
            </a:r>
            <a:r>
              <a:rPr lang="ru-RU" sz="2700" dirty="0" smtClean="0"/>
              <a:t>вывод строки</a:t>
            </a: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</a:t>
            </a:r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s",s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700" dirty="0" smtClean="0"/>
              <a:t> </a:t>
            </a:r>
            <a:r>
              <a:rPr lang="ru-RU" sz="2700" dirty="0"/>
              <a:t>вывод строки</a:t>
            </a: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strlen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  <a:r>
              <a:rPr lang="ru-RU" sz="2700" dirty="0" smtClean="0"/>
              <a:t> длина строки</a:t>
            </a:r>
            <a:endParaRPr lang="ru-RU" sz="2700" dirty="0" smtClean="0">
              <a:solidFill>
                <a:srgbClr val="7030A0"/>
              </a:solidFill>
            </a:endParaRP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strcmp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(s1,s2)</a:t>
            </a:r>
            <a:r>
              <a:rPr lang="en-US" sz="2700" dirty="0" smtClean="0"/>
              <a:t> </a:t>
            </a:r>
            <a:r>
              <a:rPr lang="ru-RU" sz="2700" dirty="0" smtClean="0"/>
              <a:t> сравнение строк</a:t>
            </a:r>
            <a:endParaRPr lang="en-US" sz="2700" b="1" dirty="0" smtClean="0">
              <a:solidFill>
                <a:srgbClr val="7030A0"/>
              </a:solidFill>
            </a:endParaRP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(s1,s2)</a:t>
            </a:r>
            <a:r>
              <a:rPr lang="en-US" sz="2700" dirty="0" smtClean="0"/>
              <a:t> </a:t>
            </a:r>
            <a:r>
              <a:rPr lang="ru-RU" sz="2700" dirty="0" smtClean="0"/>
              <a:t>копирование строки </a:t>
            </a:r>
            <a:r>
              <a:rPr lang="en-US" sz="2700" dirty="0" smtClean="0"/>
              <a:t>s2 </a:t>
            </a:r>
            <a:r>
              <a:rPr lang="ru-RU" sz="2700" dirty="0" smtClean="0"/>
              <a:t>в </a:t>
            </a:r>
            <a:r>
              <a:rPr lang="en-US" sz="2700" dirty="0" smtClean="0"/>
              <a:t>s1</a:t>
            </a: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(s1+2,s2)</a:t>
            </a:r>
            <a:r>
              <a:rPr lang="en-US" sz="2700" dirty="0" smtClean="0"/>
              <a:t> </a:t>
            </a:r>
            <a:r>
              <a:rPr lang="ru-RU" sz="2700" dirty="0" smtClean="0"/>
              <a:t>копирование в середину строки</a:t>
            </a: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strncpy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(s1,s2,n)</a:t>
            </a:r>
            <a:r>
              <a:rPr lang="en-US" sz="2700" dirty="0" smtClean="0"/>
              <a:t> </a:t>
            </a:r>
            <a:r>
              <a:rPr lang="ru-RU" sz="2700" dirty="0" smtClean="0"/>
              <a:t>копирование </a:t>
            </a:r>
            <a:r>
              <a:rPr lang="en-US" sz="2700" dirty="0" smtClean="0"/>
              <a:t>n</a:t>
            </a:r>
            <a:r>
              <a:rPr lang="ru-RU" sz="2700" dirty="0" smtClean="0"/>
              <a:t> символов</a:t>
            </a:r>
            <a:endParaRPr lang="en-US" sz="2700" b="1" dirty="0" smtClean="0">
              <a:solidFill>
                <a:srgbClr val="7030A0"/>
              </a:solidFill>
            </a:endParaRP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(s1,s2)</a:t>
            </a:r>
            <a:r>
              <a:rPr lang="en-US" sz="2700" dirty="0" smtClean="0"/>
              <a:t> </a:t>
            </a:r>
            <a:r>
              <a:rPr lang="ru-RU" sz="2700" dirty="0" smtClean="0"/>
              <a:t>слияние строк (операция «+»)</a:t>
            </a:r>
            <a:endParaRPr lang="en-US" sz="2700" b="1" dirty="0" smtClean="0">
              <a:solidFill>
                <a:srgbClr val="7030A0"/>
              </a:solidFill>
            </a:endParaRPr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strchr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7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,'c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  <a:r>
              <a:rPr lang="ru-RU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700" dirty="0" smtClean="0"/>
              <a:t>поиск символа в строке</a:t>
            </a:r>
            <a:endParaRPr lang="en-US" sz="2700" dirty="0" smtClean="0"/>
          </a:p>
          <a:p>
            <a:pPr hangingPunct="0"/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strstr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7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s,substr</a:t>
            </a:r>
            <a:r>
              <a:rPr lang="en-US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7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700" dirty="0" smtClean="0"/>
              <a:t>поиск подстроки в строке</a:t>
            </a:r>
          </a:p>
        </p:txBody>
      </p:sp>
    </p:spTree>
    <p:extLst>
      <p:ext uri="{BB962C8B-B14F-4D97-AF65-F5344CB8AC3E}">
        <p14:creationId xmlns:p14="http://schemas.microsoft.com/office/powerpoint/2010/main" val="208426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/>
          </p:cNvSpPr>
          <p:nvPr/>
        </p:nvSpPr>
        <p:spPr>
          <a:xfrm>
            <a:off x="330339" y="188641"/>
            <a:ext cx="8482290" cy="954107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sz="28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Понятие</a:t>
            </a:r>
            <a:r>
              <a:rPr lang="uk-UA" sz="28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файла</a:t>
            </a:r>
            <a:r>
              <a:rPr lang="uk-UA" sz="28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точки </a:t>
            </a:r>
            <a:r>
              <a:rPr lang="uk-UA" sz="28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зрения</a:t>
            </a:r>
            <a:r>
              <a:rPr lang="uk-UA" sz="28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программиста</a:t>
            </a:r>
            <a:endParaRPr lang="ru-RU" sz="28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117" y="1340768"/>
            <a:ext cx="874331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 dirty="0" smtClean="0">
                <a:solidFill>
                  <a:srgbClr val="C00000"/>
                </a:solidFill>
              </a:rPr>
              <a:t>Типизированные файлы </a:t>
            </a:r>
            <a:r>
              <a:rPr lang="ru-RU" sz="2800" dirty="0" smtClean="0"/>
              <a:t>состоят </a:t>
            </a:r>
            <a:r>
              <a:rPr lang="ru-RU" sz="2800" dirty="0"/>
              <a:t>из компонентов одного типа (целые, вещественные, массивы и т.д</a:t>
            </a:r>
            <a:r>
              <a:rPr lang="ru-RU" sz="2800" dirty="0" smtClean="0"/>
              <a:t>.), </a:t>
            </a:r>
            <a:r>
              <a:rPr lang="ru-RU" sz="2800" dirty="0"/>
              <a:t>заканчиваются специальным символом «конец файла», хранятся в двоичном </a:t>
            </a:r>
            <a:r>
              <a:rPr lang="ru-RU" sz="2800" dirty="0" smtClean="0"/>
              <a:t>виде</a:t>
            </a:r>
            <a:endParaRPr lang="ru-RU" sz="2800" dirty="0">
              <a:solidFill>
                <a:srgbClr val="CE1B0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9829" y="3328829"/>
            <a:ext cx="874331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dirty="0"/>
              <a:t>В  </a:t>
            </a:r>
            <a:r>
              <a:rPr lang="ru-RU" sz="2800" b="1" i="1" dirty="0" err="1">
                <a:solidFill>
                  <a:srgbClr val="C00000"/>
                </a:solidFill>
              </a:rPr>
              <a:t>бестиповых</a:t>
            </a:r>
            <a:r>
              <a:rPr lang="ru-RU" sz="2800" dirty="0"/>
              <a:t>  файлах  информация считывается и записывается блоками определенного размера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117" y="4455115"/>
            <a:ext cx="874331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Текстовые  файлы</a:t>
            </a:r>
            <a:r>
              <a:rPr lang="ru-RU" sz="2800" dirty="0"/>
              <a:t>  состоят из </a:t>
            </a:r>
            <a:r>
              <a:rPr lang="ru-RU" sz="2800" dirty="0" smtClean="0"/>
              <a:t>символов</a:t>
            </a:r>
            <a:r>
              <a:rPr lang="ru-RU" sz="2800" dirty="0"/>
              <a:t>. Информация </a:t>
            </a:r>
            <a:r>
              <a:rPr lang="ru-RU" sz="2800" dirty="0" smtClean="0"/>
              <a:t>хранится </a:t>
            </a:r>
            <a:r>
              <a:rPr lang="ru-RU" sz="2800" dirty="0"/>
              <a:t>построчно. В конце каждой строки хранится специальный символ «конец строки». Конец </a:t>
            </a:r>
            <a:r>
              <a:rPr lang="ru-RU" sz="2800" dirty="0" smtClean="0"/>
              <a:t>обозначается </a:t>
            </a:r>
            <a:r>
              <a:rPr lang="ru-RU" sz="2800" dirty="0"/>
              <a:t>символом «конец файла</a:t>
            </a:r>
            <a:r>
              <a:rPr lang="ru-RU" sz="2800" dirty="0" smtClean="0"/>
              <a:t>».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7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1323439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действия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при </a:t>
            </a:r>
            <a:r>
              <a:rPr lang="uk-UA" kern="0" cap="none" dirty="0" err="1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работе</a:t>
            </a:r>
            <a:r>
              <a:rPr lang="uk-UA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файлами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9829" y="1700808"/>
            <a:ext cx="8743310" cy="5016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4450"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marL="571500" lvl="0" indent="-571500" hangingPunct="0">
              <a:buFont typeface="+mj-lt"/>
              <a:buAutoNum type="arabicPeriod"/>
            </a:pPr>
            <a:r>
              <a:rPr lang="ru-RU" sz="3200" b="1" i="1" dirty="0">
                <a:solidFill>
                  <a:srgbClr val="C00000"/>
                </a:solidFill>
              </a:rPr>
              <a:t>объявить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файловую переменную;</a:t>
            </a:r>
          </a:p>
          <a:p>
            <a:pPr marL="571500" lvl="0" indent="-571500" hangingPunct="0">
              <a:buFont typeface="+mj-lt"/>
              <a:buAutoNum type="arabicPeriod"/>
            </a:pPr>
            <a:r>
              <a:rPr lang="ru-RU" sz="3200" b="1" i="1" dirty="0">
                <a:solidFill>
                  <a:srgbClr val="C00000"/>
                </a:solidFill>
              </a:rPr>
              <a:t>установить связь</a:t>
            </a:r>
            <a:r>
              <a:rPr lang="ru-RU" sz="3200" dirty="0"/>
              <a:t> между файловой переменной и конкретным файлом;</a:t>
            </a:r>
          </a:p>
          <a:p>
            <a:pPr marL="571500" lvl="0" indent="-571500" hangingPunct="0">
              <a:buFont typeface="+mj-lt"/>
              <a:buAutoNum type="arabicPeriod"/>
            </a:pPr>
            <a:r>
              <a:rPr lang="ru-RU" sz="3200" b="1" i="1" dirty="0">
                <a:solidFill>
                  <a:srgbClr val="C00000"/>
                </a:solidFill>
              </a:rPr>
              <a:t>открыть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файл для </a:t>
            </a:r>
            <a:r>
              <a:rPr lang="ru-RU" sz="3200" dirty="0" smtClean="0"/>
              <a:t>чтения/записи/ добавления </a:t>
            </a:r>
            <a:r>
              <a:rPr lang="ru-RU" sz="3200" dirty="0"/>
              <a:t>в конец</a:t>
            </a:r>
          </a:p>
          <a:p>
            <a:pPr marL="571500" lvl="0" indent="-571500" hangingPunct="0">
              <a:buFont typeface="+mj-lt"/>
              <a:buAutoNum type="arabicPeriod"/>
            </a:pPr>
            <a:r>
              <a:rPr lang="ru-RU" sz="3200" b="1" i="1" dirty="0">
                <a:solidFill>
                  <a:srgbClr val="C00000"/>
                </a:solidFill>
              </a:rPr>
              <a:t>выполнить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необходимые </a:t>
            </a:r>
            <a:r>
              <a:rPr lang="ru-RU" sz="3200" b="1" i="1" dirty="0">
                <a:solidFill>
                  <a:srgbClr val="C00000"/>
                </a:solidFill>
              </a:rPr>
              <a:t>действия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с файлом (прочитать данные, стереть предыдущие данные и записать новые, добавить данные в конец файла);</a:t>
            </a:r>
          </a:p>
          <a:p>
            <a:pPr marL="571500" lvl="0" indent="-571500" hangingPunct="0">
              <a:buFont typeface="+mj-lt"/>
              <a:buAutoNum type="arabicPeriod"/>
            </a:pPr>
            <a:r>
              <a:rPr lang="ru-RU" sz="3200" b="1" i="1" dirty="0">
                <a:solidFill>
                  <a:srgbClr val="C00000"/>
                </a:solidFill>
              </a:rPr>
              <a:t>закрыть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/>
              <a:t>файл.</a:t>
            </a:r>
          </a:p>
        </p:txBody>
      </p:sp>
    </p:spTree>
    <p:extLst>
      <p:ext uri="{BB962C8B-B14F-4D97-AF65-F5344CB8AC3E}">
        <p14:creationId xmlns:p14="http://schemas.microsoft.com/office/powerpoint/2010/main" val="423983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33095" y="2204864"/>
            <a:ext cx="8876778" cy="12948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600" dirty="0">
                <a:latin typeface="+mn-lt"/>
              </a:rPr>
              <a:t>C точки зрения программиста, все файлы можно разделить на три  класса:</a:t>
            </a:r>
          </a:p>
          <a:p>
            <a:r>
              <a:rPr lang="ru-RU" sz="2600" dirty="0">
                <a:latin typeface="+mn-lt"/>
              </a:rPr>
              <a:t>• типизированные; • </a:t>
            </a:r>
            <a:r>
              <a:rPr lang="ru-RU" sz="2600" dirty="0" err="1">
                <a:latin typeface="+mn-lt"/>
              </a:rPr>
              <a:t>бестиповые</a:t>
            </a:r>
            <a:r>
              <a:rPr lang="ru-RU" sz="2600" dirty="0">
                <a:latin typeface="+mn-lt"/>
              </a:rPr>
              <a:t>; • текстовые.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3095" y="896527"/>
            <a:ext cx="888587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Файл</a:t>
            </a:r>
            <a:r>
              <a:rPr lang="ru-RU" sz="2400" dirty="0"/>
              <a:t> — это именованная область внешней памяти, представляющая собой последовательность элементов данных одного типа.</a:t>
            </a:r>
            <a:endParaRPr lang="ru-RU" sz="2400" dirty="0">
              <a:latin typeface="+mn-l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330339" y="188641"/>
            <a:ext cx="8482290" cy="707886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файлами</a:t>
            </a:r>
            <a:endParaRPr lang="ru-RU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3095" y="3789040"/>
            <a:ext cx="8885870" cy="289310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Типизированные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smtClean="0"/>
              <a:t>файлы состоят из </a:t>
            </a:r>
            <a:r>
              <a:rPr lang="ru-RU" sz="2600" dirty="0"/>
              <a:t>компонентов одного типа (целые, вещественные, </a:t>
            </a:r>
            <a:r>
              <a:rPr lang="ru-RU" sz="2600" dirty="0" smtClean="0"/>
              <a:t>структуры </a:t>
            </a:r>
            <a:r>
              <a:rPr lang="ru-RU" sz="2600" dirty="0"/>
              <a:t>и т.д.), число которых заранее не определено и может быть </a:t>
            </a:r>
            <a:r>
              <a:rPr lang="ru-RU" sz="2600" dirty="0" smtClean="0"/>
              <a:t>любым. </a:t>
            </a:r>
            <a:r>
              <a:rPr lang="ru-RU" sz="2600" dirty="0"/>
              <a:t>Они </a:t>
            </a:r>
            <a:r>
              <a:rPr lang="ru-RU" sz="2600" b="1" dirty="0">
                <a:solidFill>
                  <a:srgbClr val="C00000"/>
                </a:solidFill>
              </a:rPr>
              <a:t>заканчиваются специальным символом «конец файла»</a:t>
            </a:r>
            <a:r>
              <a:rPr lang="ru-RU" sz="2600" dirty="0"/>
              <a:t>, хранятся в двоичном виде, содержимое подобных файлов нельзя просмотреть обычным текстовым редактором</a:t>
            </a:r>
          </a:p>
        </p:txBody>
      </p:sp>
    </p:spTree>
    <p:extLst>
      <p:ext uri="{BB962C8B-B14F-4D97-AF65-F5344CB8AC3E}">
        <p14:creationId xmlns:p14="http://schemas.microsoft.com/office/powerpoint/2010/main" val="240780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20428" y="2204864"/>
            <a:ext cx="8876778" cy="44957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dist="35921" dir="2700000" algn="ctr" rotWithShape="0">
              <a:schemeClr val="tx1"/>
            </a:outerShdw>
          </a:effectLst>
          <a:extLst/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600" dirty="0">
                <a:latin typeface="+mn-lt"/>
              </a:rPr>
              <a:t>Для работы с файлами в языке </a:t>
            </a:r>
            <a:r>
              <a:rPr lang="en-US" sz="2600" dirty="0">
                <a:latin typeface="+mn-lt"/>
              </a:rPr>
              <a:t>Pascal </a:t>
            </a:r>
            <a:r>
              <a:rPr lang="ru-RU" sz="2600" dirty="0">
                <a:latin typeface="+mn-lt"/>
              </a:rPr>
              <a:t>требовалось выполнить следующие действия: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+mn-lt"/>
              </a:rPr>
              <a:t>объявить файловую переменную;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600" b="1" dirty="0">
                <a:solidFill>
                  <a:srgbClr val="C00000"/>
                </a:solidFill>
                <a:latin typeface="+mn-lt"/>
              </a:rPr>
              <a:t>установить связь между файловой переменной и конкретным файлом;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600" b="1" dirty="0">
                <a:solidFill>
                  <a:srgbClr val="C00000"/>
                </a:solidFill>
                <a:latin typeface="+mn-lt"/>
              </a:rPr>
              <a:t>открыть файл для чтения/записи/добавления в конец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+mn-lt"/>
              </a:rPr>
              <a:t>выполнить необходимые действия с файлом (прочитать данные, стереть предыдущие данные и записать новые, добавить данные в конец файла);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600" dirty="0">
                <a:latin typeface="+mn-lt"/>
              </a:rPr>
              <a:t>закрыть файл.</a:t>
            </a:r>
            <a:endParaRPr lang="ru-RU" altLang="ru-RU" sz="2600" b="1" dirty="0">
              <a:solidFill>
                <a:srgbClr val="C00000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0428" y="188640"/>
            <a:ext cx="888587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 языке С++ нет средств ввода-вывода</a:t>
            </a:r>
            <a:r>
              <a:rPr lang="ru-RU" sz="2400" dirty="0"/>
              <a:t>. </a:t>
            </a:r>
            <a:r>
              <a:rPr lang="ru-RU" sz="2400" dirty="0" smtClean="0"/>
              <a:t>Ввод-вывод </a:t>
            </a:r>
            <a:endParaRPr lang="ru-RU" sz="2400" dirty="0"/>
          </a:p>
          <a:p>
            <a:r>
              <a:rPr lang="ru-RU" sz="2400" dirty="0"/>
              <a:t>реализуется  посредством  библиотек  стандартных  </a:t>
            </a:r>
            <a:r>
              <a:rPr lang="ru-RU" sz="2400" dirty="0" smtClean="0"/>
              <a:t>функций</a:t>
            </a:r>
            <a:r>
              <a:rPr lang="ru-RU" sz="2400" dirty="0"/>
              <a:t>. Библиотека </a:t>
            </a:r>
            <a:r>
              <a:rPr lang="ru-RU" sz="2400" b="1" dirty="0" err="1"/>
              <a:t>stdio.h</a:t>
            </a:r>
            <a:r>
              <a:rPr lang="ru-RU" sz="2400" dirty="0"/>
              <a:t> содержит средства ввода-вывода </a:t>
            </a:r>
            <a:r>
              <a:rPr lang="ru-RU" sz="2400" dirty="0" smtClean="0"/>
              <a:t>(</a:t>
            </a:r>
            <a:r>
              <a:rPr lang="ru-RU" sz="2400" dirty="0"/>
              <a:t>обмена с устройствами), в том числе с файлами на </a:t>
            </a:r>
            <a:r>
              <a:rPr lang="ru-RU" sz="2400" dirty="0" smtClean="0"/>
              <a:t>диске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61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3095" y="116632"/>
            <a:ext cx="888587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 smtClean="0"/>
              <a:t>В языке </a:t>
            </a:r>
            <a:r>
              <a:rPr lang="en-US" sz="2800" dirty="0" smtClean="0"/>
              <a:t>C/C++</a:t>
            </a:r>
            <a:r>
              <a:rPr lang="ru-RU" sz="2800" dirty="0"/>
              <a:t> </a:t>
            </a:r>
            <a:r>
              <a:rPr lang="ru-RU" sz="2800" dirty="0" smtClean="0"/>
              <a:t>при работе с файлами необходимо:</a:t>
            </a:r>
          </a:p>
          <a:p>
            <a:r>
              <a:rPr lang="ru-RU" sz="2800" dirty="0" smtClean="0"/>
              <a:t>1</a:t>
            </a:r>
            <a:r>
              <a:rPr lang="ru-RU" sz="2800" dirty="0"/>
              <a:t>. </a:t>
            </a:r>
            <a:r>
              <a:rPr lang="ru-RU" sz="2800" b="1" dirty="0">
                <a:solidFill>
                  <a:srgbClr val="C00000"/>
                </a:solidFill>
              </a:rPr>
              <a:t>Открыть (закрыть) поток </a:t>
            </a:r>
            <a:r>
              <a:rPr lang="ru-RU" sz="2800" dirty="0"/>
              <a:t>— </a:t>
            </a:r>
            <a:r>
              <a:rPr lang="ru-RU" sz="2800" b="1" dirty="0"/>
              <a:t>объявить</a:t>
            </a:r>
            <a:r>
              <a:rPr lang="ru-RU" sz="2800" dirty="0"/>
              <a:t> указатель на </a:t>
            </a:r>
            <a:r>
              <a:rPr lang="ru-RU" sz="2800" dirty="0" smtClean="0"/>
              <a:t>поток </a:t>
            </a:r>
            <a:r>
              <a:rPr lang="ru-RU" sz="2800" dirty="0"/>
              <a:t>и </a:t>
            </a:r>
            <a:r>
              <a:rPr lang="ru-RU" sz="2800" b="1" dirty="0"/>
              <a:t>связать</a:t>
            </a:r>
            <a:r>
              <a:rPr lang="ru-RU" sz="2800" dirty="0"/>
              <a:t> его с физически существующим файлом.</a:t>
            </a:r>
          </a:p>
          <a:p>
            <a:r>
              <a:rPr lang="ru-RU" sz="2800" dirty="0"/>
              <a:t>2. </a:t>
            </a:r>
            <a:r>
              <a:rPr lang="ru-RU" sz="2800" b="1" dirty="0">
                <a:solidFill>
                  <a:srgbClr val="C00000"/>
                </a:solidFill>
              </a:rPr>
              <a:t>Передать данные в файл (из файла) </a:t>
            </a:r>
            <a:r>
              <a:rPr lang="ru-RU" sz="2800" dirty="0"/>
              <a:t>— для этого </a:t>
            </a:r>
            <a:r>
              <a:rPr lang="ru-RU" sz="2800" dirty="0" smtClean="0"/>
              <a:t>существуют </a:t>
            </a:r>
            <a:r>
              <a:rPr lang="ru-RU" sz="2800" dirty="0"/>
              <a:t>функции ввода-вывода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3095" y="2946688"/>
            <a:ext cx="888587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ru-RU" sz="2800" dirty="0"/>
              <a:t>Объявление файловой переменной:</a:t>
            </a:r>
          </a:p>
          <a:p>
            <a:r>
              <a:rPr lang="ru-RU" sz="2800" dirty="0" smtClean="0"/>
              <a:t>используется </a:t>
            </a:r>
            <a:r>
              <a:rPr lang="ru-RU" sz="2800" dirty="0"/>
              <a:t>тип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</a:p>
          <a:p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ru-RU" sz="2800" dirty="0" smtClean="0"/>
              <a:t> </a:t>
            </a:r>
            <a:r>
              <a:rPr lang="ru-RU" sz="2800" dirty="0"/>
              <a:t>— это </a:t>
            </a:r>
            <a:r>
              <a:rPr lang="ru-RU" sz="2800" b="1" dirty="0">
                <a:solidFill>
                  <a:srgbClr val="C00000"/>
                </a:solidFill>
              </a:rPr>
              <a:t>структура данных</a:t>
            </a:r>
            <a:r>
              <a:rPr lang="ru-RU" sz="2800" dirty="0"/>
              <a:t>, которая хранит </a:t>
            </a:r>
          </a:p>
          <a:p>
            <a:r>
              <a:rPr lang="ru-RU" sz="2800" dirty="0"/>
              <a:t>данные о файле, такие как размер буфера и пр.</a:t>
            </a:r>
          </a:p>
          <a:p>
            <a:r>
              <a:rPr lang="ru-RU" sz="2800" dirty="0"/>
              <a:t>Объявление файла</a:t>
            </a:r>
            <a:r>
              <a:rPr lang="ru-RU" sz="2800" dirty="0" smtClean="0"/>
              <a:t>:</a:t>
            </a:r>
            <a:r>
              <a:rPr lang="en-US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имя_файла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dirty="0" smtClean="0"/>
              <a:t>Примеры: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ru-RU" sz="28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ru-RU" sz="28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my_file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*</a:t>
            </a:r>
            <a:r>
              <a:rPr 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ru-RU" sz="28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ru-RU" sz="28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ru-RU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633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330339" y="188641"/>
            <a:ext cx="8482290" cy="646331"/>
          </a:xfrm>
          <a:prstGeom prst="rect">
            <a:avLst/>
          </a:prstGeom>
        </p:spPr>
        <p:txBody>
          <a:bodyPr anchor="t" anchorCtr="0">
            <a:sp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4000" b="1" cap="all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3600" kern="0" cap="none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Открытие файла</a:t>
            </a:r>
            <a:endParaRPr lang="ru-RU" sz="3600" kern="0" cap="none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8996" y="844077"/>
            <a:ext cx="878497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Для использования функций ввода/вывода в языке С необходимо подключить к программе заголовочный файл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ru-RU" sz="2400" dirty="0"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8996" y="2276872"/>
            <a:ext cx="8784976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600" dirty="0" smtClean="0"/>
              <a:t>Открытие файла можно совместить с объявлением файловой переменной:</a:t>
            </a:r>
          </a:p>
          <a:p>
            <a:pPr hangingPunct="0"/>
            <a:r>
              <a:rPr lang="en-US" sz="2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 </a:t>
            </a:r>
            <a:r>
              <a:rPr lang="en-US" sz="2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f=</a:t>
            </a:r>
            <a:r>
              <a:rPr lang="en-US" sz="2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ru-RU" sz="2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имя_файла</a:t>
            </a:r>
            <a:r>
              <a:rPr lang="ru-RU" sz="2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","</a:t>
            </a:r>
            <a:r>
              <a:rPr lang="ru-RU" sz="2600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реж_открытия</a:t>
            </a:r>
            <a:r>
              <a:rPr lang="ru-RU" sz="2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  <a:endParaRPr lang="ru-RU" sz="2600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hangingPunct="0"/>
            <a:r>
              <a:rPr lang="ru-RU" sz="2600" b="1" dirty="0" smtClean="0">
                <a:cs typeface="Courier New" panose="02070309020205020404" pitchFamily="49" charset="0"/>
              </a:rPr>
              <a:t>Пример:</a:t>
            </a:r>
          </a:p>
          <a:p>
            <a:pPr hangingPunct="0"/>
            <a:r>
              <a:rPr lang="en-US" sz="2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* f = </a:t>
            </a:r>
            <a:r>
              <a:rPr lang="en-US" sz="2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("d:\\</a:t>
            </a:r>
            <a:r>
              <a:rPr lang="en-US" sz="2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cpp</a:t>
            </a:r>
            <a:r>
              <a:rPr lang="en-US" sz="2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\\data", "</a:t>
            </a:r>
            <a:r>
              <a:rPr lang="en-US" sz="2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sz="2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+");</a:t>
            </a:r>
            <a:endParaRPr lang="ru-RU" sz="26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5085" y="4653136"/>
            <a:ext cx="878497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hangingPunct="0"/>
            <a:r>
              <a:rPr lang="ru-RU" sz="2800" dirty="0" smtClean="0"/>
              <a:t>Основные режимы работы с файлом:</a:t>
            </a:r>
          </a:p>
          <a:p>
            <a:pPr hangingPunct="0"/>
            <a:r>
              <a:rPr lang="ru-RU" sz="2800" b="1" dirty="0" smtClean="0">
                <a:solidFill>
                  <a:srgbClr val="C00000"/>
                </a:solidFill>
                <a:cs typeface="Courier New" panose="02070309020205020404" pitchFamily="49" charset="0"/>
              </a:rPr>
              <a:t>чтение;</a:t>
            </a:r>
          </a:p>
          <a:p>
            <a:pPr hangingPunct="0"/>
            <a:r>
              <a:rPr lang="ru-RU" sz="2800" b="1" dirty="0" smtClean="0">
                <a:solidFill>
                  <a:srgbClr val="C00000"/>
                </a:solidFill>
                <a:cs typeface="Courier New" panose="02070309020205020404" pitchFamily="49" charset="0"/>
              </a:rPr>
              <a:t>запись;</a:t>
            </a:r>
          </a:p>
          <a:p>
            <a:pPr hangingPunct="0"/>
            <a:r>
              <a:rPr lang="ru-RU" sz="2800" b="1" dirty="0" smtClean="0">
                <a:solidFill>
                  <a:srgbClr val="C00000"/>
                </a:solidFill>
                <a:cs typeface="Courier New" panose="02070309020205020404" pitchFamily="49" charset="0"/>
              </a:rPr>
              <a:t>добавление в конец (для текстовых файлов)</a:t>
            </a:r>
            <a:endParaRPr lang="ru-RU" sz="28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5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E7518E80-7D8A-40BC-8871-3E8AF93FA3D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B1C781-CD00-44A1-B706-8C1032A9F44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2593</Words>
  <Application>Microsoft Office PowerPoint</Application>
  <PresentationFormat>Экран (4:3)</PresentationFormat>
  <Paragraphs>493</Paragraphs>
  <Slides>36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DesignTemplate</vt:lpstr>
      <vt:lpstr>Файловый ввод-вывод в языке C++. Структуры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2016-09-09T18:53:14Z</dcterms:created>
  <dcterms:modified xsi:type="dcterms:W3CDTF">2021-03-09T21:28:17Z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