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</p:sldMasterIdLst>
  <p:notesMasterIdLst>
    <p:notesMasterId r:id="rId45"/>
  </p:notesMasterIdLst>
  <p:handoutMasterIdLst>
    <p:handoutMasterId r:id="rId46"/>
  </p:handoutMasterIdLst>
  <p:sldIdLst>
    <p:sldId id="663" r:id="rId5"/>
    <p:sldId id="664" r:id="rId6"/>
    <p:sldId id="652" r:id="rId7"/>
    <p:sldId id="653" r:id="rId8"/>
    <p:sldId id="654" r:id="rId9"/>
    <p:sldId id="655" r:id="rId10"/>
    <p:sldId id="656" r:id="rId11"/>
    <p:sldId id="657" r:id="rId12"/>
    <p:sldId id="658" r:id="rId13"/>
    <p:sldId id="659" r:id="rId14"/>
    <p:sldId id="660" r:id="rId15"/>
    <p:sldId id="257" r:id="rId16"/>
    <p:sldId id="611" r:id="rId17"/>
    <p:sldId id="615" r:id="rId18"/>
    <p:sldId id="662" r:id="rId19"/>
    <p:sldId id="605" r:id="rId20"/>
    <p:sldId id="606" r:id="rId21"/>
    <p:sldId id="616" r:id="rId22"/>
    <p:sldId id="618" r:id="rId23"/>
    <p:sldId id="619" r:id="rId24"/>
    <p:sldId id="620" r:id="rId25"/>
    <p:sldId id="621" r:id="rId26"/>
    <p:sldId id="622" r:id="rId27"/>
    <p:sldId id="623" r:id="rId28"/>
    <p:sldId id="624" r:id="rId29"/>
    <p:sldId id="649" r:id="rId30"/>
    <p:sldId id="643" r:id="rId31"/>
    <p:sldId id="644" r:id="rId32"/>
    <p:sldId id="650" r:id="rId33"/>
    <p:sldId id="645" r:id="rId34"/>
    <p:sldId id="648" r:id="rId35"/>
    <p:sldId id="647" r:id="rId36"/>
    <p:sldId id="636" r:id="rId37"/>
    <p:sldId id="637" r:id="rId38"/>
    <p:sldId id="638" r:id="rId39"/>
    <p:sldId id="639" r:id="rId40"/>
    <p:sldId id="640" r:id="rId41"/>
    <p:sldId id="602" r:id="rId42"/>
    <p:sldId id="646" r:id="rId43"/>
    <p:sldId id="665" r:id="rId44"/>
  </p:sldIdLst>
  <p:sldSz cx="9144000" cy="6858000" type="screen4x3"/>
  <p:notesSz cx="6888163" cy="4657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2E59B"/>
    <a:srgbClr val="93FF93"/>
    <a:srgbClr val="003300"/>
    <a:srgbClr val="001848"/>
    <a:srgbClr val="B0DD7F"/>
    <a:srgbClr val="E8E84E"/>
    <a:srgbClr val="FFFF00"/>
    <a:srgbClr val="FFC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1727" autoAdjust="0"/>
    <p:restoredTop sz="86410"/>
  </p:normalViewPr>
  <p:slideViewPr>
    <p:cSldViewPr>
      <p:cViewPr varScale="1">
        <p:scale>
          <a:sx n="65" d="100"/>
          <a:sy n="65" d="100"/>
        </p:scale>
        <p:origin x="-340" y="-68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3" d="100"/>
          <a:sy n="103" d="100"/>
        </p:scale>
        <p:origin x="-1236" y="-90"/>
      </p:cViewPr>
      <p:guideLst>
        <p:guide orient="horz" pos="1467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232886"/>
          </a:xfrm>
          <a:prstGeom prst="rect">
            <a:avLst/>
          </a:prstGeom>
        </p:spPr>
        <p:txBody>
          <a:bodyPr lIns="65967" tIns="32983" rIns="65967" bIns="32983"/>
          <a:lstStyle/>
          <a:p>
            <a:endParaRPr lang="en-US" sz="1000" dirty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1" cy="232886"/>
          </a:xfrm>
          <a:prstGeom prst="rect">
            <a:avLst/>
          </a:prstGeom>
        </p:spPr>
        <p:txBody>
          <a:bodyPr lIns="65967" tIns="32983" rIns="65967" bIns="32983"/>
          <a:lstStyle/>
          <a:p>
            <a:endParaRPr lang="en-US" sz="1000" dirty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1" y="4424030"/>
            <a:ext cx="2984871" cy="232886"/>
          </a:xfrm>
          <a:prstGeom prst="rect">
            <a:avLst/>
          </a:prstGeom>
        </p:spPr>
        <p:txBody>
          <a:bodyPr lIns="65967" tIns="32983" rIns="65967" bIns="32983"/>
          <a:lstStyle/>
          <a:p>
            <a:r>
              <a:rPr lang="ru-RU" sz="1000" smtClean="0"/>
              <a:t>36-Среда программирования </a:t>
            </a:r>
            <a:r>
              <a:rPr lang="en-US" sz="1000" smtClean="0"/>
              <a:t>CodeBlocks</a:t>
            </a:r>
            <a:endParaRPr lang="en-US" sz="1000" dirty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901699" y="4424030"/>
            <a:ext cx="2984871" cy="232886"/>
          </a:xfrm>
          <a:prstGeom prst="rect">
            <a:avLst/>
          </a:prstGeom>
        </p:spPr>
        <p:txBody>
          <a:bodyPr lIns="65967" tIns="32983" rIns="65967" bIns="32983"/>
          <a:lstStyle/>
          <a:p>
            <a:fld id="{8C596567-A38F-4CEF-B37F-9B9D120D62CE}" type="slidenum">
              <a:rPr lang="en-US" sz="100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4338100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232886"/>
          </a:xfrm>
          <a:prstGeom prst="rect">
            <a:avLst/>
          </a:prstGeom>
        </p:spPr>
        <p:txBody>
          <a:bodyPr lIns="65967" tIns="32983" rIns="65967" bIns="32983"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232886"/>
          </a:xfrm>
          <a:prstGeom prst="rect">
            <a:avLst/>
          </a:prstGeom>
        </p:spPr>
        <p:txBody>
          <a:bodyPr lIns="65967" tIns="32983" rIns="65967" bIns="32983"/>
          <a:lstStyle/>
          <a:p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2278063" y="349250"/>
            <a:ext cx="2332037" cy="17478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lIns="65967" tIns="32983" rIns="65967" bIns="32983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8817" y="2212420"/>
            <a:ext cx="5510530" cy="2095976"/>
          </a:xfrm>
          <a:prstGeom prst="rect">
            <a:avLst/>
          </a:prstGeom>
        </p:spPr>
        <p:txBody>
          <a:bodyPr lIns="65967" tIns="32983" rIns="65967" bIns="32983"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1" y="4424030"/>
            <a:ext cx="2984871" cy="232886"/>
          </a:xfrm>
          <a:prstGeom prst="rect">
            <a:avLst/>
          </a:prstGeom>
        </p:spPr>
        <p:txBody>
          <a:bodyPr lIns="65967" tIns="32983" rIns="65967" bIns="32983"/>
          <a:lstStyle/>
          <a:p>
            <a:r>
              <a:rPr lang="ru-RU" smtClean="0"/>
              <a:t>36-Среда программирования </a:t>
            </a:r>
            <a:r>
              <a:rPr lang="en-US" smtClean="0"/>
              <a:t>CodeBlocks</a:t>
            </a:r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901699" y="4424030"/>
            <a:ext cx="2984871" cy="232886"/>
          </a:xfrm>
          <a:prstGeom prst="rect">
            <a:avLst/>
          </a:prstGeom>
        </p:spPr>
        <p:txBody>
          <a:bodyPr lIns="65967" tIns="32983" rIns="65967" bIns="32983"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593160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36-Среда программирования </a:t>
            </a:r>
            <a:r>
              <a:rPr lang="en-US" smtClean="0"/>
              <a:t>CodeBlocks</a:t>
            </a:r>
            <a:endParaRPr lang="en-US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2996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35-Общая характеристика </a:t>
            </a:r>
            <a:r>
              <a:rPr lang="en-US" smtClean="0"/>
              <a:t>C/C++</a:t>
            </a:r>
          </a:p>
        </p:txBody>
      </p:sp>
    </p:spTree>
    <p:extLst>
      <p:ext uri="{BB962C8B-B14F-4D97-AF65-F5344CB8AC3E}">
        <p14:creationId xmlns:p14="http://schemas.microsoft.com/office/powerpoint/2010/main" val="4033539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36-Среда программирования </a:t>
            </a:r>
            <a:r>
              <a:rPr lang="en-US" smtClean="0"/>
              <a:t>CodeBlocks</a:t>
            </a:r>
          </a:p>
        </p:txBody>
      </p:sp>
    </p:spTree>
    <p:extLst>
      <p:ext uri="{BB962C8B-B14F-4D97-AF65-F5344CB8AC3E}">
        <p14:creationId xmlns:p14="http://schemas.microsoft.com/office/powerpoint/2010/main" val="2122639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AC8F-F14B-467E-AD3A-52434F2B9C13}" type="datetime1">
              <a:rPr lang="en-US" smtClean="0"/>
              <a:t>1/13/2021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C700-9596-4ADC-ABF8-1BC8D72E336C}" type="datetime1">
              <a:rPr lang="en-US" smtClean="0"/>
              <a:t>1/13/2021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D7B0-60DC-44E3-BF3B-95E8A7C0B076}" type="datetime1">
              <a:rPr lang="en-US" smtClean="0"/>
              <a:t>1/13/2021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2026-A7E9-41E9-A00B-0C3804D0C87D}" type="datetime1">
              <a:rPr lang="en-US" smtClean="0"/>
              <a:t>1/13/2021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CD4C-5A6F-4D66-B3EA-2128F88C1891}" type="datetime1">
              <a:rPr lang="en-US" smtClean="0"/>
              <a:t>1/13/2021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4A3B-AC9B-4D58-8A9B-1DBAAD5B1451}" type="datetime1">
              <a:rPr lang="en-US" smtClean="0"/>
              <a:t>1/13/2021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53F1-8D7E-4808-AF16-5BF470CCB986}" type="datetime1">
              <a:rPr lang="en-US" smtClean="0"/>
              <a:t>1/13/2021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C7CA591D-F3A3-4A8B-B462-5A73349F24AC}" type="datetime1">
              <a:rPr lang="en-US" smtClean="0"/>
              <a:t>1/13/2021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30339" y="188641"/>
            <a:ext cx="8482290" cy="707886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Вопросы</a:t>
            </a:r>
            <a:endParaRPr lang="ru-RU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6178" y="932751"/>
            <a:ext cx="8739188" cy="1569660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hangingPunct="0">
              <a:defRPr/>
            </a:pPr>
            <a:r>
              <a:rPr lang="ru-RU" sz="2400" dirty="0" smtClean="0">
                <a:latin typeface="+mn-lt"/>
                <a:cs typeface="+mn-cs"/>
              </a:rPr>
              <a:t>Вариант 1</a:t>
            </a:r>
          </a:p>
          <a:p>
            <a:pPr hangingPunct="0">
              <a:defRPr/>
            </a:pPr>
            <a:r>
              <a:rPr lang="ru-RU" sz="2400" dirty="0" smtClean="0">
                <a:latin typeface="+mn-lt"/>
                <a:cs typeface="+mn-cs"/>
              </a:rPr>
              <a:t>1. </a:t>
            </a:r>
            <a:r>
              <a:rPr lang="ru-RU" sz="2400" dirty="0"/>
              <a:t>Основными элементами программы являются</a:t>
            </a:r>
            <a:r>
              <a:rPr lang="ru-RU" sz="2400" dirty="0" smtClean="0">
                <a:latin typeface="+mn-lt"/>
                <a:cs typeface="+mn-cs"/>
              </a:rPr>
              <a:t> </a:t>
            </a:r>
            <a:r>
              <a:rPr lang="ru-RU" sz="2400" dirty="0">
                <a:latin typeface="+mn-lt"/>
                <a:cs typeface="+mn-cs"/>
              </a:rPr>
              <a:t>. . .</a:t>
            </a:r>
          </a:p>
          <a:p>
            <a:pPr hangingPunct="0">
              <a:defRPr/>
            </a:pPr>
            <a:r>
              <a:rPr lang="ru-RU" sz="2400" dirty="0" smtClean="0">
                <a:latin typeface="+mn-lt"/>
                <a:cs typeface="+mn-cs"/>
              </a:rPr>
              <a:t>2. Записать объявление целочисленной переменной </a:t>
            </a:r>
            <a:r>
              <a:rPr lang="en-US" sz="2400" dirty="0" smtClean="0">
                <a:latin typeface="+mn-lt"/>
                <a:cs typeface="+mn-cs"/>
              </a:rPr>
              <a:t>a</a:t>
            </a:r>
            <a:r>
              <a:rPr lang="ru-RU" sz="2400" dirty="0" smtClean="0"/>
              <a:t>, присвоив ей начальное значение 5</a:t>
            </a:r>
            <a:endParaRPr lang="ru-RU" sz="2400" dirty="0">
              <a:latin typeface="+mn-lt"/>
              <a:cs typeface="+mn-cs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26178" y="2608277"/>
            <a:ext cx="8739188" cy="1938992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hangingPunct="0">
              <a:defRPr/>
            </a:pPr>
            <a:r>
              <a:rPr lang="ru-RU" sz="2400" dirty="0" smtClean="0">
                <a:latin typeface="+mn-lt"/>
                <a:cs typeface="+mn-cs"/>
              </a:rPr>
              <a:t>Вариант 2</a:t>
            </a:r>
          </a:p>
          <a:p>
            <a:pPr hangingPunct="0">
              <a:defRPr/>
            </a:pPr>
            <a:r>
              <a:rPr lang="ru-RU" sz="2400" dirty="0" smtClean="0">
                <a:latin typeface="+mn-lt"/>
                <a:cs typeface="+mn-cs"/>
              </a:rPr>
              <a:t>1</a:t>
            </a:r>
            <a:r>
              <a:rPr lang="ru-RU" sz="2400" dirty="0">
                <a:latin typeface="+mn-lt"/>
                <a:cs typeface="+mn-cs"/>
              </a:rPr>
              <a:t>. </a:t>
            </a:r>
            <a:r>
              <a:rPr lang="ru-RU" sz="2400" dirty="0" smtClean="0"/>
              <a:t>Какие базовые типы данных </a:t>
            </a:r>
            <a:r>
              <a:rPr lang="ru-RU" sz="2400" dirty="0"/>
              <a:t> </a:t>
            </a:r>
            <a:r>
              <a:rPr lang="ru-RU" sz="2400" dirty="0" smtClean="0"/>
              <a:t>определяет стандарт </a:t>
            </a:r>
            <a:r>
              <a:rPr lang="ru-RU" sz="2400" dirty="0"/>
              <a:t>языка </a:t>
            </a:r>
            <a:r>
              <a:rPr lang="ru-RU" sz="2400" dirty="0" smtClean="0"/>
              <a:t>С/С++ ?</a:t>
            </a:r>
            <a:endParaRPr lang="ru-RU" sz="2400" dirty="0">
              <a:latin typeface="+mn-lt"/>
              <a:cs typeface="+mn-cs"/>
            </a:endParaRPr>
          </a:p>
          <a:p>
            <a:pPr hangingPunct="0">
              <a:defRPr/>
            </a:pPr>
            <a:r>
              <a:rPr lang="ru-RU" sz="2400" dirty="0" smtClean="0">
                <a:latin typeface="+mn-lt"/>
                <a:cs typeface="+mn-cs"/>
              </a:rPr>
              <a:t>2</a:t>
            </a:r>
            <a:r>
              <a:rPr lang="ru-RU" sz="2400" dirty="0">
                <a:latin typeface="+mn-lt"/>
                <a:cs typeface="+mn-cs"/>
              </a:rPr>
              <a:t>. </a:t>
            </a:r>
            <a:r>
              <a:rPr lang="ru-RU" sz="2400" dirty="0"/>
              <a:t>Записать объявление </a:t>
            </a:r>
            <a:r>
              <a:rPr lang="ru-RU" sz="2400" dirty="0" smtClean="0"/>
              <a:t>вещественной </a:t>
            </a:r>
            <a:r>
              <a:rPr lang="ru-RU" sz="2400" dirty="0"/>
              <a:t>переменной </a:t>
            </a:r>
            <a:r>
              <a:rPr lang="en-US" sz="2400" dirty="0" smtClean="0"/>
              <a:t>b</a:t>
            </a:r>
            <a:r>
              <a:rPr lang="ru-RU" sz="2400" dirty="0" smtClean="0"/>
              <a:t>, </a:t>
            </a:r>
            <a:r>
              <a:rPr lang="ru-RU" sz="2400" dirty="0"/>
              <a:t>присвоив ей начальное значение </a:t>
            </a:r>
            <a:r>
              <a:rPr lang="ru-RU" sz="2400" dirty="0" smtClean="0"/>
              <a:t>5</a:t>
            </a:r>
            <a:r>
              <a:rPr lang="en-US" sz="2400" dirty="0" smtClean="0"/>
              <a:t>.2</a:t>
            </a:r>
            <a:endParaRPr lang="ru-RU" sz="2400" dirty="0">
              <a:latin typeface="+mn-lt"/>
              <a:cs typeface="+mn-cs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60858" y="4653136"/>
            <a:ext cx="8739188" cy="1569660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hangingPunct="0">
              <a:defRPr/>
            </a:pPr>
            <a:r>
              <a:rPr lang="ru-RU" sz="2400" dirty="0" smtClean="0">
                <a:latin typeface="+mn-lt"/>
                <a:cs typeface="+mn-cs"/>
              </a:rPr>
              <a:t>Вариант 3</a:t>
            </a:r>
          </a:p>
          <a:p>
            <a:pPr hangingPunct="0">
              <a:defRPr/>
            </a:pPr>
            <a:r>
              <a:rPr lang="ru-RU" sz="2400" dirty="0" smtClean="0">
                <a:latin typeface="+mn-lt"/>
                <a:cs typeface="+mn-cs"/>
              </a:rPr>
              <a:t>1. </a:t>
            </a:r>
            <a:r>
              <a:rPr lang="ru-RU" sz="2400" dirty="0" smtClean="0"/>
              <a:t>К </a:t>
            </a:r>
            <a:r>
              <a:rPr lang="ru-RU" sz="2400" dirty="0"/>
              <a:t>базовым типам данных могут применяться </a:t>
            </a:r>
            <a:r>
              <a:rPr lang="ru-RU" sz="2400" dirty="0" smtClean="0"/>
              <a:t>модификаторы</a:t>
            </a:r>
            <a:r>
              <a:rPr lang="en-US" sz="2400" dirty="0" smtClean="0">
                <a:solidFill>
                  <a:srgbClr val="FF0000"/>
                </a:solidFill>
              </a:rPr>
              <a:t> . . .</a:t>
            </a:r>
          </a:p>
          <a:p>
            <a:pPr hangingPunct="0">
              <a:defRPr/>
            </a:pPr>
            <a:r>
              <a:rPr lang="en-US" sz="2400" dirty="0" smtClean="0">
                <a:latin typeface="+mn-lt"/>
              </a:rPr>
              <a:t>2</a:t>
            </a:r>
            <a:r>
              <a:rPr lang="ru-RU" sz="2400" dirty="0" smtClean="0">
                <a:latin typeface="+mn-lt"/>
              </a:rPr>
              <a:t>. Записать эквиваленты операций </a:t>
            </a:r>
            <a:r>
              <a:rPr lang="en-US" sz="2400" dirty="0" smtClean="0">
                <a:latin typeface="+mn-lt"/>
              </a:rPr>
              <a:t>a+=x; b/=2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481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30339" y="188641"/>
            <a:ext cx="8482290" cy="584775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Ввод и вывод</a:t>
            </a:r>
            <a:r>
              <a:rPr lang="en-US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языке </a:t>
            </a:r>
            <a:r>
              <a:rPr lang="en-US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03713"/>
            <a:ext cx="8784975" cy="56323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/>
              <a:t>В языке C для ввода/вывода используются две функции: </a:t>
            </a:r>
            <a:endParaRPr lang="en-US" sz="2400" dirty="0" smtClean="0"/>
          </a:p>
          <a:p>
            <a:r>
              <a:rPr 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/>
              <a:t>для ввода, </a:t>
            </a:r>
            <a:endParaRPr lang="en-US" sz="2400" dirty="0" smtClean="0"/>
          </a:p>
          <a:p>
            <a:r>
              <a:rPr 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/>
              <a:t>для вывода. </a:t>
            </a:r>
            <a:endParaRPr lang="en-US" sz="2400" dirty="0" smtClean="0"/>
          </a:p>
          <a:p>
            <a:r>
              <a:rPr lang="ru-RU" sz="2400" dirty="0" smtClean="0"/>
              <a:t>Обе </a:t>
            </a:r>
            <a:r>
              <a:rPr lang="ru-RU" sz="2400" dirty="0"/>
              <a:t>функции используют так называемую </a:t>
            </a:r>
            <a:r>
              <a:rPr lang="ru-RU" sz="2400" b="1" dirty="0"/>
              <a:t>форматную строку</a:t>
            </a:r>
            <a:r>
              <a:rPr lang="ru-RU" sz="2400" dirty="0"/>
              <a:t> и список переменных. </a:t>
            </a:r>
            <a:endParaRPr lang="en-US" sz="2400" dirty="0" smtClean="0"/>
          </a:p>
          <a:p>
            <a:r>
              <a:rPr lang="ru-RU" sz="2400" dirty="0" smtClean="0"/>
              <a:t>Например</a:t>
            </a:r>
            <a:r>
              <a:rPr lang="ru-RU" sz="2400" dirty="0"/>
              <a:t>:</a:t>
            </a:r>
          </a:p>
          <a:p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ru-RU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ru-RU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№ %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Площадь: %8.3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объем: %10.3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n"</a:t>
            </a:r>
            <a:r>
              <a:rPr lang="ru-RU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</a:t>
            </a:r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ru-RU" sz="24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/>
              <a:t>В этом примере на экран будет выведена заданная строка, причем на месте </a:t>
            </a:r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ru-RU" sz="2400" dirty="0"/>
              <a:t>, </a:t>
            </a:r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%8.3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ru-RU" sz="2400" dirty="0"/>
              <a:t>, </a:t>
            </a:r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%10.3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2400" dirty="0"/>
              <a:t> </a:t>
            </a:r>
            <a:r>
              <a:rPr lang="ru-RU" sz="2400" dirty="0"/>
              <a:t>будут вставлены значения переменных, указанных в списке после форматной строки: </a:t>
            </a:r>
            <a:r>
              <a:rPr lang="en-US" sz="2400" b="1" dirty="0"/>
              <a:t>n</a:t>
            </a:r>
            <a:r>
              <a:rPr lang="ru-RU" sz="2400" b="1" dirty="0"/>
              <a:t>,</a:t>
            </a:r>
            <a:r>
              <a:rPr lang="en-US" sz="2400" b="1" dirty="0"/>
              <a:t>S</a:t>
            </a:r>
            <a:r>
              <a:rPr lang="ru-RU" sz="2400" b="1" dirty="0"/>
              <a:t>,</a:t>
            </a:r>
            <a:r>
              <a:rPr lang="en-US" sz="2400" b="1" dirty="0"/>
              <a:t>V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Пример ввода:</a:t>
            </a:r>
          </a:p>
          <a:p>
            <a:r>
              <a:rPr 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("%</a:t>
            </a:r>
            <a:r>
              <a:rPr 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",&amp;n);</a:t>
            </a:r>
          </a:p>
          <a:p>
            <a:r>
              <a:rPr lang="ru-RU" sz="2400" dirty="0" smtClean="0"/>
              <a:t>введенное значение будет записано по адресу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&amp;n</a:t>
            </a:r>
            <a:endParaRPr lang="ru-RU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176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624736" cy="649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71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4149080"/>
            <a:ext cx="8712968" cy="1815882"/>
          </a:xfrm>
          <a:solidFill>
            <a:schemeClr val="bg1"/>
          </a:solidFill>
        </p:spPr>
        <p:txBody>
          <a:bodyPr>
            <a:spAutoFit/>
          </a:bodyPr>
          <a:lstStyle/>
          <a:p>
            <a:pPr algn="l"/>
            <a:r>
              <a:rPr lang="ru-RU" altLang="ru-RU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 </a:t>
            </a:r>
            <a:r>
              <a:rPr lang="ru-RU" altLang="ru-RU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Повторение: Основные </a:t>
            </a:r>
            <a:r>
              <a:rPr lang="ru-RU" altLang="ru-RU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элементы языка</a:t>
            </a:r>
          </a:p>
          <a:p>
            <a:pPr algn="l"/>
            <a:r>
              <a:rPr lang="ru-RU" altLang="ru-RU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 Интерфейс среды </a:t>
            </a:r>
            <a:r>
              <a:rPr lang="en-US" altLang="ru-RU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CodeBlocks</a:t>
            </a:r>
            <a:endParaRPr lang="ru-RU" altLang="ru-RU" b="1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altLang="ru-RU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ru-RU" altLang="ru-RU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Ввод и вывод в языке </a:t>
            </a:r>
            <a:r>
              <a:rPr lang="en-US" altLang="ru-RU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C/C++</a:t>
            </a:r>
          </a:p>
          <a:p>
            <a:pPr algn="l"/>
            <a:r>
              <a:rPr lang="en-US" altLang="ru-RU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4. </a:t>
            </a:r>
            <a:r>
              <a:rPr lang="ru-RU" altLang="ru-RU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Примеры простейших программ</a:t>
            </a:r>
            <a:endParaRPr lang="ru-RU" altLang="ru-RU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1484784"/>
            <a:ext cx="8784976" cy="2334121"/>
          </a:xfrm>
        </p:spPr>
        <p:txBody>
          <a:bodyPr>
            <a:noAutofit/>
          </a:bodyPr>
          <a:lstStyle/>
          <a:p>
            <a:pPr algn="l"/>
            <a:r>
              <a:rPr lang="ru-RU" sz="4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Среда программирования </a:t>
            </a:r>
            <a:r>
              <a:rPr lang="en-US" sz="4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CodeBlocks</a:t>
            </a:r>
            <a:endParaRPr lang="ru-RU" sz="4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179512" y="341040"/>
            <a:ext cx="8712968" cy="925223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0" algn="r" eaLnBrk="1" hangingPunct="1">
              <a:buNone/>
              <a:defRPr sz="2800">
                <a:latin typeface="+mn-lt"/>
              </a:defRPr>
            </a:lvl1pPr>
            <a:lvl2pPr marL="457200" indent="0" algn="ctr" eaLnBrk="1" hangingPunct="1">
              <a:buNone/>
              <a:defRPr sz="2400">
                <a:latin typeface="+mn-lt"/>
              </a:defRPr>
            </a:lvl2pPr>
            <a:lvl3pPr marL="914400" indent="0" algn="ctr" eaLnBrk="1" hangingPunct="1">
              <a:buNone/>
              <a:defRPr sz="2400">
                <a:latin typeface="+mn-lt"/>
              </a:defRPr>
            </a:lvl3pPr>
            <a:lvl4pPr marL="1371600" indent="0" algn="ctr" eaLnBrk="1" hangingPunct="1">
              <a:buNone/>
              <a:defRPr sz="2000">
                <a:latin typeface="+mn-lt"/>
              </a:defRPr>
            </a:lvl4pPr>
            <a:lvl5pPr marL="1828800" indent="0" algn="ctr" eaLnBrk="1" hangingPunct="1">
              <a:buNone/>
              <a:defRPr sz="2000">
                <a:latin typeface="+mn-lt"/>
              </a:defRPr>
            </a:lvl5pPr>
            <a:lvl6pPr marL="2286000" indent="0" algn="ctr" eaLnBrk="1" hangingPunct="1">
              <a:buNone/>
              <a:defRPr sz="2000"/>
            </a:lvl6pPr>
            <a:lvl7pPr marL="2743200" indent="0" algn="ctr" eaLnBrk="1" hangingPunct="1">
              <a:buNone/>
              <a:defRPr sz="2000"/>
            </a:lvl7pPr>
            <a:lvl8pPr marL="3200400" indent="0" algn="ctr" eaLnBrk="1" hangingPunct="1">
              <a:buNone/>
              <a:defRPr sz="2000"/>
            </a:lvl8pPr>
            <a:lvl9pPr marL="3657600" indent="0" algn="ctr" eaLnBrk="1" hangingPunct="1">
              <a:buNone/>
              <a:defRPr sz="2000"/>
            </a:lvl9pPr>
          </a:lstStyle>
          <a:p>
            <a:r>
              <a:rPr lang="ru-RU" b="1" kern="0" dirty="0" smtClean="0">
                <a:solidFill>
                  <a:sysClr val="windowText" lastClr="000000"/>
                </a:solidFill>
              </a:rPr>
              <a:t>Основы программирования и баз данных</a:t>
            </a:r>
            <a:endParaRPr lang="en-US" b="1" kern="0" dirty="0" smtClean="0">
              <a:solidFill>
                <a:sysClr val="windowText" lastClr="000000"/>
              </a:solidFill>
            </a:endParaRPr>
          </a:p>
          <a:p>
            <a:r>
              <a:rPr lang="ru-RU" b="1" kern="0" dirty="0" smtClean="0">
                <a:solidFill>
                  <a:sysClr val="windowText" lastClr="000000"/>
                </a:solidFill>
              </a:rPr>
              <a:t>занятие 36</a:t>
            </a:r>
          </a:p>
        </p:txBody>
      </p:sp>
    </p:spTree>
    <p:extLst>
      <p:ext uri="{BB962C8B-B14F-4D97-AF65-F5344CB8AC3E}">
        <p14:creationId xmlns:p14="http://schemas.microsoft.com/office/powerpoint/2010/main" val="357443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700664"/>
              </p:ext>
            </p:extLst>
          </p:nvPr>
        </p:nvGraphicFramePr>
        <p:xfrm>
          <a:off x="179512" y="260648"/>
          <a:ext cx="8777324" cy="6400800"/>
        </p:xfrm>
        <a:graphic>
          <a:graphicData uri="http://schemas.openxmlformats.org/drawingml/2006/table">
            <a:tbl>
              <a:tblPr firstRow="1" firstCol="1" bandRow="1"/>
              <a:tblGrid>
                <a:gridCol w="712428"/>
                <a:gridCol w="8064896"/>
              </a:tblGrid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Характеристика и базовые понятия языка 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++. 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Среда программирования 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CodeBlocks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Операторы ввода-вывода.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Практическое занятие 17. </a:t>
                      </a:r>
                      <a:r>
                        <a:rPr lang="ru-RU" sz="20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Созд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простейших программ на языке C++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Операторы ветвления и выбора в языке С++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Практическое занятие 18.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Создание программ - операторы ветвления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Операторы цикла в языке C++. 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Практическое занятие 19.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000" dirty="0" err="1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Созд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.  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программ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- операторы цикла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Указатели и адресная арифметика. Объявление указателей. 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Массивы в языке C++. Связь массивов и указателей. 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Практическое занятие 20.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Созд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программ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одномерные массивы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Практическое занятие 21.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Обработка двумерных массивов в языке C++.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Функции в языке C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++. 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Способы передачи параметров функциям.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Практическое занятие 22.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Создание программ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функции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Особенности работы со строками в языке C++. 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Практическое занятие 23.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Созд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 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программ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обработка 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строк.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Файловый ввод-вывод в языке C++. Структуры. 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51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Практическое занятие 24.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 Создание программ с использованием файлового ввода-вывода.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Практическое занятие 25.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 Создание программ обработки записей (структур).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53-64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Технология объектно-ориентированного программирования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52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041410"/>
            <a:ext cx="8568952" cy="3046988"/>
          </a:xfrm>
          <a:prstGeom prst="rect">
            <a:avLst/>
          </a:prstGeom>
          <a:solidFill>
            <a:srgbClr val="FFFFCC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n-lt"/>
              </a:rPr>
              <a:t>Среда программирования включает: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редактор текста</a:t>
            </a:r>
            <a:r>
              <a:rPr lang="ru-RU" sz="2400" dirty="0" smtClean="0">
                <a:latin typeface="+mn-lt"/>
              </a:rPr>
              <a:t> – создаем исходный текст программы;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компилятор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– из исходного текста создает исполняемый файл;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отладчик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– позволяет отследить выполнение программы и обнаружить ошибки;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+mn-lt"/>
              </a:rPr>
              <a:t>другие вспомогательные модули</a:t>
            </a:r>
            <a:endParaRPr lang="ru-RU" sz="24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494" y="4221088"/>
            <a:ext cx="856895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n-lt"/>
              </a:rPr>
              <a:t>Среда программирования создает </a:t>
            </a:r>
            <a:r>
              <a:rPr lang="ru-RU" sz="2400" b="1" dirty="0" smtClean="0">
                <a:latin typeface="+mn-lt"/>
              </a:rPr>
              <a:t>вспомогательные файлы</a:t>
            </a:r>
            <a:r>
              <a:rPr lang="ru-RU" sz="2400" dirty="0" smtClean="0">
                <a:latin typeface="+mn-lt"/>
              </a:rPr>
              <a:t>. Вместе с файлом исходного кода они образуют </a:t>
            </a: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проект</a:t>
            </a:r>
            <a:endParaRPr lang="ru-RU" sz="24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733256"/>
            <a:ext cx="856895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КАЖДЫЙ ПРОЕКТ ДОЛЖЕН СОХРАНЯТЬСЯ В ОТДЕЛЬНОЙ ПАПКЕ!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330339" y="188641"/>
            <a:ext cx="8482290" cy="584775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uk-UA" sz="32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Понятие</a:t>
            </a:r>
            <a:r>
              <a:rPr lang="uk-UA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32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среды</a:t>
            </a:r>
            <a:r>
              <a:rPr lang="uk-UA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32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программирования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61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8096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934902"/>
            <a:ext cx="8536949" cy="150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4653135"/>
            <a:ext cx="8536949" cy="176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740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881" y="188640"/>
            <a:ext cx="878942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n-lt"/>
              </a:rPr>
              <a:t>Мы будем создавать КОНСОЛЬНЫЕ приложения</a:t>
            </a:r>
            <a:endParaRPr lang="ru-RU" sz="28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6127" y="1124744"/>
            <a:ext cx="8743310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44450"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ru-RU" sz="2400" dirty="0" smtClean="0"/>
              <a:t>Наиболее популярные среды программирования на языке </a:t>
            </a:r>
            <a:r>
              <a:rPr lang="en-US" sz="2400" dirty="0" smtClean="0"/>
              <a:t>C/C++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Microsoft Visual Studio;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Borland Turbo C++</a:t>
            </a:r>
            <a:r>
              <a:rPr lang="ru-RU" sz="2400" dirty="0" smtClean="0">
                <a:solidFill>
                  <a:srgbClr val="002060"/>
                </a:solidFill>
              </a:rPr>
              <a:t> и </a:t>
            </a:r>
            <a:r>
              <a:rPr lang="en-US" sz="2400" dirty="0" smtClean="0">
                <a:solidFill>
                  <a:srgbClr val="002060"/>
                </a:solidFill>
              </a:rPr>
              <a:t>Borland C++ Builder;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wDevCpp</a:t>
            </a:r>
            <a:r>
              <a:rPr lang="en-US" sz="2400" dirty="0" smtClean="0">
                <a:solidFill>
                  <a:srgbClr val="FF0000"/>
                </a:solidFill>
              </a:rPr>
              <a:t>;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CodeBlocks.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6127" y="3573016"/>
            <a:ext cx="8743310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CodeBlocks</a:t>
            </a:r>
            <a:r>
              <a:rPr lang="ru-RU" sz="2800" b="1" dirty="0">
                <a:solidFill>
                  <a:srgbClr val="C00000"/>
                </a:solidFill>
              </a:rPr>
              <a:t> – это интегрированная </a:t>
            </a:r>
            <a:r>
              <a:rPr lang="ru-RU" sz="2800" b="1" dirty="0" smtClean="0">
                <a:solidFill>
                  <a:srgbClr val="C00000"/>
                </a:solidFill>
              </a:rPr>
              <a:t>среда </a:t>
            </a:r>
            <a:r>
              <a:rPr lang="ru-RU" sz="2800" b="1" dirty="0">
                <a:solidFill>
                  <a:srgbClr val="C00000"/>
                </a:solidFill>
              </a:rPr>
              <a:t>программирования, которая содержит редактор текста, компилятор и отладчик для языков C/C++</a:t>
            </a:r>
            <a:r>
              <a:rPr lang="ru-RU" sz="2800" dirty="0"/>
              <a:t>. Среда поставляется с компилятором </a:t>
            </a:r>
            <a:r>
              <a:rPr lang="en-US" sz="2800" dirty="0" err="1"/>
              <a:t>gcc</a:t>
            </a:r>
            <a:r>
              <a:rPr lang="ru-RU" sz="2800" dirty="0"/>
              <a:t>, который является также компилятором по умолчанию в операционной системе </a:t>
            </a:r>
            <a:r>
              <a:rPr lang="en-US" sz="2800" dirty="0" smtClean="0"/>
              <a:t>Linux</a:t>
            </a:r>
            <a:r>
              <a:rPr lang="ru-RU" sz="2800" dirty="0" smtClean="0"/>
              <a:t>. В версии для </a:t>
            </a:r>
            <a:r>
              <a:rPr lang="en-US" sz="2800" dirty="0" smtClean="0"/>
              <a:t>Windows </a:t>
            </a:r>
            <a:r>
              <a:rPr lang="ru-RU" sz="2800" dirty="0" smtClean="0"/>
              <a:t>он называется </a:t>
            </a:r>
            <a:r>
              <a:rPr lang="en-US" sz="2800" b="1" dirty="0" err="1" smtClean="0">
                <a:solidFill>
                  <a:srgbClr val="C00000"/>
                </a:solidFill>
              </a:rPr>
              <a:t>mingw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3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701" y="896535"/>
            <a:ext cx="2931564" cy="299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2"/>
          <p:cNvSpPr txBox="1">
            <a:spLocks/>
          </p:cNvSpPr>
          <p:nvPr/>
        </p:nvSpPr>
        <p:spPr>
          <a:xfrm>
            <a:off x="330339" y="188641"/>
            <a:ext cx="8482290" cy="707886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uk-UA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Стартовое</a:t>
            </a:r>
            <a:r>
              <a:rPr lang="uk-UA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окно</a:t>
            </a:r>
            <a:r>
              <a:rPr lang="uk-UA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проекта</a:t>
            </a:r>
            <a:endParaRPr lang="ru-RU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58" y="864839"/>
            <a:ext cx="8318450" cy="590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12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19" y="2183122"/>
            <a:ext cx="790647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4283968" y="4379366"/>
            <a:ext cx="4642273" cy="864096"/>
          </a:xfrm>
          <a:prstGeom prst="wedgeRoundRectCallout">
            <a:avLst>
              <a:gd name="adj1" fmla="val -23187"/>
              <a:gd name="adj2" fmla="val 135399"/>
              <a:gd name="adj3" fmla="val 16667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33300"/>
                </a:solidFill>
                <a:latin typeface="+mj-lt"/>
              </a:rPr>
              <a:t>Открыть существующий проект</a:t>
            </a:r>
            <a:endParaRPr lang="ru-RU" sz="2800" b="1" dirty="0">
              <a:solidFill>
                <a:srgbClr val="333300"/>
              </a:solidFill>
              <a:latin typeface="+mj-lt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11575" y="4379366"/>
            <a:ext cx="3528392" cy="864096"/>
          </a:xfrm>
          <a:prstGeom prst="wedgeRoundRectCallout">
            <a:avLst>
              <a:gd name="adj1" fmla="val 27400"/>
              <a:gd name="adj2" fmla="val 135008"/>
              <a:gd name="adj3" fmla="val 16667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33300"/>
                </a:solidFill>
                <a:latin typeface="+mj-lt"/>
              </a:rPr>
              <a:t>Создать новый проект</a:t>
            </a:r>
            <a:endParaRPr lang="ru-RU" sz="2800" b="1" dirty="0">
              <a:solidFill>
                <a:srgbClr val="333300"/>
              </a:solidFill>
              <a:latin typeface="+mj-lt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78996" y="896527"/>
            <a:ext cx="8784976" cy="9562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800" dirty="0" smtClean="0">
                <a:solidFill>
                  <a:srgbClr val="C00000"/>
                </a:solidFill>
                <a:latin typeface="+mn-lt"/>
                <a:cs typeface="Courier New" panose="02070309020205020404" pitchFamily="49" charset="0"/>
              </a:rPr>
              <a:t>Стартовое окно программы</a:t>
            </a:r>
          </a:p>
          <a:p>
            <a:r>
              <a:rPr lang="en-US" altLang="ru-RU" sz="2800" b="1" dirty="0" err="1" smtClean="0">
                <a:solidFill>
                  <a:srgbClr val="C00000"/>
                </a:solidFill>
                <a:latin typeface="+mn-lt"/>
                <a:cs typeface="Courier New" panose="02070309020205020404" pitchFamily="49" charset="0"/>
              </a:rPr>
              <a:t>File|New|Project</a:t>
            </a:r>
            <a:endParaRPr lang="ru-RU" altLang="ru-RU" sz="2800" b="1" dirty="0">
              <a:solidFill>
                <a:srgbClr val="C00000"/>
              </a:solidFill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330339" y="188641"/>
            <a:ext cx="8482290" cy="707886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uk-UA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</a:t>
            </a:r>
            <a:r>
              <a:rPr lang="uk-UA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нового </a:t>
            </a:r>
            <a:r>
              <a:rPr lang="uk-UA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проекта</a:t>
            </a:r>
            <a:endParaRPr lang="ru-RU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08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292" y="1119187"/>
            <a:ext cx="7608887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212248" y="4149080"/>
            <a:ext cx="4503767" cy="864096"/>
          </a:xfrm>
          <a:prstGeom prst="wedgeRoundRectCallout">
            <a:avLst>
              <a:gd name="adj1" fmla="val 63851"/>
              <a:gd name="adj2" fmla="val -274418"/>
              <a:gd name="adj3" fmla="val 16667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File | New | Project . . .</a:t>
            </a:r>
            <a:endParaRPr lang="ru-RU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827584" y="5770507"/>
            <a:ext cx="5256584" cy="864096"/>
          </a:xfrm>
          <a:prstGeom prst="wedgeRoundRectCallout">
            <a:avLst>
              <a:gd name="adj1" fmla="val 25105"/>
              <a:gd name="adj2" fmla="val -88574"/>
              <a:gd name="adj3" fmla="val 16667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Create a new project</a:t>
            </a:r>
            <a:endParaRPr lang="ru-RU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330339" y="188641"/>
            <a:ext cx="8482290" cy="584775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uk-UA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Начало </a:t>
            </a:r>
            <a:r>
              <a:rPr lang="uk-UA" sz="32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создания</a:t>
            </a:r>
            <a:r>
              <a:rPr lang="uk-UA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32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проекта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71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938" y="332656"/>
            <a:ext cx="8743310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4450"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ru-RU" sz="2800" dirty="0"/>
              <a:t>Основными элементами программы являются:</a:t>
            </a:r>
          </a:p>
          <a:p>
            <a:pPr lvl="0" hangingPunct="0"/>
            <a:r>
              <a:rPr lang="ru-RU" sz="2800" dirty="0"/>
              <a:t>директивы препроцессора </a:t>
            </a: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lvl="0" hangingPunct="0"/>
            <a:r>
              <a:rPr lang="ru-RU" sz="2800" dirty="0"/>
              <a:t>директива препроцессора </a:t>
            </a: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</a:p>
          <a:p>
            <a:pPr lvl="0" hangingPunct="0"/>
            <a:r>
              <a:rPr lang="ru-RU" sz="2800" dirty="0"/>
              <a:t>заголовок функции </a:t>
            </a:r>
            <a:r>
              <a:rPr lang="en-US" sz="2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  <a:p>
            <a:pPr lvl="0" hangingPunct="0"/>
            <a:r>
              <a:rPr lang="ru-RU" sz="2800" dirty="0"/>
              <a:t>тело функции, ограниченное символами </a:t>
            </a:r>
            <a:r>
              <a:rPr lang="en-US" sz="2800" b="1" dirty="0">
                <a:solidFill>
                  <a:srgbClr val="FF0000"/>
                </a:solidFill>
              </a:rPr>
              <a:t>{</a:t>
            </a:r>
            <a:r>
              <a:rPr lang="en-US" sz="2800" dirty="0"/>
              <a:t> </a:t>
            </a:r>
            <a:r>
              <a:rPr lang="ru-RU" sz="2800" dirty="0"/>
              <a:t>и </a:t>
            </a:r>
            <a:r>
              <a:rPr lang="en-US" sz="2800" b="1" dirty="0">
                <a:solidFill>
                  <a:srgbClr val="FF0000"/>
                </a:solidFill>
              </a:rPr>
              <a:t>}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9881" y="3645024"/>
            <a:ext cx="8789422" cy="3046988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Стандарт</a:t>
            </a:r>
            <a:r>
              <a:rPr lang="ru-RU" sz="2400" dirty="0"/>
              <a:t> определяет пять базовых типов данных: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ru-RU" sz="2400" dirty="0"/>
              <a:t> – целочисленный тип, целое число;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ru-RU" sz="2400" dirty="0"/>
              <a:t> – вещественное число одинарной точности с плавающей точкой;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ru-RU" sz="2400" dirty="0"/>
              <a:t> – вещественное число двойной точности с плавающей точкой;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ru-RU" sz="2400" dirty="0"/>
              <a:t> – символьный тип для определения одного символа;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ru-RU" sz="2400" dirty="0"/>
              <a:t> – тип без значения.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9881" y="2708920"/>
            <a:ext cx="8789422" cy="738664"/>
          </a:xfrm>
          <a:prstGeom prst="rect">
            <a:avLst/>
          </a:prstGeom>
          <a:solidFill>
            <a:srgbClr val="FFFF66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100" dirty="0">
                <a:latin typeface="+mn-lt"/>
              </a:rPr>
              <a:t>«Изучение языка C++   является приключением, ведущим к открытиям</a:t>
            </a:r>
            <a:r>
              <a:rPr lang="ru-RU" sz="2100" dirty="0" smtClean="0">
                <a:latin typeface="+mn-lt"/>
              </a:rPr>
              <a:t>». - Стивен </a:t>
            </a:r>
            <a:r>
              <a:rPr lang="ru-RU" sz="2100" dirty="0" err="1" smtClean="0">
                <a:latin typeface="+mn-lt"/>
              </a:rPr>
              <a:t>Прата</a:t>
            </a:r>
            <a:r>
              <a:rPr lang="ru-RU" sz="2100" dirty="0" smtClean="0">
                <a:latin typeface="+mn-lt"/>
              </a:rPr>
              <a:t>, «</a:t>
            </a:r>
            <a:r>
              <a:rPr lang="ru-RU" sz="2100" dirty="0">
                <a:latin typeface="+mn-lt"/>
              </a:rPr>
              <a:t>Язык С++. Лекции и упражнения»</a:t>
            </a:r>
          </a:p>
        </p:txBody>
      </p:sp>
    </p:spTree>
    <p:extLst>
      <p:ext uri="{BB962C8B-B14F-4D97-AF65-F5344CB8AC3E}">
        <p14:creationId xmlns:p14="http://schemas.microsoft.com/office/powerpoint/2010/main" val="40887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69" y="1467980"/>
            <a:ext cx="6927553" cy="520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555776" y="917924"/>
            <a:ext cx="5400600" cy="864096"/>
          </a:xfrm>
          <a:prstGeom prst="wedgeRoundRectCallout">
            <a:avLst>
              <a:gd name="adj1" fmla="val -10127"/>
              <a:gd name="adj2" fmla="val 108031"/>
              <a:gd name="adj3" fmla="val 16667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333300"/>
                </a:solidFill>
                <a:latin typeface="+mj-lt"/>
              </a:rPr>
              <a:t>Console Application – </a:t>
            </a:r>
            <a:r>
              <a:rPr lang="ru-RU" sz="2800" b="1" dirty="0" smtClean="0">
                <a:solidFill>
                  <a:srgbClr val="333300"/>
                </a:solidFill>
                <a:latin typeface="+mj-lt"/>
              </a:rPr>
              <a:t>Консольное приложение</a:t>
            </a:r>
            <a:endParaRPr lang="ru-RU" sz="2800" b="1" dirty="0">
              <a:solidFill>
                <a:srgbClr val="333300"/>
              </a:solidFill>
              <a:latin typeface="+mj-lt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948264" y="2690406"/>
            <a:ext cx="1512168" cy="864096"/>
          </a:xfrm>
          <a:prstGeom prst="wedgeRoundRectCallout">
            <a:avLst>
              <a:gd name="adj1" fmla="val -47993"/>
              <a:gd name="adj2" fmla="val -123682"/>
              <a:gd name="adj3" fmla="val 16667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333300"/>
                </a:solidFill>
                <a:latin typeface="+mj-lt"/>
              </a:rPr>
              <a:t>Go</a:t>
            </a:r>
            <a:endParaRPr lang="ru-RU" sz="2800" b="1" dirty="0">
              <a:solidFill>
                <a:srgbClr val="333300"/>
              </a:solidFill>
              <a:latin typeface="+mj-lt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330339" y="188641"/>
            <a:ext cx="8482290" cy="584775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uk-UA" sz="32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Выбор</a:t>
            </a:r>
            <a:r>
              <a:rPr lang="uk-UA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32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типа</a:t>
            </a:r>
            <a:r>
              <a:rPr lang="uk-UA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32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приложения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70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5904656" cy="509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285422" y="4077072"/>
            <a:ext cx="2700300" cy="864096"/>
          </a:xfrm>
          <a:prstGeom prst="wedgeRoundRectCallout">
            <a:avLst>
              <a:gd name="adj1" fmla="val -34649"/>
              <a:gd name="adj2" fmla="val -245924"/>
              <a:gd name="adj3" fmla="val 16667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33300"/>
                </a:solidFill>
                <a:latin typeface="+mj-lt"/>
              </a:rPr>
              <a:t>Выбрать язык С++</a:t>
            </a:r>
            <a:endParaRPr lang="ru-RU" sz="2800" b="1" dirty="0">
              <a:solidFill>
                <a:srgbClr val="333300"/>
              </a:solidFill>
              <a:latin typeface="+mj-lt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327048" y="6180840"/>
            <a:ext cx="3220358" cy="432048"/>
          </a:xfrm>
          <a:prstGeom prst="wedgeRoundRectCallout">
            <a:avLst>
              <a:gd name="adj1" fmla="val 8306"/>
              <a:gd name="adj2" fmla="val -129155"/>
              <a:gd name="adj3" fmla="val 16667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333300"/>
                </a:solidFill>
                <a:latin typeface="+mj-lt"/>
              </a:rPr>
              <a:t>Next</a:t>
            </a:r>
            <a:endParaRPr lang="ru-RU" sz="2800" b="1" dirty="0">
              <a:solidFill>
                <a:srgbClr val="333300"/>
              </a:solidFill>
              <a:latin typeface="+mj-lt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330339" y="188641"/>
            <a:ext cx="8482290" cy="584775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uk-UA" sz="32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Выбор</a:t>
            </a:r>
            <a:r>
              <a:rPr lang="uk-UA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32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языка</a:t>
            </a:r>
            <a:r>
              <a:rPr lang="uk-UA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32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программирования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92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412776"/>
            <a:ext cx="6126681" cy="527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6120172" y="2549129"/>
            <a:ext cx="2700300" cy="432048"/>
          </a:xfrm>
          <a:prstGeom prst="wedgeRoundRectCallout">
            <a:avLst>
              <a:gd name="adj1" fmla="val -72015"/>
              <a:gd name="adj2" fmla="val 4034"/>
              <a:gd name="adj3" fmla="val 16667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 smtClean="0">
                <a:solidFill>
                  <a:srgbClr val="333300"/>
                </a:solidFill>
                <a:latin typeface="+mj-lt"/>
              </a:rPr>
              <a:t>Имя</a:t>
            </a:r>
            <a:r>
              <a:rPr lang="uk-UA" sz="2400" dirty="0" smtClean="0">
                <a:solidFill>
                  <a:srgbClr val="333300"/>
                </a:solidFill>
                <a:latin typeface="+mj-lt"/>
              </a:rPr>
              <a:t> </a:t>
            </a:r>
            <a:r>
              <a:rPr lang="uk-UA" sz="2400" dirty="0" err="1" smtClean="0">
                <a:solidFill>
                  <a:srgbClr val="333300"/>
                </a:solidFill>
                <a:latin typeface="+mj-lt"/>
              </a:rPr>
              <a:t>проекта</a:t>
            </a:r>
            <a:endParaRPr lang="ru-RU" sz="2400" dirty="0">
              <a:solidFill>
                <a:srgbClr val="333300"/>
              </a:solidFill>
              <a:latin typeface="+mj-lt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4139952" y="3717032"/>
            <a:ext cx="4680520" cy="464028"/>
          </a:xfrm>
          <a:prstGeom prst="wedgeRoundRectCallout">
            <a:avLst>
              <a:gd name="adj1" fmla="val -11045"/>
              <a:gd name="adj2" fmla="val -111731"/>
              <a:gd name="adj3" fmla="val 16667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333300"/>
                </a:solidFill>
                <a:latin typeface="+mj-lt"/>
              </a:rPr>
              <a:t>Щелкнуть</a:t>
            </a:r>
            <a:r>
              <a:rPr lang="uk-UA" sz="2400" b="1" dirty="0" smtClean="0">
                <a:solidFill>
                  <a:srgbClr val="333300"/>
                </a:solidFill>
                <a:latin typeface="+mj-lt"/>
              </a:rPr>
              <a:t> для </a:t>
            </a:r>
            <a:r>
              <a:rPr lang="uk-UA" sz="2400" b="1" dirty="0" err="1" smtClean="0">
                <a:solidFill>
                  <a:srgbClr val="333300"/>
                </a:solidFill>
                <a:latin typeface="+mj-lt"/>
              </a:rPr>
              <a:t>выбора</a:t>
            </a:r>
            <a:r>
              <a:rPr lang="uk-UA" sz="2400" b="1" dirty="0" smtClean="0">
                <a:solidFill>
                  <a:srgbClr val="333300"/>
                </a:solidFill>
                <a:latin typeface="+mj-lt"/>
              </a:rPr>
              <a:t> папки</a:t>
            </a:r>
            <a:endParaRPr lang="ru-RU" sz="2400" b="1" dirty="0">
              <a:solidFill>
                <a:srgbClr val="333300"/>
              </a:solidFill>
              <a:latin typeface="+mj-lt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604846" y="4797152"/>
            <a:ext cx="6336704" cy="464028"/>
          </a:xfrm>
          <a:prstGeom prst="wedgeRoundRectCallout">
            <a:avLst>
              <a:gd name="adj1" fmla="val -11137"/>
              <a:gd name="adj2" fmla="val -117572"/>
              <a:gd name="adj3" fmla="val 16667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333300"/>
                </a:solidFill>
                <a:latin typeface="+mj-lt"/>
              </a:rPr>
              <a:t>Файл </a:t>
            </a:r>
            <a:r>
              <a:rPr lang="uk-UA" sz="2400" b="1" dirty="0" err="1" smtClean="0">
                <a:solidFill>
                  <a:srgbClr val="333300"/>
                </a:solidFill>
                <a:latin typeface="+mj-lt"/>
              </a:rPr>
              <a:t>проекта</a:t>
            </a:r>
            <a:r>
              <a:rPr lang="uk-UA" sz="2400" b="1" dirty="0" smtClean="0">
                <a:solidFill>
                  <a:srgbClr val="333300"/>
                </a:solidFill>
                <a:latin typeface="+mj-lt"/>
              </a:rPr>
              <a:t> </a:t>
            </a:r>
            <a:r>
              <a:rPr lang="uk-UA" sz="2400" b="1" dirty="0" err="1" smtClean="0">
                <a:solidFill>
                  <a:srgbClr val="333300"/>
                </a:solidFill>
                <a:latin typeface="+mj-lt"/>
              </a:rPr>
              <a:t>имеет</a:t>
            </a:r>
            <a:r>
              <a:rPr lang="uk-UA" sz="2400" b="1" dirty="0" smtClean="0">
                <a:solidFill>
                  <a:srgbClr val="333300"/>
                </a:solidFill>
                <a:latin typeface="+mj-lt"/>
              </a:rPr>
              <a:t> </a:t>
            </a:r>
            <a:r>
              <a:rPr lang="uk-UA" sz="2400" b="1" dirty="0" err="1" smtClean="0">
                <a:solidFill>
                  <a:srgbClr val="333300"/>
                </a:solidFill>
                <a:latin typeface="+mj-lt"/>
              </a:rPr>
              <a:t>расширение</a:t>
            </a:r>
            <a:r>
              <a:rPr lang="uk-UA" sz="2400" b="1" dirty="0" smtClean="0">
                <a:solidFill>
                  <a:srgbClr val="333300"/>
                </a:solidFill>
                <a:latin typeface="+mj-lt"/>
              </a:rPr>
              <a:t> *.</a:t>
            </a:r>
            <a:r>
              <a:rPr lang="en-US" sz="2400" b="1" dirty="0" err="1" smtClean="0">
                <a:solidFill>
                  <a:srgbClr val="333300"/>
                </a:solidFill>
                <a:latin typeface="+mj-lt"/>
              </a:rPr>
              <a:t>cbp</a:t>
            </a:r>
            <a:endParaRPr lang="ru-RU" sz="2400" b="1" dirty="0">
              <a:solidFill>
                <a:srgbClr val="333300"/>
              </a:solidFill>
              <a:latin typeface="+mj-lt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4139952" y="5655350"/>
            <a:ext cx="1944216" cy="360040"/>
          </a:xfrm>
          <a:prstGeom prst="wedgeRoundRectCallout">
            <a:avLst>
              <a:gd name="adj1" fmla="val -14925"/>
              <a:gd name="adj2" fmla="val 85853"/>
              <a:gd name="adj3" fmla="val 16667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333300"/>
                </a:solidFill>
                <a:latin typeface="+mj-lt"/>
              </a:rPr>
              <a:t>Next</a:t>
            </a:r>
            <a:endParaRPr lang="ru-RU" sz="2400" b="1" dirty="0">
              <a:solidFill>
                <a:srgbClr val="333300"/>
              </a:solidFill>
              <a:latin typeface="+mj-lt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330339" y="188641"/>
            <a:ext cx="8482290" cy="1077218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uk-UA" sz="32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Выбор</a:t>
            </a:r>
            <a:r>
              <a:rPr lang="uk-UA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папки для </a:t>
            </a:r>
            <a:r>
              <a:rPr lang="uk-UA" sz="32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сохранения</a:t>
            </a:r>
            <a:r>
              <a:rPr lang="uk-UA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32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проекта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28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7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96" y="971516"/>
            <a:ext cx="6505540" cy="555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004048" y="1556792"/>
            <a:ext cx="3492388" cy="432048"/>
          </a:xfrm>
          <a:prstGeom prst="wedgeRoundRectCallout">
            <a:avLst>
              <a:gd name="adj1" fmla="val -10301"/>
              <a:gd name="adj2" fmla="val 128101"/>
              <a:gd name="adj3" fmla="val 16667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 smtClean="0">
                <a:solidFill>
                  <a:srgbClr val="333300"/>
                </a:solidFill>
                <a:latin typeface="+mj-lt"/>
              </a:rPr>
              <a:t>Выбор</a:t>
            </a:r>
            <a:r>
              <a:rPr lang="uk-UA" sz="2400" dirty="0" smtClean="0">
                <a:solidFill>
                  <a:srgbClr val="333300"/>
                </a:solidFill>
                <a:latin typeface="+mj-lt"/>
              </a:rPr>
              <a:t> </a:t>
            </a:r>
            <a:r>
              <a:rPr lang="uk-UA" sz="2400" dirty="0" err="1" smtClean="0">
                <a:solidFill>
                  <a:srgbClr val="333300"/>
                </a:solidFill>
                <a:latin typeface="+mj-lt"/>
              </a:rPr>
              <a:t>компилятора</a:t>
            </a:r>
            <a:endParaRPr lang="ru-RU" sz="2400" dirty="0">
              <a:solidFill>
                <a:srgbClr val="333300"/>
              </a:solidFill>
              <a:latin typeface="+mj-lt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4139952" y="3284402"/>
            <a:ext cx="4680520" cy="464028"/>
          </a:xfrm>
          <a:prstGeom prst="wedgeRoundRectCallout">
            <a:avLst>
              <a:gd name="adj1" fmla="val -11045"/>
              <a:gd name="adj2" fmla="val -111731"/>
              <a:gd name="adj3" fmla="val 16667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333300"/>
                </a:solidFill>
                <a:latin typeface="+mj-lt"/>
              </a:rPr>
              <a:t>Выбор</a:t>
            </a:r>
            <a:r>
              <a:rPr lang="uk-UA" sz="2400" b="1" dirty="0" smtClean="0">
                <a:solidFill>
                  <a:srgbClr val="333300"/>
                </a:solidFill>
                <a:latin typeface="+mj-lt"/>
              </a:rPr>
              <a:t> </a:t>
            </a:r>
            <a:r>
              <a:rPr lang="uk-UA" sz="2400" b="1" dirty="0" err="1" smtClean="0">
                <a:solidFill>
                  <a:srgbClr val="333300"/>
                </a:solidFill>
                <a:latin typeface="+mj-lt"/>
              </a:rPr>
              <a:t>цели</a:t>
            </a:r>
            <a:r>
              <a:rPr lang="uk-UA" sz="2400" b="1" dirty="0" smtClean="0">
                <a:solidFill>
                  <a:srgbClr val="333300"/>
                </a:solidFill>
                <a:latin typeface="+mj-lt"/>
              </a:rPr>
              <a:t>: </a:t>
            </a:r>
            <a:r>
              <a:rPr lang="en-US" sz="2400" b="1" dirty="0" smtClean="0">
                <a:solidFill>
                  <a:srgbClr val="333300"/>
                </a:solidFill>
                <a:latin typeface="+mj-lt"/>
              </a:rPr>
              <a:t>Debug (</a:t>
            </a:r>
            <a:r>
              <a:rPr lang="uk-UA" sz="2400" b="1" dirty="0" err="1" smtClean="0">
                <a:solidFill>
                  <a:srgbClr val="333300"/>
                </a:solidFill>
                <a:latin typeface="+mj-lt"/>
              </a:rPr>
              <a:t>отладка</a:t>
            </a:r>
            <a:r>
              <a:rPr lang="en-US" sz="2400" b="1" dirty="0" smtClean="0">
                <a:solidFill>
                  <a:srgbClr val="333300"/>
                </a:solidFill>
                <a:latin typeface="+mj-lt"/>
              </a:rPr>
              <a:t>)</a:t>
            </a:r>
            <a:endParaRPr lang="ru-RU" sz="2400" b="1" dirty="0">
              <a:solidFill>
                <a:srgbClr val="333300"/>
              </a:solidFill>
              <a:latin typeface="+mj-lt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139952" y="3869096"/>
            <a:ext cx="4680520" cy="464028"/>
          </a:xfrm>
          <a:prstGeom prst="wedgeRoundRectCallout">
            <a:avLst>
              <a:gd name="adj1" fmla="val -9452"/>
              <a:gd name="adj2" fmla="val 102313"/>
              <a:gd name="adj3" fmla="val 16667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00"/>
                </a:solidFill>
                <a:latin typeface="+mj-lt"/>
              </a:rPr>
              <a:t>или </a:t>
            </a:r>
            <a:r>
              <a:rPr lang="en-US" sz="2400" b="1" dirty="0" smtClean="0">
                <a:solidFill>
                  <a:srgbClr val="333300"/>
                </a:solidFill>
                <a:latin typeface="+mj-lt"/>
              </a:rPr>
              <a:t>Release (</a:t>
            </a:r>
            <a:r>
              <a:rPr lang="ru-RU" sz="2400" b="1" dirty="0" smtClean="0">
                <a:solidFill>
                  <a:srgbClr val="333300"/>
                </a:solidFill>
                <a:latin typeface="+mj-lt"/>
              </a:rPr>
              <a:t>выдача)</a:t>
            </a:r>
            <a:endParaRPr lang="ru-RU" sz="2400" b="1" dirty="0">
              <a:solidFill>
                <a:srgbClr val="333300"/>
              </a:solidFill>
              <a:latin typeface="+mj-lt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4139952" y="5445224"/>
            <a:ext cx="1944216" cy="360040"/>
          </a:xfrm>
          <a:prstGeom prst="wedgeRoundRectCallout">
            <a:avLst>
              <a:gd name="adj1" fmla="val -14925"/>
              <a:gd name="adj2" fmla="val 85853"/>
              <a:gd name="adj3" fmla="val 16667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333300"/>
                </a:solidFill>
                <a:latin typeface="+mj-lt"/>
              </a:rPr>
              <a:t>Finish</a:t>
            </a:r>
            <a:endParaRPr lang="ru-RU" sz="2400" b="1" dirty="0">
              <a:solidFill>
                <a:srgbClr val="333300"/>
              </a:solidFill>
              <a:latin typeface="+mj-lt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330339" y="188641"/>
            <a:ext cx="8482290" cy="584775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uk-UA" sz="32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Выбор</a:t>
            </a:r>
            <a:r>
              <a:rPr lang="uk-UA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32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свойств</a:t>
            </a:r>
            <a:r>
              <a:rPr lang="uk-UA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32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проекта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33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7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60" y="1251541"/>
            <a:ext cx="6964667" cy="473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997983" y="687457"/>
            <a:ext cx="5814646" cy="432048"/>
          </a:xfrm>
          <a:prstGeom prst="wedgeRoundRectCallout">
            <a:avLst>
              <a:gd name="adj1" fmla="val -31518"/>
              <a:gd name="adj2" fmla="val 120803"/>
              <a:gd name="adj3" fmla="val 16667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333300"/>
                </a:solidFill>
                <a:latin typeface="+mj-lt"/>
              </a:rPr>
              <a:t>Меню и панель </a:t>
            </a:r>
            <a:r>
              <a:rPr lang="uk-UA" sz="2400" dirty="0" err="1" smtClean="0">
                <a:solidFill>
                  <a:srgbClr val="333300"/>
                </a:solidFill>
                <a:latin typeface="+mj-lt"/>
              </a:rPr>
              <a:t>инструментов</a:t>
            </a:r>
            <a:endParaRPr lang="ru-RU" sz="2400" dirty="0">
              <a:solidFill>
                <a:srgbClr val="333300"/>
              </a:solidFill>
              <a:latin typeface="+mj-lt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467544" y="3539560"/>
            <a:ext cx="1800200" cy="936104"/>
          </a:xfrm>
          <a:prstGeom prst="wedgeRoundRectCallout">
            <a:avLst>
              <a:gd name="adj1" fmla="val -20450"/>
              <a:gd name="adj2" fmla="val -92466"/>
              <a:gd name="adj3" fmla="val 16667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333300"/>
                </a:solidFill>
                <a:latin typeface="+mj-lt"/>
              </a:rPr>
              <a:t>Состав </a:t>
            </a:r>
            <a:r>
              <a:rPr lang="uk-UA" sz="2400" b="1" dirty="0" err="1" smtClean="0">
                <a:solidFill>
                  <a:srgbClr val="333300"/>
                </a:solidFill>
                <a:latin typeface="+mj-lt"/>
              </a:rPr>
              <a:t>проекта</a:t>
            </a:r>
            <a:endParaRPr lang="ru-RU" sz="2400" b="1" dirty="0">
              <a:solidFill>
                <a:srgbClr val="333300"/>
              </a:solidFill>
              <a:latin typeface="+mj-lt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013753" y="3717032"/>
            <a:ext cx="4680520" cy="464028"/>
          </a:xfrm>
          <a:prstGeom prst="wedgeRoundRectCallout">
            <a:avLst>
              <a:gd name="adj1" fmla="val -19611"/>
              <a:gd name="adj2" fmla="val -78980"/>
              <a:gd name="adj3" fmla="val 16667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333300"/>
                </a:solidFill>
                <a:latin typeface="+mj-lt"/>
              </a:rPr>
              <a:t>Область редактора</a:t>
            </a:r>
            <a:endParaRPr lang="ru-RU" sz="2400" b="1" dirty="0">
              <a:solidFill>
                <a:srgbClr val="333300"/>
              </a:solidFill>
              <a:latin typeface="+mj-lt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4544810" y="5265204"/>
            <a:ext cx="4176463" cy="360040"/>
          </a:xfrm>
          <a:prstGeom prst="wedgeRoundRectCallout">
            <a:avLst>
              <a:gd name="adj1" fmla="val -21639"/>
              <a:gd name="adj2" fmla="val -171505"/>
              <a:gd name="adj3" fmla="val 16667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333300"/>
                </a:solidFill>
                <a:latin typeface="+mj-lt"/>
              </a:rPr>
              <a:t>Область </a:t>
            </a:r>
            <a:r>
              <a:rPr lang="uk-UA" sz="2400" b="1" dirty="0" err="1" smtClean="0">
                <a:solidFill>
                  <a:srgbClr val="333300"/>
                </a:solidFill>
                <a:latin typeface="+mj-lt"/>
              </a:rPr>
              <a:t>сообщений</a:t>
            </a:r>
            <a:endParaRPr lang="ru-RU" sz="2400" b="1" dirty="0">
              <a:solidFill>
                <a:srgbClr val="333300"/>
              </a:solidFill>
              <a:latin typeface="+mj-lt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330339" y="188641"/>
            <a:ext cx="8482290" cy="584775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uk-UA" sz="32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Окно</a:t>
            </a:r>
            <a:r>
              <a:rPr lang="uk-UA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пустого </a:t>
            </a:r>
            <a:r>
              <a:rPr lang="uk-UA" sz="32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проекта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61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7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12" y="1119505"/>
            <a:ext cx="8630259" cy="43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789802" y="903481"/>
            <a:ext cx="5814646" cy="432048"/>
          </a:xfrm>
          <a:prstGeom prst="wedgeRoundRectCallout">
            <a:avLst>
              <a:gd name="adj1" fmla="val -31518"/>
              <a:gd name="adj2" fmla="val 120803"/>
              <a:gd name="adj3" fmla="val 16667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333300"/>
                </a:solidFill>
                <a:latin typeface="+mj-lt"/>
              </a:rPr>
              <a:t>Меню и панель </a:t>
            </a:r>
            <a:r>
              <a:rPr lang="uk-UA" sz="2400" dirty="0" err="1" smtClean="0">
                <a:solidFill>
                  <a:srgbClr val="333300"/>
                </a:solidFill>
                <a:latin typeface="+mj-lt"/>
              </a:rPr>
              <a:t>инструментов</a:t>
            </a:r>
            <a:endParaRPr lang="ru-RU" sz="2400" dirty="0">
              <a:solidFill>
                <a:srgbClr val="333300"/>
              </a:solidFill>
              <a:latin typeface="+mj-lt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95536" y="4869160"/>
            <a:ext cx="2664296" cy="464028"/>
          </a:xfrm>
          <a:prstGeom prst="wedgeRoundRectCallout">
            <a:avLst>
              <a:gd name="adj1" fmla="val -11045"/>
              <a:gd name="adj2" fmla="val -111731"/>
              <a:gd name="adj3" fmla="val 16667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333300"/>
                </a:solidFill>
                <a:latin typeface="+mj-lt"/>
              </a:rPr>
              <a:t>Состав </a:t>
            </a:r>
            <a:r>
              <a:rPr lang="uk-UA" sz="2400" b="1" dirty="0" err="1" smtClean="0">
                <a:solidFill>
                  <a:srgbClr val="333300"/>
                </a:solidFill>
                <a:latin typeface="+mj-lt"/>
              </a:rPr>
              <a:t>проекта</a:t>
            </a:r>
            <a:endParaRPr lang="ru-RU" sz="2400" b="1" dirty="0">
              <a:solidFill>
                <a:srgbClr val="333300"/>
              </a:solidFill>
              <a:latin typeface="+mj-lt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080548" y="5101174"/>
            <a:ext cx="4680520" cy="464028"/>
          </a:xfrm>
          <a:prstGeom prst="wedgeRoundRectCallout">
            <a:avLst>
              <a:gd name="adj1" fmla="val -10463"/>
              <a:gd name="adj2" fmla="val -98141"/>
              <a:gd name="adj3" fmla="val 16667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333300"/>
                </a:solidFill>
                <a:latin typeface="+mj-lt"/>
              </a:rPr>
              <a:t>Область редактора</a:t>
            </a:r>
            <a:endParaRPr lang="ru-RU" sz="2400" b="1" dirty="0">
              <a:solidFill>
                <a:srgbClr val="333300"/>
              </a:solidFill>
              <a:latin typeface="+mj-lt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251520" y="5762345"/>
            <a:ext cx="8509548" cy="463846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lang="en-US" altLang="ru-RU" sz="2400" b="1" dirty="0" smtClean="0">
                <a:solidFill>
                  <a:srgbClr val="3333FF"/>
                </a:solidFill>
                <a:latin typeface="Courier New" pitchFamily="49" charset="0"/>
              </a:rPr>
              <a:t>F8 – </a:t>
            </a:r>
            <a:r>
              <a:rPr lang="ru-RU" altLang="ru-RU" sz="2400" b="1" dirty="0" smtClean="0">
                <a:solidFill>
                  <a:srgbClr val="3333FF"/>
                </a:solidFill>
                <a:latin typeface="Courier New" pitchFamily="49" charset="0"/>
              </a:rPr>
              <a:t>старт отладчика</a:t>
            </a:r>
            <a:endParaRPr lang="ru-RU" altLang="ru-RU" sz="2400" b="1" dirty="0">
              <a:solidFill>
                <a:srgbClr val="3333FF"/>
              </a:solidFill>
              <a:latin typeface="Courier New" pitchFamily="49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2789803" y="2220239"/>
            <a:ext cx="1746194" cy="464028"/>
          </a:xfrm>
          <a:prstGeom prst="wedgeRoundRectCallout">
            <a:avLst>
              <a:gd name="adj1" fmla="val 68732"/>
              <a:gd name="adj2" fmla="val -104936"/>
              <a:gd name="adj3" fmla="val 16667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333300"/>
                </a:solidFill>
                <a:latin typeface="+mj-lt"/>
              </a:rPr>
              <a:t>Запустить</a:t>
            </a:r>
            <a:endParaRPr lang="ru-RU" sz="2400" b="1" dirty="0">
              <a:solidFill>
                <a:srgbClr val="333300"/>
              </a:solidFill>
              <a:latin typeface="+mj-lt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4728774" y="2220239"/>
            <a:ext cx="3731658" cy="464028"/>
          </a:xfrm>
          <a:prstGeom prst="wedgeRoundRectCallout">
            <a:avLst>
              <a:gd name="adj1" fmla="val -34421"/>
              <a:gd name="adj2" fmla="val -94744"/>
              <a:gd name="adj3" fmla="val 16667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333300"/>
                </a:solidFill>
                <a:latin typeface="+mj-lt"/>
              </a:rPr>
              <a:t>Построить</a:t>
            </a:r>
            <a:r>
              <a:rPr lang="uk-UA" sz="2400" b="1" dirty="0" smtClean="0">
                <a:solidFill>
                  <a:srgbClr val="333300"/>
                </a:solidFill>
                <a:latin typeface="+mj-lt"/>
              </a:rPr>
              <a:t> и запустить</a:t>
            </a:r>
            <a:endParaRPr lang="ru-RU" sz="2400" b="1" dirty="0">
              <a:solidFill>
                <a:srgbClr val="333300"/>
              </a:solidFill>
              <a:latin typeface="+mj-lt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90212" y="188641"/>
            <a:ext cx="8622417" cy="58477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uk-UA" sz="32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Окно</a:t>
            </a:r>
            <a:r>
              <a:rPr lang="uk-UA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32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проекта</a:t>
            </a:r>
            <a:r>
              <a:rPr lang="uk-UA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 текстом </a:t>
            </a:r>
            <a:r>
              <a:rPr lang="uk-UA" sz="32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31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190212" y="188641"/>
            <a:ext cx="8622417" cy="58477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uk-UA" sz="32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</a:t>
            </a:r>
            <a:r>
              <a:rPr lang="uk-UA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32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проекта</a:t>
            </a:r>
            <a:r>
              <a:rPr lang="uk-UA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6127" y="1340768"/>
            <a:ext cx="8743310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Выбрать </a:t>
            </a:r>
            <a:r>
              <a:rPr lang="en-US" sz="2800" b="1" dirty="0" smtClean="0">
                <a:solidFill>
                  <a:srgbClr val="C00000"/>
                </a:solidFill>
              </a:rPr>
              <a:t>Create new project </a:t>
            </a:r>
            <a:r>
              <a:rPr lang="ru-RU" sz="2800" dirty="0" smtClean="0"/>
              <a:t>или </a:t>
            </a:r>
            <a:r>
              <a:rPr lang="en-US" sz="2800" b="1" dirty="0" err="1" smtClean="0">
                <a:solidFill>
                  <a:srgbClr val="C00000"/>
                </a:solidFill>
              </a:rPr>
              <a:t>File|New|Project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marL="514350" indent="-514350">
              <a:buAutoNum type="arabicPeriod"/>
            </a:pPr>
            <a:r>
              <a:rPr lang="ru-RU" sz="2800" dirty="0" smtClean="0"/>
              <a:t>Выбрать тип приложения: </a:t>
            </a:r>
            <a:r>
              <a:rPr lang="en-US" sz="2800" b="1" dirty="0" smtClean="0">
                <a:solidFill>
                  <a:srgbClr val="C00000"/>
                </a:solidFill>
              </a:rPr>
              <a:t>Console Application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Выбрать язык: </a:t>
            </a:r>
            <a:r>
              <a:rPr lang="en-US" sz="2800" b="1" dirty="0" smtClean="0">
                <a:solidFill>
                  <a:srgbClr val="C00000"/>
                </a:solidFill>
              </a:rPr>
              <a:t>C++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Выбрать </a:t>
            </a:r>
            <a:r>
              <a:rPr lang="ru-RU" sz="2800" b="1" dirty="0" smtClean="0">
                <a:solidFill>
                  <a:srgbClr val="C00000"/>
                </a:solidFill>
              </a:rPr>
              <a:t>имя проекта и папку </a:t>
            </a:r>
            <a:r>
              <a:rPr lang="ru-RU" sz="2800" dirty="0" smtClean="0"/>
              <a:t>для его сохранения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[ </a:t>
            </a:r>
            <a:r>
              <a:rPr lang="ru-RU" sz="2800" dirty="0" smtClean="0"/>
              <a:t>Выбрать цель: </a:t>
            </a:r>
            <a:r>
              <a:rPr lang="en-US" sz="2800" dirty="0" smtClean="0"/>
              <a:t>Debug, Release ]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Отредактировать исходный текст программы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Выбрать </a:t>
            </a:r>
            <a:r>
              <a:rPr lang="en-US" sz="2800" dirty="0" smtClean="0"/>
              <a:t>Build and Run </a:t>
            </a:r>
            <a:r>
              <a:rPr lang="en-US" sz="2800" b="1" dirty="0" smtClean="0">
                <a:solidFill>
                  <a:srgbClr val="C00000"/>
                </a:solidFill>
              </a:rPr>
              <a:t>(F9)</a:t>
            </a:r>
            <a:r>
              <a:rPr lang="en-US" sz="2800" dirty="0" smtClean="0"/>
              <a:t> </a:t>
            </a:r>
            <a:r>
              <a:rPr lang="ru-RU" sz="2800" dirty="0" smtClean="0"/>
              <a:t>или </a:t>
            </a:r>
            <a:r>
              <a:rPr lang="en-US" sz="2800" dirty="0" smtClean="0"/>
              <a:t>Run </a:t>
            </a:r>
            <a:r>
              <a:rPr lang="en-US" sz="2800" b="1" dirty="0" smtClean="0">
                <a:solidFill>
                  <a:srgbClr val="C00000"/>
                </a:solidFill>
              </a:rPr>
              <a:t>(Ctrl+F10)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505979"/>
            <a:ext cx="172819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8104" y="5758877"/>
            <a:ext cx="20649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Ctrl+F10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5897377"/>
            <a:ext cx="724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F9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4208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378" y="188640"/>
            <a:ext cx="8568952" cy="95463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ОСНОВНЫЕ ЭЛЕМЕНТЫ ЯЗЫКА: </a:t>
            </a:r>
            <a:br>
              <a:rPr lang="ru-RU" sz="3200" dirty="0" smtClean="0"/>
            </a:br>
            <a:r>
              <a:rPr lang="ru-RU" sz="3200" dirty="0" smtClean="0"/>
              <a:t>операции</a:t>
            </a:r>
            <a:endParaRPr lang="ru-RU" sz="32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44854" y="1196752"/>
            <a:ext cx="8647625" cy="461665"/>
          </a:xfrm>
          <a:prstGeom prst="rect">
            <a:avLst/>
          </a:prstGeom>
          <a:solidFill>
            <a:srgbClr val="FFFF99"/>
          </a:solidFill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ru-RU" sz="2400" dirty="0" smtClean="0">
                <a:latin typeface="+mn-lt"/>
              </a:rPr>
              <a:t>Язык </a:t>
            </a:r>
            <a:r>
              <a:rPr lang="en-US" sz="2400" dirty="0" smtClean="0">
                <a:latin typeface="+mn-lt"/>
              </a:rPr>
              <a:t>C/C++ </a:t>
            </a:r>
            <a:r>
              <a:rPr lang="ru-RU" sz="2400" dirty="0" smtClean="0">
                <a:latin typeface="+mn-lt"/>
              </a:rPr>
              <a:t>отличается обширным набором операций</a:t>
            </a:r>
            <a:endParaRPr lang="ru-RU" sz="2400" b="1" dirty="0">
              <a:solidFill>
                <a:srgbClr val="FF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697385"/>
              </p:ext>
            </p:extLst>
          </p:nvPr>
        </p:nvGraphicFramePr>
        <p:xfrm>
          <a:off x="244854" y="1844824"/>
          <a:ext cx="8675388" cy="4660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4629"/>
                <a:gridCol w="4176464"/>
                <a:gridCol w="266429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Тип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Описание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Примеры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++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--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19050" marR="19050" marT="19050" marB="190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Times New Roman"/>
                        </a:rPr>
                        <a:t>инкремент/декремент</a:t>
                      </a:r>
                      <a:r>
                        <a:rPr lang="en-US" sz="2400" dirty="0" smtClean="0">
                          <a:effectLst/>
                          <a:latin typeface="+mn-lt"/>
                          <a:ea typeface="Times New Roman"/>
                        </a:rPr>
                        <a:t> (</a:t>
                      </a:r>
                      <a:r>
                        <a:rPr lang="uk-UA" sz="2400" dirty="0" err="1" smtClean="0">
                          <a:effectLst/>
                          <a:latin typeface="+mn-lt"/>
                          <a:ea typeface="Times New Roman"/>
                        </a:rPr>
                        <a:t>постфиксн</a:t>
                      </a:r>
                      <a:r>
                        <a:rPr lang="ru-RU" sz="2400" dirty="0" err="1" smtClean="0">
                          <a:effectLst/>
                          <a:latin typeface="+mn-lt"/>
                          <a:ea typeface="Times New Roman"/>
                        </a:rPr>
                        <a:t>ый</a:t>
                      </a:r>
                      <a:r>
                        <a:rPr lang="ru-RU" sz="2400" dirty="0" smtClean="0">
                          <a:effectLst/>
                          <a:latin typeface="+mn-lt"/>
                          <a:ea typeface="Times New Roman"/>
                        </a:rPr>
                        <a:t>,</a:t>
                      </a:r>
                      <a:r>
                        <a:rPr lang="ru-RU" sz="2400" baseline="0" dirty="0" smtClean="0">
                          <a:effectLst/>
                          <a:latin typeface="+mn-lt"/>
                          <a:ea typeface="Times New Roman"/>
                        </a:rPr>
                        <a:t> префиксный)</a:t>
                      </a:r>
                      <a:endParaRPr lang="ru-RU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++;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--j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;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/ + - %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19050" marR="19050" marT="19050" marB="190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Times New Roman"/>
                        </a:rPr>
                        <a:t>арифметические</a:t>
                      </a:r>
                      <a:endParaRPr lang="ru-RU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a=b/c*2-d;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!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,||,&amp;&amp;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19050" marR="19050" marT="19050" marB="190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Times New Roman"/>
                        </a:rPr>
                        <a:t>логические</a:t>
                      </a:r>
                      <a:r>
                        <a:rPr lang="ru-RU" sz="2400" baseline="0" dirty="0" smtClean="0">
                          <a:effectLst/>
                          <a:latin typeface="+mn-lt"/>
                          <a:ea typeface="Times New Roman"/>
                        </a:rPr>
                        <a:t> НЕ,ИЛИ,И</a:t>
                      </a:r>
                      <a:endParaRPr lang="ru-RU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if(a&gt;0 &amp;&amp;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a&lt;b)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==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&gt; &lt; &gt;= &lt;= !=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19050" marR="19050" marT="19050" marB="190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Times New Roman"/>
                        </a:rPr>
                        <a:t>сравнение</a:t>
                      </a:r>
                      <a:r>
                        <a:rPr lang="ru-RU" sz="2400" baseline="0" dirty="0" smtClean="0">
                          <a:effectLst/>
                          <a:latin typeface="+mn-lt"/>
                          <a:ea typeface="Times New Roman"/>
                        </a:rPr>
                        <a:t> (== проверка на равенство)</a:t>
                      </a:r>
                      <a:endParaRPr lang="ru-RU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if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(a==b): 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если 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a 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равно 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b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*=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/= += -= %=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19050" marR="19050" marT="19050" marB="190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Times New Roman"/>
                        </a:rPr>
                        <a:t>присвоение</a:t>
                      </a:r>
                      <a:r>
                        <a:rPr lang="ru-RU" sz="2400" baseline="0" dirty="0" smtClean="0">
                          <a:effectLst/>
                          <a:latin typeface="+mn-lt"/>
                          <a:ea typeface="Times New Roman"/>
                        </a:rPr>
                        <a:t> произведения, частного, суммы и т.д.</a:t>
                      </a:r>
                      <a:endParaRPr lang="ru-RU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a+=2;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эквивал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a+2;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~ &amp; | ^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19050" marR="19050" marT="19050" marB="190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effectLst/>
                          <a:latin typeface="+mn-lt"/>
                          <a:ea typeface="Times New Roman"/>
                        </a:rPr>
                        <a:t>порязрядные</a:t>
                      </a:r>
                      <a:r>
                        <a:rPr lang="ru-RU" sz="240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+mn-lt"/>
                          <a:ea typeface="Times New Roman"/>
                        </a:rPr>
                        <a:t>NOT,</a:t>
                      </a:r>
                      <a:r>
                        <a:rPr lang="en-US" sz="24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+mn-lt"/>
                          <a:ea typeface="Times New Roman"/>
                        </a:rPr>
                        <a:t>AND, OR, XOR</a:t>
                      </a:r>
                      <a:endParaRPr lang="ru-RU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&gt;&gt; &lt;&lt;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19050" marR="19050" marT="19050" marB="190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Times New Roman"/>
                        </a:rPr>
                        <a:t>поразрядный</a:t>
                      </a:r>
                      <a:r>
                        <a:rPr lang="ru-RU" sz="2400" baseline="0" dirty="0" smtClean="0">
                          <a:effectLst/>
                          <a:latin typeface="+mn-lt"/>
                          <a:ea typeface="Times New Roman"/>
                        </a:rPr>
                        <a:t> сдвиг</a:t>
                      </a:r>
                      <a:endParaRPr lang="ru-RU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&lt;&lt;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умн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на 8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85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330339" y="188641"/>
            <a:ext cx="8482290" cy="584775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uk-UA" sz="32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Арифметические</a:t>
            </a:r>
            <a:r>
              <a:rPr lang="uk-UA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32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операции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899" y="908720"/>
            <a:ext cx="8633117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ru-RU" sz="2400" dirty="0"/>
              <a:t>инкремент «</a:t>
            </a:r>
            <a:r>
              <a:rPr lang="en-US" sz="2400" b="1" dirty="0"/>
              <a:t>++</a:t>
            </a:r>
            <a:r>
              <a:rPr lang="ru-RU" sz="2400" dirty="0"/>
              <a:t>» и декремент «</a:t>
            </a:r>
            <a:r>
              <a:rPr lang="en-US" sz="2400" b="1" dirty="0"/>
              <a:t>--</a:t>
            </a:r>
            <a:r>
              <a:rPr lang="ru-RU" sz="2400" dirty="0"/>
              <a:t>». Эти операции могут быть </a:t>
            </a:r>
            <a:r>
              <a:rPr lang="ru-RU" sz="2400" b="1" i="1" dirty="0">
                <a:solidFill>
                  <a:srgbClr val="C00000"/>
                </a:solidFill>
              </a:rPr>
              <a:t>префиксными и постфиксными</a:t>
            </a:r>
            <a:r>
              <a:rPr lang="ru-RU" sz="2400" dirty="0"/>
              <a:t>. </a:t>
            </a:r>
          </a:p>
          <a:p>
            <a:r>
              <a:rPr lang="ru-RU" sz="2400" dirty="0"/>
              <a:t>Выражение </a:t>
            </a:r>
            <a:r>
              <a:rPr lang="ru-RU" sz="2400" b="1" dirty="0"/>
              <a:t>(</a:t>
            </a:r>
            <a:r>
              <a:rPr lang="en-US" sz="2400" b="1" dirty="0" err="1"/>
              <a:t>i</a:t>
            </a:r>
            <a:r>
              <a:rPr lang="en-US" sz="2400" b="1" dirty="0"/>
              <a:t>++</a:t>
            </a:r>
            <a:r>
              <a:rPr lang="ru-RU" sz="2400" b="1" dirty="0"/>
              <a:t>)</a:t>
            </a:r>
            <a:r>
              <a:rPr lang="ru-RU" sz="2400" dirty="0"/>
              <a:t> означает, что </a:t>
            </a:r>
            <a:r>
              <a:rPr lang="ru-RU" sz="2400" b="1" dirty="0"/>
              <a:t>вначале будет выполнена операция</a:t>
            </a:r>
            <a:r>
              <a:rPr lang="ru-RU" sz="2400" dirty="0"/>
              <a:t>, а затем значение переменной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ru-RU" sz="2400" dirty="0"/>
              <a:t>будет увеличено на единицу. </a:t>
            </a:r>
          </a:p>
          <a:p>
            <a:r>
              <a:rPr lang="ru-RU" sz="2400" dirty="0"/>
              <a:t>Выражение </a:t>
            </a:r>
            <a:r>
              <a:rPr lang="ru-RU" sz="2400" b="1" dirty="0"/>
              <a:t>(</a:t>
            </a:r>
            <a:r>
              <a:rPr lang="en-US" sz="2400" b="1" dirty="0"/>
              <a:t>++</a:t>
            </a:r>
            <a:r>
              <a:rPr lang="en-US" sz="2400" b="1" dirty="0" err="1"/>
              <a:t>i</a:t>
            </a:r>
            <a:r>
              <a:rPr lang="ru-RU" sz="2400" b="1" dirty="0"/>
              <a:t>)</a:t>
            </a:r>
            <a:r>
              <a:rPr lang="ru-RU" sz="2400" dirty="0"/>
              <a:t> означает, что </a:t>
            </a:r>
            <a:r>
              <a:rPr lang="ru-RU" sz="2400" b="1" dirty="0"/>
              <a:t>вначале значение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ru-RU" sz="2400" b="1" dirty="0"/>
              <a:t>будет увеличено на единицу</a:t>
            </a:r>
            <a:r>
              <a:rPr lang="ru-RU" sz="2400" dirty="0"/>
              <a:t>, а затем начнет выполняться операция.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6770" y="4149080"/>
            <a:ext cx="8633117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ru-RU" sz="2400" dirty="0"/>
              <a:t>«обычные» операции: умножение «</a:t>
            </a:r>
            <a:r>
              <a:rPr lang="en-US" sz="2400" b="1" dirty="0"/>
              <a:t>*</a:t>
            </a:r>
            <a:r>
              <a:rPr lang="ru-RU" sz="2400" dirty="0"/>
              <a:t>»  и деление «</a:t>
            </a:r>
            <a:r>
              <a:rPr lang="en-US" sz="2400" b="1" dirty="0"/>
              <a:t>/</a:t>
            </a:r>
            <a:r>
              <a:rPr lang="ru-RU" sz="2400" dirty="0"/>
              <a:t>», сложение «</a:t>
            </a:r>
            <a:r>
              <a:rPr lang="en-US" sz="2400" b="1" dirty="0"/>
              <a:t>+</a:t>
            </a:r>
            <a:r>
              <a:rPr lang="ru-RU" sz="2400" dirty="0"/>
              <a:t>» и вычитание «</a:t>
            </a:r>
            <a:r>
              <a:rPr lang="en-US" sz="2400" b="1" dirty="0"/>
              <a:t>-</a:t>
            </a:r>
            <a:r>
              <a:rPr lang="ru-RU" sz="2400" dirty="0"/>
              <a:t>». </a:t>
            </a:r>
            <a:endParaRPr lang="ru-RU" sz="2400" dirty="0" smtClean="0"/>
          </a:p>
          <a:p>
            <a:pPr lvl="0"/>
            <a:r>
              <a:rPr lang="ru-RU" sz="2400" dirty="0" smtClean="0"/>
              <a:t>Приоритеты </a:t>
            </a:r>
            <a:r>
              <a:rPr lang="ru-RU" sz="2400" dirty="0"/>
              <a:t>выполнения соответствуют общепринятым приоритетам вычисления арифметических выражений.</a:t>
            </a:r>
          </a:p>
          <a:p>
            <a:pPr lvl="0"/>
            <a:r>
              <a:rPr lang="ru-RU" sz="2400" b="1" dirty="0">
                <a:solidFill>
                  <a:srgbClr val="C00000"/>
                </a:solidFill>
              </a:rPr>
              <a:t>вычисление остатка от деления «</a:t>
            </a:r>
            <a:r>
              <a:rPr lang="en-US" sz="2400" b="1" dirty="0">
                <a:solidFill>
                  <a:srgbClr val="C00000"/>
                </a:solidFill>
              </a:rPr>
              <a:t>%</a:t>
            </a:r>
            <a:r>
              <a:rPr lang="ru-RU" sz="2400" b="1" dirty="0">
                <a:solidFill>
                  <a:srgbClr val="C00000"/>
                </a:solidFill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8984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0485" y="3789040"/>
            <a:ext cx="7781771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 = 0, a = 0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a = ++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             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 = 1, a = 1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a = 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++             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 = 2, a = 1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a = ++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 + ++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       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 = 4, a = 8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a = 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++ + 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++       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 = 6, a = 8</a:t>
            </a:r>
            <a:endParaRPr lang="ru-RU" sz="2400" dirty="0">
              <a:latin typeface="Consolas" panose="020B0609020204030204" pitchFamily="49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84" y="116632"/>
            <a:ext cx="8702681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12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30339" y="188641"/>
            <a:ext cx="8482290" cy="584775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Некоторые операции языка </a:t>
            </a:r>
            <a:r>
              <a:rPr lang="en-US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C++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88" y="4293096"/>
            <a:ext cx="8634149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= b + x++</a:t>
            </a:r>
            <a:r>
              <a:rPr lang="en-US" sz="2400" dirty="0" smtClean="0"/>
              <a:t> </a:t>
            </a:r>
            <a:r>
              <a:rPr lang="ru-RU" sz="2400" dirty="0" smtClean="0"/>
              <a:t> вначале вычисляется выражение, а затем </a:t>
            </a:r>
            <a:r>
              <a:rPr lang="en-US" sz="2400" dirty="0" smtClean="0"/>
              <a:t>x</a:t>
            </a:r>
            <a:r>
              <a:rPr lang="ru-RU" sz="2400" dirty="0" smtClean="0"/>
              <a:t> увеличивается на единицу</a:t>
            </a:r>
          </a:p>
          <a:p>
            <a:r>
              <a:rPr lang="ru-RU" sz="2400" dirty="0" smtClean="0"/>
              <a:t>                        </a:t>
            </a:r>
            <a:r>
              <a:rPr lang="en-US" sz="2400" dirty="0" smtClean="0"/>
              <a:t>b=2; x=3</a:t>
            </a:r>
            <a:r>
              <a:rPr lang="ru-RU" sz="2400" dirty="0" smtClean="0"/>
              <a:t>:</a:t>
            </a:r>
            <a:r>
              <a:rPr lang="en-US" sz="2400" dirty="0" smtClean="0"/>
              <a:t>  a=5; b=2; x=4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= b + ++x</a:t>
            </a:r>
            <a:r>
              <a:rPr lang="en-US" sz="2400" dirty="0" smtClean="0"/>
              <a:t> </a:t>
            </a:r>
            <a:r>
              <a:rPr lang="ru-RU" sz="2400" dirty="0" smtClean="0"/>
              <a:t>  вначале </a:t>
            </a:r>
            <a:r>
              <a:rPr lang="en-US" sz="2400" dirty="0" smtClean="0"/>
              <a:t>x </a:t>
            </a:r>
            <a:r>
              <a:rPr lang="ru-RU" sz="2400" dirty="0" smtClean="0"/>
              <a:t>увеличивается на единицу, а затем вычисляется выражение</a:t>
            </a:r>
          </a:p>
          <a:p>
            <a:r>
              <a:rPr lang="ru-RU" sz="2400" dirty="0" smtClean="0"/>
              <a:t>                        </a:t>
            </a:r>
            <a:r>
              <a:rPr lang="en-US" sz="2400" dirty="0" smtClean="0"/>
              <a:t>b=2</a:t>
            </a:r>
            <a:r>
              <a:rPr lang="en-US" sz="2400" dirty="0"/>
              <a:t>; </a:t>
            </a:r>
            <a:r>
              <a:rPr lang="en-US" sz="2400" dirty="0" smtClean="0"/>
              <a:t>x=3</a:t>
            </a:r>
            <a:r>
              <a:rPr lang="ru-RU" sz="2400" dirty="0" smtClean="0"/>
              <a:t>:</a:t>
            </a:r>
            <a:r>
              <a:rPr lang="en-US" sz="2400" dirty="0" smtClean="0"/>
              <a:t>  a=</a:t>
            </a:r>
            <a:r>
              <a:rPr lang="ru-RU" sz="2400" dirty="0" smtClean="0"/>
              <a:t>6</a:t>
            </a:r>
            <a:r>
              <a:rPr lang="en-US" sz="2400" dirty="0" smtClean="0"/>
              <a:t>; </a:t>
            </a:r>
            <a:r>
              <a:rPr lang="en-US" sz="2400" dirty="0"/>
              <a:t>b=2; </a:t>
            </a:r>
            <a:r>
              <a:rPr lang="en-US" sz="2400" dirty="0" smtClean="0"/>
              <a:t>x=4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8480" y="908720"/>
            <a:ext cx="8634149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a typeface="Times New Roman"/>
              </a:rPr>
              <a:t>Инкремент</a:t>
            </a:r>
            <a:r>
              <a:rPr lang="en-US" sz="2400" b="1" dirty="0" smtClean="0">
                <a:solidFill>
                  <a:srgbClr val="C00000"/>
                </a:solidFill>
                <a:ea typeface="Times New Roman"/>
              </a:rPr>
              <a:t> – </a:t>
            </a:r>
            <a:r>
              <a:rPr lang="ru-RU" sz="2400" b="1" dirty="0" smtClean="0">
                <a:solidFill>
                  <a:srgbClr val="C00000"/>
                </a:solidFill>
                <a:ea typeface="Times New Roman"/>
              </a:rPr>
              <a:t>увеличение на единицу,</a:t>
            </a:r>
          </a:p>
          <a:p>
            <a:r>
              <a:rPr lang="ru-RU" sz="2400" b="1" dirty="0" smtClean="0">
                <a:solidFill>
                  <a:srgbClr val="C00000"/>
                </a:solidFill>
                <a:ea typeface="Times New Roman"/>
              </a:rPr>
              <a:t>декремент</a:t>
            </a:r>
            <a:r>
              <a:rPr lang="en-US" sz="2400" b="1" dirty="0" smtClean="0">
                <a:solidFill>
                  <a:srgbClr val="C00000"/>
                </a:solidFill>
                <a:ea typeface="Times New Roman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a typeface="Times New Roman"/>
              </a:rPr>
              <a:t>– уменьшение на единицу</a:t>
            </a:r>
          </a:p>
          <a:p>
            <a:r>
              <a:rPr lang="ru-RU" sz="2400" b="1" i="1" dirty="0" smtClean="0"/>
              <a:t>Префиксный</a:t>
            </a:r>
            <a:r>
              <a:rPr lang="ru-RU" sz="2400" dirty="0" smtClean="0"/>
              <a:t> </a:t>
            </a:r>
            <a:r>
              <a:rPr lang="ru-RU" sz="2400" dirty="0"/>
              <a:t>инкремент/декремент означает, что вначале значение переменой увеличивается/уменьшается на единицу, а затем выполняется </a:t>
            </a:r>
            <a:r>
              <a:rPr lang="ru-RU" sz="2400" dirty="0" smtClean="0"/>
              <a:t>операция</a:t>
            </a:r>
          </a:p>
          <a:p>
            <a:r>
              <a:rPr lang="ru-RU" sz="2400" b="1" i="1" dirty="0"/>
              <a:t>Постфиксный</a:t>
            </a:r>
            <a:r>
              <a:rPr lang="ru-RU" sz="2400" dirty="0"/>
              <a:t> инкремент/декремент означает, что изменение переменной на единицу производится </a:t>
            </a:r>
            <a:r>
              <a:rPr lang="ru-RU" sz="2400" b="1" i="1" dirty="0">
                <a:solidFill>
                  <a:srgbClr val="C00000"/>
                </a:solidFill>
              </a:rPr>
              <a:t>после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выполнения операции</a:t>
            </a:r>
          </a:p>
        </p:txBody>
      </p:sp>
    </p:spTree>
    <p:extLst>
      <p:ext uri="{BB962C8B-B14F-4D97-AF65-F5344CB8AC3E}">
        <p14:creationId xmlns:p14="http://schemas.microsoft.com/office/powerpoint/2010/main" val="328358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330339" y="188641"/>
            <a:ext cx="8482290" cy="584775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uk-UA" sz="32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Операции</a:t>
            </a:r>
            <a:r>
              <a:rPr lang="uk-UA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32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сравнения</a:t>
            </a:r>
            <a:r>
              <a:rPr lang="uk-UA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</a:t>
            </a:r>
            <a:r>
              <a:rPr lang="uk-UA" sz="32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логические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899" y="908720"/>
            <a:ext cx="8633117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dirty="0"/>
              <a:t>Операции сравнения служат для проверки соотношений аргументов: </a:t>
            </a:r>
            <a:endParaRPr lang="ru-RU" sz="2400" dirty="0" smtClean="0"/>
          </a:p>
          <a:p>
            <a:r>
              <a:rPr lang="ru-RU" sz="2400" b="1" dirty="0" smtClean="0">
                <a:solidFill>
                  <a:srgbClr val="C00000"/>
                </a:solidFill>
              </a:rPr>
              <a:t>проверка </a:t>
            </a:r>
            <a:r>
              <a:rPr lang="ru-RU" sz="2400" b="1" dirty="0">
                <a:solidFill>
                  <a:srgbClr val="C00000"/>
                </a:solidFill>
              </a:rPr>
              <a:t>на равенство «</a:t>
            </a:r>
            <a:r>
              <a:rPr lang="en-US" sz="2400" b="1" dirty="0">
                <a:solidFill>
                  <a:srgbClr val="C00000"/>
                </a:solidFill>
              </a:rPr>
              <a:t>==</a:t>
            </a:r>
            <a:r>
              <a:rPr lang="ru-RU" sz="2400" b="1" dirty="0">
                <a:solidFill>
                  <a:srgbClr val="C00000"/>
                </a:solidFill>
              </a:rPr>
              <a:t>»,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проверка </a:t>
            </a:r>
            <a:r>
              <a:rPr lang="ru-RU" sz="2400" b="1" dirty="0">
                <a:solidFill>
                  <a:srgbClr val="C00000"/>
                </a:solidFill>
              </a:rPr>
              <a:t>на неравенство «</a:t>
            </a:r>
            <a:r>
              <a:rPr lang="en-US" sz="2400" b="1" dirty="0">
                <a:solidFill>
                  <a:srgbClr val="C00000"/>
                </a:solidFill>
              </a:rPr>
              <a:t>!=</a:t>
            </a:r>
            <a:r>
              <a:rPr lang="ru-RU" sz="2400" b="1" dirty="0">
                <a:solidFill>
                  <a:srgbClr val="C00000"/>
                </a:solidFill>
              </a:rPr>
              <a:t>»,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dirty="0" smtClean="0"/>
              <a:t>больше </a:t>
            </a:r>
            <a:r>
              <a:rPr lang="ru-RU" sz="2400" dirty="0"/>
              <a:t>«</a:t>
            </a:r>
            <a:r>
              <a:rPr lang="en-US" sz="2400" b="1" dirty="0"/>
              <a:t>&gt;</a:t>
            </a:r>
            <a:r>
              <a:rPr lang="ru-RU" sz="2400" dirty="0"/>
              <a:t>», больше или равно «</a:t>
            </a:r>
            <a:r>
              <a:rPr lang="en-US" sz="2400" b="1" dirty="0"/>
              <a:t>&gt;=</a:t>
            </a:r>
            <a:r>
              <a:rPr lang="ru-RU" sz="2400" dirty="0"/>
              <a:t>», меньше «</a:t>
            </a:r>
            <a:r>
              <a:rPr lang="en-US" sz="2400" b="1" dirty="0"/>
              <a:t>&lt;</a:t>
            </a:r>
            <a:r>
              <a:rPr lang="ru-RU" sz="2400" dirty="0"/>
              <a:t>», меньше или равно «</a:t>
            </a:r>
            <a:r>
              <a:rPr lang="en-US" sz="2400" b="1" dirty="0"/>
              <a:t>&lt;=</a:t>
            </a:r>
            <a:r>
              <a:rPr lang="ru-RU" sz="2400" dirty="0"/>
              <a:t>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8689" y="3573016"/>
            <a:ext cx="8633117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dirty="0"/>
              <a:t>Логические операции служат для описания </a:t>
            </a:r>
            <a:endParaRPr lang="ru-RU" sz="2400" dirty="0" smtClean="0"/>
          </a:p>
          <a:p>
            <a:r>
              <a:rPr lang="ru-RU" sz="2400" dirty="0" smtClean="0"/>
              <a:t>инверсии </a:t>
            </a:r>
            <a:r>
              <a:rPr lang="ru-RU" sz="2400" dirty="0"/>
              <a:t>«</a:t>
            </a:r>
            <a:r>
              <a:rPr lang="en-US" sz="2400" b="1" dirty="0"/>
              <a:t>!</a:t>
            </a:r>
            <a:r>
              <a:rPr lang="ru-RU" sz="2400" dirty="0" smtClean="0"/>
              <a:t>» (НЕ)</a:t>
            </a:r>
          </a:p>
          <a:p>
            <a:r>
              <a:rPr lang="ru-RU" sz="2400" dirty="0" smtClean="0"/>
              <a:t>конъюнкции </a:t>
            </a:r>
            <a:r>
              <a:rPr lang="ru-RU" sz="2400" dirty="0"/>
              <a:t>«</a:t>
            </a:r>
            <a:r>
              <a:rPr lang="en-US" sz="2400" b="1" dirty="0">
                <a:latin typeface="Consolas" panose="020B0609020204030204" pitchFamily="49" charset="0"/>
              </a:rPr>
              <a:t>&amp;&amp;</a:t>
            </a:r>
            <a:r>
              <a:rPr lang="ru-RU" sz="2400" dirty="0" smtClean="0"/>
              <a:t>» (И)</a:t>
            </a:r>
          </a:p>
          <a:p>
            <a:r>
              <a:rPr lang="ru-RU" sz="2400" dirty="0" smtClean="0"/>
              <a:t>дизъюнкции </a:t>
            </a:r>
            <a:r>
              <a:rPr lang="uk-UA" sz="2400" dirty="0"/>
              <a:t>«</a:t>
            </a:r>
            <a:r>
              <a:rPr lang="en-US" sz="2400" b="1" dirty="0"/>
              <a:t>||</a:t>
            </a:r>
            <a:r>
              <a:rPr lang="uk-UA" sz="2400" dirty="0" smtClean="0"/>
              <a:t>»</a:t>
            </a:r>
            <a:r>
              <a:rPr lang="ru-RU" sz="2400" dirty="0" smtClean="0"/>
              <a:t> (ИЛИ)</a:t>
            </a:r>
          </a:p>
          <a:p>
            <a:r>
              <a:rPr lang="ru-RU" sz="2400" dirty="0" smtClean="0"/>
              <a:t>Результат </a:t>
            </a:r>
            <a:r>
              <a:rPr lang="ru-RU" sz="2400" dirty="0"/>
              <a:t>сравнения имеет тип </a:t>
            </a:r>
            <a:r>
              <a:rPr lang="en-US" sz="2400" b="1" dirty="0" err="1"/>
              <a:t>int</a:t>
            </a:r>
            <a:r>
              <a:rPr lang="ru-RU" sz="2400" dirty="0"/>
              <a:t> и принимает значение </a:t>
            </a:r>
            <a:r>
              <a:rPr lang="en-US" sz="2400" b="1" dirty="0"/>
              <a:t>0</a:t>
            </a:r>
            <a:r>
              <a:rPr lang="ru-RU" sz="2400" dirty="0"/>
              <a:t> (ложь) либо </a:t>
            </a:r>
            <a:r>
              <a:rPr lang="en-US" sz="2400" b="1" dirty="0"/>
              <a:t>1</a:t>
            </a:r>
            <a:r>
              <a:rPr lang="ru-RU" sz="2400" dirty="0"/>
              <a:t> (истина).</a:t>
            </a:r>
          </a:p>
        </p:txBody>
      </p:sp>
    </p:spTree>
    <p:extLst>
      <p:ext uri="{BB962C8B-B14F-4D97-AF65-F5344CB8AC3E}">
        <p14:creationId xmlns:p14="http://schemas.microsoft.com/office/powerpoint/2010/main" val="425511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330339" y="188641"/>
            <a:ext cx="8482290" cy="461665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24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побитные операции над целыми числами</a:t>
            </a:r>
            <a:endParaRPr lang="ru-RU" sz="24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0339" y="703289"/>
            <a:ext cx="848229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using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namespace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setlocale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LC_ALL,"Russian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n=11,m=3,b1,b2;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"~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   = "&lt;&lt; ~n&lt;&lt;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b1=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n|m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"n | m   = "&lt;&lt;  b1 &lt;&lt;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b1=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n&amp;m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"n &amp; m   = "&lt;&lt;  b1 &lt;&lt;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b1=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n^m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"n ^ m   = "&lt;&lt;  b1 &lt;&lt;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b1=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n&gt;&gt;m;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"n &gt;&gt; m = "&lt;&lt;  b1 &lt;&lt;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b1=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n&lt;&lt;m;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"n &lt;&lt; m = "&lt;&lt;  b1 &lt;&lt;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getchar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2812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30847" y="1345761"/>
            <a:ext cx="4295568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hangingPunct="0">
              <a:defRPr/>
            </a:pPr>
            <a:r>
              <a:rPr lang="pt-BR" sz="2800" dirty="0">
                <a:solidFill>
                  <a:srgbClr val="001848"/>
                </a:solidFill>
                <a:latin typeface="Lucida Console" panose="020B0609040504020204" pitchFamily="49" charset="0"/>
              </a:rPr>
              <a:t>введите n, m</a:t>
            </a:r>
            <a:r>
              <a:rPr lang="pt-BR" sz="2800" dirty="0" smtClean="0">
                <a:solidFill>
                  <a:srgbClr val="001848"/>
                </a:solidFill>
                <a:latin typeface="Lucida Console" panose="020B0609040504020204" pitchFamily="49" charset="0"/>
              </a:rPr>
              <a:t>: 11 3</a:t>
            </a:r>
            <a:endParaRPr lang="pt-BR" sz="2800" dirty="0">
              <a:solidFill>
                <a:srgbClr val="001848"/>
              </a:solidFill>
              <a:latin typeface="Lucida Console" panose="020B0609040504020204" pitchFamily="49" charset="0"/>
            </a:endParaRPr>
          </a:p>
          <a:p>
            <a:pPr hangingPunct="0">
              <a:defRPr/>
            </a:pPr>
            <a:r>
              <a:rPr lang="pt-BR" sz="2800" dirty="0" smtClean="0">
                <a:solidFill>
                  <a:srgbClr val="001848"/>
                </a:solidFill>
                <a:latin typeface="Lucida Console" panose="020B0609040504020204" pitchFamily="49" charset="0"/>
              </a:rPr>
              <a:t>~ </a:t>
            </a:r>
            <a:r>
              <a:rPr lang="pt-BR" sz="2800" dirty="0">
                <a:solidFill>
                  <a:srgbClr val="001848"/>
                </a:solidFill>
                <a:latin typeface="Lucida Console" panose="020B0609040504020204" pitchFamily="49" charset="0"/>
              </a:rPr>
              <a:t>n =   -12</a:t>
            </a:r>
          </a:p>
          <a:p>
            <a:pPr hangingPunct="0">
              <a:defRPr/>
            </a:pPr>
            <a:r>
              <a:rPr lang="pt-BR" sz="2800" dirty="0">
                <a:solidFill>
                  <a:srgbClr val="001848"/>
                </a:solidFill>
                <a:latin typeface="Lucida Console" panose="020B0609040504020204" pitchFamily="49" charset="0"/>
              </a:rPr>
              <a:t>n </a:t>
            </a:r>
            <a:r>
              <a:rPr lang="pt-BR" sz="2800" dirty="0" smtClean="0">
                <a:solidFill>
                  <a:srgbClr val="001848"/>
                </a:solidFill>
                <a:latin typeface="Lucida Console" panose="020B0609040504020204" pitchFamily="49" charset="0"/>
              </a:rPr>
              <a:t>| </a:t>
            </a:r>
            <a:r>
              <a:rPr lang="pt-BR" sz="2800" dirty="0">
                <a:solidFill>
                  <a:srgbClr val="001848"/>
                </a:solidFill>
                <a:latin typeface="Lucida Console" panose="020B0609040504020204" pitchFamily="49" charset="0"/>
              </a:rPr>
              <a:t>m = </a:t>
            </a:r>
            <a:r>
              <a:rPr lang="pt-BR" sz="2800" dirty="0" smtClean="0">
                <a:solidFill>
                  <a:srgbClr val="001848"/>
                </a:solidFill>
                <a:latin typeface="Lucida Console" panose="020B0609040504020204" pitchFamily="49" charset="0"/>
              </a:rPr>
              <a:t>11</a:t>
            </a:r>
            <a:endParaRPr lang="pt-BR" sz="2800" dirty="0">
              <a:solidFill>
                <a:srgbClr val="001848"/>
              </a:solidFill>
              <a:latin typeface="Lucida Console" panose="020B0609040504020204" pitchFamily="49" charset="0"/>
            </a:endParaRPr>
          </a:p>
          <a:p>
            <a:pPr hangingPunct="0">
              <a:defRPr/>
            </a:pPr>
            <a:r>
              <a:rPr lang="pt-BR" sz="2800" dirty="0">
                <a:solidFill>
                  <a:srgbClr val="001848"/>
                </a:solidFill>
                <a:latin typeface="Lucida Console" panose="020B0609040504020204" pitchFamily="49" charset="0"/>
              </a:rPr>
              <a:t>n </a:t>
            </a:r>
            <a:r>
              <a:rPr lang="pt-BR" sz="2800" dirty="0" smtClean="0">
                <a:solidFill>
                  <a:srgbClr val="001848"/>
                </a:solidFill>
                <a:latin typeface="Lucida Console" panose="020B0609040504020204" pitchFamily="49" charset="0"/>
              </a:rPr>
              <a:t>&amp; </a:t>
            </a:r>
            <a:r>
              <a:rPr lang="pt-BR" sz="2800" dirty="0">
                <a:solidFill>
                  <a:srgbClr val="001848"/>
                </a:solidFill>
                <a:latin typeface="Lucida Console" panose="020B0609040504020204" pitchFamily="49" charset="0"/>
              </a:rPr>
              <a:t>m =  </a:t>
            </a:r>
            <a:r>
              <a:rPr lang="pt-BR" sz="2800" dirty="0">
                <a:solidFill>
                  <a:srgbClr val="001848"/>
                </a:solidFill>
                <a:latin typeface="Lucida Console" panose="020B0609040504020204" pitchFamily="49" charset="0"/>
              </a:rPr>
              <a:t>3</a:t>
            </a:r>
            <a:endParaRPr lang="pt-BR" sz="2800" dirty="0">
              <a:solidFill>
                <a:srgbClr val="001848"/>
              </a:solidFill>
              <a:latin typeface="Lucida Console" panose="020B0609040504020204" pitchFamily="49" charset="0"/>
            </a:endParaRPr>
          </a:p>
          <a:p>
            <a:pPr hangingPunct="0">
              <a:defRPr/>
            </a:pPr>
            <a:r>
              <a:rPr lang="pt-BR" sz="2800" dirty="0">
                <a:solidFill>
                  <a:srgbClr val="001848"/>
                </a:solidFill>
                <a:latin typeface="Lucida Console" panose="020B0609040504020204" pitchFamily="49" charset="0"/>
              </a:rPr>
              <a:t>n </a:t>
            </a:r>
            <a:r>
              <a:rPr lang="pt-BR" sz="2800" dirty="0" smtClean="0">
                <a:solidFill>
                  <a:srgbClr val="001848"/>
                </a:solidFill>
                <a:latin typeface="Lucida Console" panose="020B0609040504020204" pitchFamily="49" charset="0"/>
              </a:rPr>
              <a:t>^ </a:t>
            </a:r>
            <a:r>
              <a:rPr lang="pt-BR" sz="2800" dirty="0">
                <a:solidFill>
                  <a:srgbClr val="001848"/>
                </a:solidFill>
                <a:latin typeface="Lucida Console" panose="020B0609040504020204" pitchFamily="49" charset="0"/>
              </a:rPr>
              <a:t>m = 8</a:t>
            </a:r>
          </a:p>
          <a:p>
            <a:pPr hangingPunct="0">
              <a:defRPr/>
            </a:pPr>
            <a:r>
              <a:rPr lang="pt-BR" sz="2800" dirty="0">
                <a:solidFill>
                  <a:srgbClr val="001848"/>
                </a:solidFill>
                <a:latin typeface="Lucida Console" panose="020B0609040504020204" pitchFamily="49" charset="0"/>
              </a:rPr>
              <a:t>n </a:t>
            </a:r>
            <a:r>
              <a:rPr lang="pt-BR" sz="2800" dirty="0" smtClean="0">
                <a:solidFill>
                  <a:srgbClr val="001848"/>
                </a:solidFill>
                <a:latin typeface="Lucida Console" panose="020B0609040504020204" pitchFamily="49" charset="0"/>
              </a:rPr>
              <a:t>&gt;&gt; </a:t>
            </a:r>
            <a:r>
              <a:rPr lang="pt-BR" sz="2800" dirty="0">
                <a:solidFill>
                  <a:srgbClr val="001848"/>
                </a:solidFill>
                <a:latin typeface="Lucida Console" panose="020B0609040504020204" pitchFamily="49" charset="0"/>
              </a:rPr>
              <a:t>m = </a:t>
            </a:r>
            <a:r>
              <a:rPr lang="pt-BR" sz="2800" dirty="0" smtClean="0">
                <a:solidFill>
                  <a:srgbClr val="001848"/>
                </a:solidFill>
                <a:latin typeface="Lucida Console" panose="020B0609040504020204" pitchFamily="49" charset="0"/>
              </a:rPr>
              <a:t>1</a:t>
            </a:r>
            <a:endParaRPr lang="pt-BR" sz="2800" dirty="0">
              <a:solidFill>
                <a:srgbClr val="001848"/>
              </a:solidFill>
              <a:latin typeface="Lucida Console" panose="020B0609040504020204" pitchFamily="49" charset="0"/>
            </a:endParaRPr>
          </a:p>
          <a:p>
            <a:pPr hangingPunct="0">
              <a:defRPr/>
            </a:pPr>
            <a:r>
              <a:rPr lang="pt-BR" sz="2800" dirty="0">
                <a:solidFill>
                  <a:srgbClr val="001848"/>
                </a:solidFill>
                <a:latin typeface="Lucida Console" panose="020B0609040504020204" pitchFamily="49" charset="0"/>
              </a:rPr>
              <a:t>n </a:t>
            </a:r>
            <a:r>
              <a:rPr lang="pt-BR" sz="2800" dirty="0" smtClean="0">
                <a:solidFill>
                  <a:srgbClr val="001848"/>
                </a:solidFill>
                <a:latin typeface="Lucida Console" panose="020B0609040504020204" pitchFamily="49" charset="0"/>
              </a:rPr>
              <a:t>&lt;&lt; </a:t>
            </a:r>
            <a:r>
              <a:rPr lang="pt-BR" sz="2800" dirty="0">
                <a:solidFill>
                  <a:srgbClr val="001848"/>
                </a:solidFill>
                <a:latin typeface="Lucida Console" panose="020B0609040504020204" pitchFamily="49" charset="0"/>
              </a:rPr>
              <a:t>m = </a:t>
            </a:r>
            <a:r>
              <a:rPr lang="pt-BR" sz="2800" dirty="0" smtClean="0">
                <a:solidFill>
                  <a:srgbClr val="001848"/>
                </a:solidFill>
                <a:latin typeface="Lucida Console" panose="020B0609040504020204" pitchFamily="49" charset="0"/>
              </a:rPr>
              <a:t>88</a:t>
            </a:r>
            <a:endParaRPr lang="ru-RU" sz="2800" dirty="0" smtClean="0">
              <a:solidFill>
                <a:srgbClr val="001848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986615" y="296198"/>
            <a:ext cx="2253166" cy="954107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hangingPunct="0">
              <a:defRPr/>
            </a:pPr>
            <a:r>
              <a:rPr lang="en-US" sz="2800" dirty="0" smtClean="0">
                <a:solidFill>
                  <a:srgbClr val="001848"/>
                </a:solidFill>
                <a:latin typeface="Lucida Console" panose="020B0609040504020204" pitchFamily="49" charset="0"/>
              </a:rPr>
              <a:t> 11    3</a:t>
            </a:r>
          </a:p>
          <a:p>
            <a:pPr hangingPunct="0">
              <a:defRPr/>
            </a:pPr>
            <a:r>
              <a:rPr lang="en-US" sz="2800" dirty="0" smtClean="0">
                <a:solidFill>
                  <a:srgbClr val="001848"/>
                </a:solidFill>
                <a:latin typeface="Lucida Console" panose="020B0609040504020204" pitchFamily="49" charset="0"/>
              </a:rPr>
              <a:t>1011 0011</a:t>
            </a:r>
            <a:endParaRPr lang="ru-RU" sz="2800" dirty="0" smtClean="0">
              <a:solidFill>
                <a:srgbClr val="001848"/>
              </a:solidFill>
              <a:latin typeface="Lucida Console" panose="020B0609040504020204" pitchFamily="49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02610" y="4797152"/>
            <a:ext cx="2160240" cy="1815882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hangingPunct="0">
              <a:defRPr/>
            </a:pPr>
            <a:r>
              <a:rPr lang="en-US" sz="2800" dirty="0" smtClean="0">
                <a:solidFill>
                  <a:srgbClr val="001848"/>
                </a:solidFill>
                <a:latin typeface="Lucida Console" panose="020B0609040504020204" pitchFamily="49" charset="0"/>
              </a:rPr>
              <a:t>1011 (11)</a:t>
            </a:r>
            <a:r>
              <a:rPr lang="ru-RU" sz="2800" dirty="0" smtClean="0">
                <a:solidFill>
                  <a:srgbClr val="001848"/>
                </a:solidFill>
                <a:latin typeface="Lucida Console" panose="020B0609040504020204" pitchFamily="49" charset="0"/>
              </a:rPr>
              <a:t> </a:t>
            </a:r>
            <a:endParaRPr lang="en-US" sz="2800" dirty="0" smtClean="0">
              <a:solidFill>
                <a:srgbClr val="001848"/>
              </a:solidFill>
              <a:latin typeface="Lucida Console" panose="020B0609040504020204" pitchFamily="49" charset="0"/>
            </a:endParaRPr>
          </a:p>
          <a:p>
            <a:pPr hangingPunct="0">
              <a:defRPr/>
            </a:pPr>
            <a:r>
              <a:rPr lang="en-US" sz="2800" dirty="0" smtClean="0">
                <a:solidFill>
                  <a:srgbClr val="001848"/>
                </a:solidFill>
                <a:latin typeface="Lucida Console" panose="020B0609040504020204" pitchFamily="49" charset="0"/>
              </a:rPr>
              <a:t>0011 ( 3)</a:t>
            </a:r>
            <a:endParaRPr lang="ru-RU" sz="2800" dirty="0" smtClean="0">
              <a:solidFill>
                <a:srgbClr val="001848"/>
              </a:solidFill>
              <a:latin typeface="Lucida Console" panose="020B0609040504020204" pitchFamily="49" charset="0"/>
            </a:endParaRPr>
          </a:p>
          <a:p>
            <a:pPr hangingPunct="0">
              <a:defRPr/>
            </a:pPr>
            <a:r>
              <a:rPr lang="en-US" sz="2800" dirty="0" smtClean="0">
                <a:solidFill>
                  <a:srgbClr val="C00000"/>
                </a:solidFill>
                <a:latin typeface="Lucida Console" panose="020B0609040504020204" pitchFamily="49" charset="0"/>
              </a:rPr>
              <a:t>0011 ( 3)</a:t>
            </a:r>
          </a:p>
          <a:p>
            <a:pPr hangingPunct="0">
              <a:defRPr/>
            </a:pPr>
            <a:r>
              <a:rPr lang="en-US" sz="2800" dirty="0">
                <a:solidFill>
                  <a:srgbClr val="C00000"/>
                </a:solidFill>
                <a:latin typeface="Lucida Console" panose="020B0609040504020204" pitchFamily="49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Lucida Console" panose="020B0609040504020204" pitchFamily="49" charset="0"/>
              </a:rPr>
              <a:t> &amp; </a:t>
            </a:r>
            <a:r>
              <a:rPr lang="en-US" sz="2800" b="1" dirty="0" smtClean="0">
                <a:solidFill>
                  <a:srgbClr val="C00000"/>
                </a:solidFill>
                <a:latin typeface="Lucida Console" panose="020B0609040504020204" pitchFamily="49" charset="0"/>
              </a:rPr>
              <a:t>and</a:t>
            </a:r>
            <a:endParaRPr lang="ru-RU" sz="2800" b="1" dirty="0" smtClean="0">
              <a:solidFill>
                <a:srgbClr val="C00000"/>
              </a:solidFill>
              <a:latin typeface="Lucida Console" panose="020B0609040504020204" pitchFamily="49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464551" y="4801369"/>
            <a:ext cx="2160240" cy="1815882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hangingPunct="0">
              <a:defRPr/>
            </a:pPr>
            <a:r>
              <a:rPr lang="en-US" sz="2800" dirty="0" smtClean="0">
                <a:solidFill>
                  <a:srgbClr val="001848"/>
                </a:solidFill>
                <a:latin typeface="Lucida Console" panose="020B0609040504020204" pitchFamily="49" charset="0"/>
              </a:rPr>
              <a:t>1011 (11)</a:t>
            </a:r>
            <a:r>
              <a:rPr lang="ru-RU" sz="2800" dirty="0" smtClean="0">
                <a:solidFill>
                  <a:srgbClr val="001848"/>
                </a:solidFill>
                <a:latin typeface="Lucida Console" panose="020B0609040504020204" pitchFamily="49" charset="0"/>
              </a:rPr>
              <a:t> </a:t>
            </a:r>
            <a:endParaRPr lang="en-US" sz="2800" dirty="0" smtClean="0">
              <a:solidFill>
                <a:srgbClr val="001848"/>
              </a:solidFill>
              <a:latin typeface="Lucida Console" panose="020B0609040504020204" pitchFamily="49" charset="0"/>
            </a:endParaRPr>
          </a:p>
          <a:p>
            <a:pPr hangingPunct="0">
              <a:defRPr/>
            </a:pPr>
            <a:r>
              <a:rPr lang="en-US" sz="2800" dirty="0" smtClean="0">
                <a:solidFill>
                  <a:srgbClr val="001848"/>
                </a:solidFill>
                <a:latin typeface="Lucida Console" panose="020B0609040504020204" pitchFamily="49" charset="0"/>
              </a:rPr>
              <a:t>0011 ( 3)</a:t>
            </a:r>
            <a:endParaRPr lang="ru-RU" sz="2800" dirty="0" smtClean="0">
              <a:solidFill>
                <a:srgbClr val="001848"/>
              </a:solidFill>
              <a:latin typeface="Lucida Console" panose="020B0609040504020204" pitchFamily="49" charset="0"/>
            </a:endParaRPr>
          </a:p>
          <a:p>
            <a:pPr hangingPunct="0">
              <a:defRPr/>
            </a:pPr>
            <a:r>
              <a:rPr lang="en-US" sz="2800" dirty="0" smtClean="0">
                <a:solidFill>
                  <a:srgbClr val="C00000"/>
                </a:solidFill>
                <a:latin typeface="Lucida Console" panose="020B0609040504020204" pitchFamily="49" charset="0"/>
              </a:rPr>
              <a:t>1011 (11)</a:t>
            </a:r>
          </a:p>
          <a:p>
            <a:pPr hangingPunct="0">
              <a:defRPr/>
            </a:pPr>
            <a:r>
              <a:rPr lang="en-US" sz="2800" dirty="0">
                <a:solidFill>
                  <a:srgbClr val="C00000"/>
                </a:solidFill>
                <a:latin typeface="Lucida Console" panose="020B0609040504020204" pitchFamily="49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Lucida Console" panose="020B0609040504020204" pitchFamily="49" charset="0"/>
              </a:rPr>
              <a:t> | </a:t>
            </a:r>
            <a:r>
              <a:rPr lang="en-US" sz="2800" b="1" dirty="0" smtClean="0">
                <a:solidFill>
                  <a:srgbClr val="C00000"/>
                </a:solidFill>
                <a:latin typeface="Lucida Console" panose="020B0609040504020204" pitchFamily="49" charset="0"/>
              </a:rPr>
              <a:t>or</a:t>
            </a:r>
            <a:endParaRPr lang="ru-RU" sz="2800" b="1" dirty="0" smtClean="0">
              <a:solidFill>
                <a:srgbClr val="C00000"/>
              </a:solidFill>
              <a:latin typeface="Lucida Console" panose="020B0609040504020204" pitchFamily="49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626491" y="4787700"/>
            <a:ext cx="2160240" cy="1815882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hangingPunct="0">
              <a:defRPr/>
            </a:pPr>
            <a:r>
              <a:rPr lang="en-US" sz="2800" dirty="0" smtClean="0">
                <a:solidFill>
                  <a:srgbClr val="001848"/>
                </a:solidFill>
                <a:latin typeface="Lucida Console" panose="020B0609040504020204" pitchFamily="49" charset="0"/>
              </a:rPr>
              <a:t>1011 (11)</a:t>
            </a:r>
            <a:r>
              <a:rPr lang="ru-RU" sz="2800" dirty="0" smtClean="0">
                <a:solidFill>
                  <a:srgbClr val="001848"/>
                </a:solidFill>
                <a:latin typeface="Lucida Console" panose="020B0609040504020204" pitchFamily="49" charset="0"/>
              </a:rPr>
              <a:t> </a:t>
            </a:r>
            <a:endParaRPr lang="en-US" sz="2800" dirty="0" smtClean="0">
              <a:solidFill>
                <a:srgbClr val="001848"/>
              </a:solidFill>
              <a:latin typeface="Lucida Console" panose="020B0609040504020204" pitchFamily="49" charset="0"/>
            </a:endParaRPr>
          </a:p>
          <a:p>
            <a:pPr hangingPunct="0">
              <a:defRPr/>
            </a:pPr>
            <a:r>
              <a:rPr lang="en-US" sz="2800" dirty="0" smtClean="0">
                <a:solidFill>
                  <a:srgbClr val="001848"/>
                </a:solidFill>
                <a:latin typeface="Lucida Console" panose="020B0609040504020204" pitchFamily="49" charset="0"/>
              </a:rPr>
              <a:t>0011 ( 3)</a:t>
            </a:r>
            <a:endParaRPr lang="ru-RU" sz="2800" dirty="0" smtClean="0">
              <a:solidFill>
                <a:srgbClr val="001848"/>
              </a:solidFill>
              <a:latin typeface="Lucida Console" panose="020B0609040504020204" pitchFamily="49" charset="0"/>
            </a:endParaRPr>
          </a:p>
          <a:p>
            <a:pPr hangingPunct="0">
              <a:defRPr/>
            </a:pPr>
            <a:r>
              <a:rPr lang="en-US" sz="2800" dirty="0" smtClean="0">
                <a:solidFill>
                  <a:srgbClr val="C00000"/>
                </a:solidFill>
                <a:latin typeface="Lucida Console" panose="020B0609040504020204" pitchFamily="49" charset="0"/>
              </a:rPr>
              <a:t>1000 ( 8)</a:t>
            </a:r>
          </a:p>
          <a:p>
            <a:pPr hangingPunct="0">
              <a:defRPr/>
            </a:pPr>
            <a:r>
              <a:rPr lang="en-US" sz="2800" dirty="0">
                <a:solidFill>
                  <a:srgbClr val="C00000"/>
                </a:solidFill>
                <a:latin typeface="Lucida Console" panose="020B0609040504020204" pitchFamily="49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Lucida Console" panose="020B0609040504020204" pitchFamily="49" charset="0"/>
              </a:rPr>
              <a:t> ^ </a:t>
            </a:r>
            <a:r>
              <a:rPr lang="en-US" sz="2800" b="1" dirty="0" err="1" smtClean="0">
                <a:solidFill>
                  <a:srgbClr val="C00000"/>
                </a:solidFill>
                <a:latin typeface="Lucida Console" panose="020B0609040504020204" pitchFamily="49" charset="0"/>
              </a:rPr>
              <a:t>xor</a:t>
            </a:r>
            <a:endParaRPr lang="ru-RU" sz="2800" b="1" dirty="0" smtClean="0">
              <a:solidFill>
                <a:srgbClr val="C00000"/>
              </a:solidFill>
              <a:latin typeface="Lucida Console" panose="020B0609040504020204" pitchFamily="49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887180" y="1337865"/>
            <a:ext cx="4005300" cy="1384995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hangingPunct="0">
              <a:defRPr/>
            </a:pPr>
            <a:r>
              <a:rPr lang="en-US" sz="2800" dirty="0" smtClean="0">
                <a:solidFill>
                  <a:srgbClr val="001848"/>
                </a:solidFill>
                <a:latin typeface="Lucida Console" panose="020B0609040504020204" pitchFamily="49" charset="0"/>
              </a:rPr>
              <a:t> </a:t>
            </a:r>
            <a:r>
              <a:rPr lang="ru-RU" sz="2800" dirty="0" smtClean="0">
                <a:solidFill>
                  <a:srgbClr val="001848"/>
                </a:solidFill>
                <a:latin typeface="Lucida Console" panose="020B0609040504020204" pitchFamily="49" charset="0"/>
              </a:rPr>
              <a:t>  </a:t>
            </a:r>
            <a:r>
              <a:rPr lang="en-US" sz="2800" dirty="0" smtClean="0">
                <a:solidFill>
                  <a:srgbClr val="001848"/>
                </a:solidFill>
                <a:latin typeface="Lucida Console" panose="020B0609040504020204" pitchFamily="49" charset="0"/>
              </a:rPr>
              <a:t>11 &lt;&lt;  3</a:t>
            </a:r>
          </a:p>
          <a:p>
            <a:pPr hangingPunct="0">
              <a:defRPr/>
            </a:pPr>
            <a:r>
              <a:rPr lang="ru-RU" sz="2800" b="1" dirty="0" smtClean="0">
                <a:solidFill>
                  <a:srgbClr val="001848"/>
                </a:solidFill>
                <a:latin typeface="Lucida Console" panose="020B0609040504020204" pitchFamily="49" charset="0"/>
              </a:rPr>
              <a:t>   </a:t>
            </a:r>
            <a:r>
              <a:rPr lang="en-US" sz="2800" b="1" dirty="0" smtClean="0">
                <a:solidFill>
                  <a:srgbClr val="001848"/>
                </a:solidFill>
                <a:latin typeface="Lucida Console" panose="020B0609040504020204" pitchFamily="49" charset="0"/>
              </a:rPr>
              <a:t>   1011</a:t>
            </a:r>
            <a:endParaRPr lang="en-US" sz="2800" b="1" dirty="0" smtClean="0">
              <a:solidFill>
                <a:srgbClr val="C00000"/>
              </a:solidFill>
              <a:latin typeface="Lucida Console" panose="020B0609040504020204" pitchFamily="49" charset="0"/>
            </a:endParaRPr>
          </a:p>
          <a:p>
            <a:pPr hangingPunct="0">
              <a:defRPr/>
            </a:pPr>
            <a:r>
              <a:rPr lang="en-US" sz="2800" b="1" dirty="0">
                <a:solidFill>
                  <a:srgbClr val="C00000"/>
                </a:solidFill>
                <a:latin typeface="Lucida Console" panose="020B0609040504020204" pitchFamily="49" charset="0"/>
              </a:rPr>
              <a:t>&lt;-</a:t>
            </a:r>
            <a:r>
              <a:rPr lang="en-US" sz="2800" b="1" dirty="0" smtClean="0">
                <a:solidFill>
                  <a:srgbClr val="C00000"/>
                </a:solidFill>
                <a:latin typeface="Lucida Console" panose="020B0609040504020204" pitchFamily="49" charset="0"/>
              </a:rPr>
              <a:t> </a:t>
            </a:r>
            <a:r>
              <a:rPr lang="en-US" sz="2800" b="1" dirty="0">
                <a:solidFill>
                  <a:srgbClr val="001848"/>
                </a:solidFill>
                <a:latin typeface="Lucida Console" panose="020B0609040504020204" pitchFamily="49" charset="0"/>
              </a:rPr>
              <a:t>1011</a:t>
            </a:r>
            <a:r>
              <a:rPr lang="en-US" sz="2800" b="1" dirty="0">
                <a:solidFill>
                  <a:srgbClr val="C00000"/>
                </a:solidFill>
                <a:latin typeface="Lucida Console" panose="020B0609040504020204" pitchFamily="49" charset="0"/>
              </a:rPr>
              <a:t>000</a:t>
            </a:r>
            <a:r>
              <a:rPr lang="en-US" sz="2800" b="1" dirty="0" smtClean="0">
                <a:solidFill>
                  <a:srgbClr val="C00000"/>
                </a:solidFill>
                <a:latin typeface="Lucida Console" panose="020B0609040504020204" pitchFamily="49" charset="0"/>
              </a:rPr>
              <a:t>   </a:t>
            </a:r>
            <a:r>
              <a:rPr lang="ru-RU" sz="2800" dirty="0" smtClean="0">
                <a:solidFill>
                  <a:srgbClr val="C00000"/>
                </a:solidFill>
                <a:latin typeface="Lucida Console" panose="020B0609040504020204" pitchFamily="49" charset="0"/>
              </a:rPr>
              <a:t>= </a:t>
            </a:r>
            <a:r>
              <a:rPr lang="ru-RU" sz="2800" b="1" dirty="0" smtClean="0">
                <a:solidFill>
                  <a:srgbClr val="C00000"/>
                </a:solidFill>
                <a:latin typeface="Lucida Console" panose="020B0609040504020204" pitchFamily="49" charset="0"/>
              </a:rPr>
              <a:t>88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874985" y="3068960"/>
            <a:ext cx="4005300" cy="1384995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hangingPunct="0">
              <a:defRPr/>
            </a:pPr>
            <a:r>
              <a:rPr lang="en-US" sz="2800" dirty="0" smtClean="0">
                <a:solidFill>
                  <a:srgbClr val="001848"/>
                </a:solidFill>
                <a:latin typeface="Lucida Console" panose="020B0609040504020204" pitchFamily="49" charset="0"/>
              </a:rPr>
              <a:t> </a:t>
            </a:r>
            <a:r>
              <a:rPr lang="ru-RU" sz="2800" dirty="0" smtClean="0">
                <a:solidFill>
                  <a:srgbClr val="001848"/>
                </a:solidFill>
                <a:latin typeface="Lucida Console" panose="020B0609040504020204" pitchFamily="49" charset="0"/>
              </a:rPr>
              <a:t>  </a:t>
            </a:r>
            <a:r>
              <a:rPr lang="en-US" sz="2800" dirty="0" smtClean="0">
                <a:solidFill>
                  <a:srgbClr val="001848"/>
                </a:solidFill>
                <a:latin typeface="Lucida Console" panose="020B0609040504020204" pitchFamily="49" charset="0"/>
              </a:rPr>
              <a:t>11 &gt;&gt;  3</a:t>
            </a:r>
          </a:p>
          <a:p>
            <a:pPr hangingPunct="0">
              <a:defRPr/>
            </a:pPr>
            <a:r>
              <a:rPr lang="ru-RU" sz="2800" b="1" dirty="0" smtClean="0">
                <a:solidFill>
                  <a:srgbClr val="001848"/>
                </a:solidFill>
                <a:latin typeface="Lucida Console" panose="020B0609040504020204" pitchFamily="49" charset="0"/>
              </a:rPr>
              <a:t>   </a:t>
            </a:r>
            <a:r>
              <a:rPr lang="en-US" sz="2800" b="1" dirty="0" smtClean="0">
                <a:solidFill>
                  <a:srgbClr val="001848"/>
                </a:solidFill>
                <a:latin typeface="Lucida Console" panose="020B0609040504020204" pitchFamily="49" charset="0"/>
              </a:rPr>
              <a:t>   1011</a:t>
            </a:r>
            <a:endParaRPr lang="en-US" sz="2800" b="1" dirty="0" smtClean="0">
              <a:solidFill>
                <a:srgbClr val="C00000"/>
              </a:solidFill>
              <a:latin typeface="Lucida Console" panose="020B0609040504020204" pitchFamily="49" charset="0"/>
            </a:endParaRPr>
          </a:p>
          <a:p>
            <a:pPr hangingPunct="0"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Lucida Console" panose="020B0609040504020204" pitchFamily="49" charset="0"/>
              </a:rPr>
              <a:t>-&gt;    000</a:t>
            </a:r>
            <a:r>
              <a:rPr lang="en-US" sz="2800" b="1" dirty="0" smtClean="0">
                <a:solidFill>
                  <a:srgbClr val="001848"/>
                </a:solidFill>
                <a:latin typeface="Lucida Console" panose="020B0609040504020204" pitchFamily="49" charset="0"/>
              </a:rPr>
              <a:t>1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011 </a:t>
            </a:r>
            <a:r>
              <a:rPr lang="ru-RU" sz="2800" dirty="0" smtClean="0">
                <a:solidFill>
                  <a:srgbClr val="C00000"/>
                </a:solidFill>
                <a:latin typeface="Lucida Console" panose="020B0609040504020204" pitchFamily="49" charset="0"/>
              </a:rPr>
              <a:t>= </a:t>
            </a:r>
            <a:r>
              <a:rPr lang="en-US" sz="2800" b="1" dirty="0" smtClean="0">
                <a:solidFill>
                  <a:srgbClr val="C00000"/>
                </a:solidFill>
                <a:latin typeface="Lucida Console" panose="020B0609040504020204" pitchFamily="49" charset="0"/>
              </a:rPr>
              <a:t>1</a:t>
            </a:r>
            <a:endParaRPr lang="ru-RU" sz="2800" b="1" dirty="0" smtClean="0">
              <a:solidFill>
                <a:srgbClr val="C00000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51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770705"/>
            <a:ext cx="8633117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3200" b="1" dirty="0" smtClean="0"/>
              <a:t>ПОТОКОВЫЙ ВЫВОД И ВВОД:</a:t>
            </a:r>
            <a:endParaRPr lang="en-US" sz="3200" b="1" dirty="0" smtClean="0"/>
          </a:p>
          <a:p>
            <a:pPr hangingPunct="0"/>
            <a:r>
              <a:rPr lang="en-US" sz="3200" dirty="0" err="1" smtClean="0">
                <a:solidFill>
                  <a:srgbClr val="FF0000"/>
                </a:solidFill>
              </a:rPr>
              <a:t>cout</a:t>
            </a:r>
            <a:r>
              <a:rPr lang="en-US" sz="3200" dirty="0" smtClean="0">
                <a:solidFill>
                  <a:srgbClr val="FF0000"/>
                </a:solidFill>
              </a:rPr>
              <a:t>&lt;&lt;"</a:t>
            </a:r>
            <a:r>
              <a:rPr lang="ru-RU" sz="3200" dirty="0" smtClean="0">
                <a:solidFill>
                  <a:srgbClr val="FF0000"/>
                </a:solidFill>
              </a:rPr>
              <a:t>значение </a:t>
            </a:r>
            <a:r>
              <a:rPr lang="en-US" sz="3200" dirty="0" smtClean="0">
                <a:solidFill>
                  <a:srgbClr val="FF0000"/>
                </a:solidFill>
              </a:rPr>
              <a:t>x: "&lt;&lt;x&lt;&lt;</a:t>
            </a:r>
            <a:r>
              <a:rPr lang="en-US" sz="3200" dirty="0" err="1" smtClean="0">
                <a:solidFill>
                  <a:srgbClr val="FF0000"/>
                </a:solidFill>
              </a:rPr>
              <a:t>endl</a:t>
            </a:r>
            <a:r>
              <a:rPr lang="en-US" sz="3200" dirty="0" smtClean="0">
                <a:solidFill>
                  <a:srgbClr val="FF0000"/>
                </a:solidFill>
              </a:rPr>
              <a:t>; </a:t>
            </a:r>
            <a:r>
              <a:rPr lang="ru-RU" sz="3200" dirty="0" smtClean="0">
                <a:solidFill>
                  <a:srgbClr val="FF0000"/>
                </a:solidFill>
              </a:rPr>
              <a:t>   </a:t>
            </a:r>
            <a:r>
              <a:rPr lang="en-US" sz="3200" dirty="0" smtClean="0"/>
              <a:t>// </a:t>
            </a:r>
            <a:r>
              <a:rPr lang="ru-RU" sz="3200" dirty="0" smtClean="0"/>
              <a:t>вывод</a:t>
            </a:r>
            <a:endParaRPr lang="en-US" sz="3200" dirty="0" smtClean="0">
              <a:solidFill>
                <a:srgbClr val="FF0000"/>
              </a:solidFill>
            </a:endParaRPr>
          </a:p>
          <a:p>
            <a:pPr hangingPunct="0"/>
            <a:r>
              <a:rPr lang="en-US" sz="3200" dirty="0" err="1" smtClean="0">
                <a:solidFill>
                  <a:srgbClr val="FF0000"/>
                </a:solidFill>
              </a:rPr>
              <a:t>cin</a:t>
            </a:r>
            <a:r>
              <a:rPr lang="en-US" sz="3200" dirty="0" smtClean="0">
                <a:solidFill>
                  <a:srgbClr val="FF0000"/>
                </a:solidFill>
              </a:rPr>
              <a:t>&gt;&gt;x; </a:t>
            </a:r>
            <a:r>
              <a:rPr lang="ru-RU" sz="3200" dirty="0" smtClean="0">
                <a:solidFill>
                  <a:srgbClr val="FF0000"/>
                </a:solidFill>
              </a:rPr>
              <a:t>                                         </a:t>
            </a:r>
            <a:r>
              <a:rPr lang="en-US" sz="3200" dirty="0" smtClean="0"/>
              <a:t>// </a:t>
            </a:r>
            <a:r>
              <a:rPr lang="ru-RU" sz="3200" dirty="0" smtClean="0"/>
              <a:t>ввод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535581"/>
            <a:ext cx="8633117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en-US" sz="2800" dirty="0" smtClean="0">
                <a:latin typeface="+mn-lt"/>
              </a:rPr>
              <a:t>C++ </a:t>
            </a:r>
            <a:r>
              <a:rPr lang="ru-RU" sz="2800" dirty="0" smtClean="0">
                <a:latin typeface="+mn-lt"/>
              </a:rPr>
              <a:t>использует два типа ввода-вывода: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потоковый и форматированный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1921" y="4621383"/>
            <a:ext cx="8633117" cy="206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3200" b="1" dirty="0" smtClean="0">
                <a:latin typeface="+mn-lt"/>
              </a:rPr>
              <a:t>ФОРМАТИРОВАННЫЙ </a:t>
            </a:r>
            <a:r>
              <a:rPr lang="ru-RU" sz="3200" b="1" dirty="0">
                <a:latin typeface="+mn-lt"/>
              </a:rPr>
              <a:t>ВЫВОД И ВВОД</a:t>
            </a:r>
            <a:r>
              <a:rPr lang="ru-RU" sz="3200" b="1" dirty="0" smtClean="0">
                <a:latin typeface="+mn-lt"/>
              </a:rPr>
              <a:t>:</a:t>
            </a:r>
            <a:endParaRPr lang="en-US" sz="3200" b="1" dirty="0" smtClean="0">
              <a:latin typeface="+mn-lt"/>
            </a:endParaRPr>
          </a:p>
          <a:p>
            <a:pPr hangingPunct="0"/>
            <a:r>
              <a:rPr lang="en-US" sz="3200" dirty="0"/>
              <a:t>// </a:t>
            </a:r>
            <a:r>
              <a:rPr lang="ru-RU" sz="3200" dirty="0" smtClean="0"/>
              <a:t>вывод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hangingPunct="0"/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ru-RU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форматная_строка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список)</a:t>
            </a:r>
            <a:r>
              <a:rPr lang="en-US" sz="3200" dirty="0" smtClean="0">
                <a:latin typeface="+mn-lt"/>
              </a:rPr>
              <a:t>;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форм.</a:t>
            </a:r>
            <a:r>
              <a:rPr lang="uk-UA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строка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  <a:r>
              <a:rPr lang="en-US" sz="3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uk-UA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имя</a:t>
            </a:r>
            <a:r>
              <a:rPr lang="uk-UA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  </a:t>
            </a:r>
            <a:r>
              <a:rPr lang="en-US" sz="3200" dirty="0" smtClean="0">
                <a:latin typeface="+mn-lt"/>
              </a:rPr>
              <a:t>// </a:t>
            </a:r>
            <a:r>
              <a:rPr lang="ru-RU" sz="3200" dirty="0">
                <a:latin typeface="+mn-lt"/>
              </a:rPr>
              <a:t>ввод</a:t>
            </a:r>
            <a:endParaRPr lang="ru-RU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330339" y="188641"/>
            <a:ext cx="8482290" cy="1323439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uk-UA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Ввод</a:t>
            </a:r>
            <a:r>
              <a:rPr lang="uk-UA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 </a:t>
            </a:r>
            <a:r>
              <a:rPr lang="uk-UA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клавиатуры</a:t>
            </a:r>
            <a:r>
              <a:rPr lang="uk-UA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</a:t>
            </a:r>
            <a:r>
              <a:rPr lang="uk-UA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вывод</a:t>
            </a:r>
            <a:r>
              <a:rPr lang="uk-UA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uk-UA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экран</a:t>
            </a:r>
            <a:endParaRPr lang="ru-RU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14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232391" y="2830744"/>
            <a:ext cx="8604132" cy="523220"/>
          </a:xfrm>
          <a:prstGeom prst="rect">
            <a:avLst/>
          </a:prstGeom>
          <a:solidFill>
            <a:srgbClr val="FFFFCC"/>
          </a:solidFill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sz="2800" b="1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lang="en-US" sz="28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&lt;&lt;"</a:t>
            </a:r>
            <a:r>
              <a:rPr lang="en-US" sz="2800" b="1" dirty="0" smtClean="0">
                <a:solidFill>
                  <a:srgbClr val="7030A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n=</a:t>
            </a:r>
            <a:r>
              <a:rPr lang="ru-RU" sz="2800" b="1" dirty="0" smtClean="0">
                <a:solidFill>
                  <a:srgbClr val="7030A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8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"&lt;&lt; </a:t>
            </a:r>
            <a:r>
              <a:rPr lang="en-US" sz="2800" b="1" dirty="0" smtClean="0">
                <a:solidFill>
                  <a:srgbClr val="7030A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</a:t>
            </a:r>
            <a:r>
              <a:rPr lang="en-US" sz="28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&lt;&lt;"</a:t>
            </a:r>
            <a:r>
              <a:rPr lang="en-US" sz="2800" b="1" dirty="0" smtClean="0">
                <a:solidFill>
                  <a:srgbClr val="7030A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m= </a:t>
            </a:r>
            <a:r>
              <a:rPr lang="en-US" sz="28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"&lt;&lt;</a:t>
            </a:r>
            <a:r>
              <a:rPr lang="ru-RU" sz="28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</a:t>
            </a:r>
            <a:r>
              <a:rPr lang="en-US" sz="28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</a:t>
            </a:r>
            <a:r>
              <a:rPr lang="ru-RU" sz="28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800" b="1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endl</a:t>
            </a:r>
            <a:r>
              <a:rPr lang="en-US" sz="28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lang="en-US" sz="28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33" name="Скругленная прямоугольная выноска 32"/>
          <p:cNvSpPr/>
          <p:nvPr/>
        </p:nvSpPr>
        <p:spPr bwMode="auto">
          <a:xfrm>
            <a:off x="2853375" y="1628800"/>
            <a:ext cx="2088232" cy="709612"/>
          </a:xfrm>
          <a:prstGeom prst="wedgeRoundRectCallout">
            <a:avLst>
              <a:gd name="adj1" fmla="val -12579"/>
              <a:gd name="adj2" fmla="val 103916"/>
              <a:gd name="adj3" fmla="val 16667"/>
            </a:avLst>
          </a:prstGeom>
          <a:solidFill>
            <a:srgbClr val="E6E6FF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2400" dirty="0" smtClean="0">
                <a:latin typeface="+mn-lt"/>
              </a:rPr>
              <a:t>выводимые объекты</a:t>
            </a:r>
            <a:endParaRPr lang="ru-RU" sz="2400" dirty="0">
              <a:latin typeface="+mn-lt"/>
            </a:endParaRPr>
          </a:p>
        </p:txBody>
      </p:sp>
      <p:sp>
        <p:nvSpPr>
          <p:cNvPr id="35" name="Скругленная прямоугольная выноска 34"/>
          <p:cNvSpPr/>
          <p:nvPr/>
        </p:nvSpPr>
        <p:spPr bwMode="auto">
          <a:xfrm>
            <a:off x="66434" y="1628800"/>
            <a:ext cx="2459415" cy="709612"/>
          </a:xfrm>
          <a:prstGeom prst="wedgeRoundRectCallout">
            <a:avLst>
              <a:gd name="adj1" fmla="val -25072"/>
              <a:gd name="adj2" fmla="val 108786"/>
              <a:gd name="adj3" fmla="val 16667"/>
            </a:avLst>
          </a:prstGeom>
          <a:solidFill>
            <a:srgbClr val="E6E6FF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2400" dirty="0" smtClean="0">
                <a:latin typeface="+mn-lt"/>
              </a:rPr>
              <a:t>стандартный поток вывода</a:t>
            </a:r>
            <a:endParaRPr lang="ru-RU" sz="2400" dirty="0">
              <a:latin typeface="+mn-lt"/>
            </a:endParaRPr>
          </a:p>
        </p:txBody>
      </p:sp>
      <p:sp>
        <p:nvSpPr>
          <p:cNvPr id="36" name="Скругленная прямоугольная выноска 35"/>
          <p:cNvSpPr/>
          <p:nvPr/>
        </p:nvSpPr>
        <p:spPr bwMode="auto">
          <a:xfrm>
            <a:off x="5434678" y="1628800"/>
            <a:ext cx="3373233" cy="765175"/>
          </a:xfrm>
          <a:prstGeom prst="wedgeRoundRectCallout">
            <a:avLst>
              <a:gd name="adj1" fmla="val 29214"/>
              <a:gd name="adj2" fmla="val 108411"/>
              <a:gd name="adj3" fmla="val 16667"/>
            </a:avLst>
          </a:prstGeom>
          <a:solidFill>
            <a:srgbClr val="E6E6FF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2400" dirty="0" smtClean="0">
                <a:latin typeface="+mn-lt"/>
              </a:rPr>
              <a:t>управляющий символ: конец строки</a:t>
            </a:r>
            <a:endParaRPr lang="ru-RU" sz="2400" dirty="0">
              <a:latin typeface="+mn-lt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08145" y="4293096"/>
            <a:ext cx="8623442" cy="954107"/>
          </a:xfrm>
          <a:prstGeom prst="rect">
            <a:avLst/>
          </a:prstGeom>
          <a:solidFill>
            <a:srgbClr val="FFFFCC"/>
          </a:solidFill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sz="2800" b="1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lang="en-US" sz="28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&lt;&lt; </a:t>
            </a:r>
            <a:r>
              <a:rPr lang="en-US" sz="28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</a:t>
            </a:r>
            <a:r>
              <a:rPr lang="ru-RU" sz="28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число строк</a:t>
            </a:r>
            <a:r>
              <a:rPr lang="en-US" sz="28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8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и столбцов: </a:t>
            </a:r>
            <a:r>
              <a:rPr lang="en-US" sz="28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";</a:t>
            </a:r>
          </a:p>
          <a:p>
            <a:pPr eaLnBrk="0" hangingPunct="0">
              <a:defRPr/>
            </a:pPr>
            <a:r>
              <a:rPr lang="en-US" sz="2800" b="1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cin</a:t>
            </a:r>
            <a:r>
              <a:rPr lang="en-US" sz="28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&gt;&gt; n &gt;&gt;</a:t>
            </a:r>
            <a:r>
              <a:rPr lang="ru-RU" sz="28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8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m;</a:t>
            </a:r>
            <a:endParaRPr lang="en-US" sz="28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 bwMode="auto">
          <a:xfrm>
            <a:off x="173800" y="5415801"/>
            <a:ext cx="2459415" cy="709612"/>
          </a:xfrm>
          <a:prstGeom prst="wedgeRoundRectCallout">
            <a:avLst>
              <a:gd name="adj1" fmla="val -29869"/>
              <a:gd name="adj2" fmla="val -86581"/>
              <a:gd name="adj3" fmla="val 16667"/>
            </a:avLst>
          </a:prstGeom>
          <a:solidFill>
            <a:srgbClr val="99CCFF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2400" dirty="0" smtClean="0">
                <a:latin typeface="+mn-lt"/>
              </a:rPr>
              <a:t>стандартный поток ввода</a:t>
            </a:r>
            <a:endParaRPr lang="ru-RU" sz="2400" dirty="0">
              <a:latin typeface="+mn-lt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 bwMode="auto">
          <a:xfrm>
            <a:off x="3246158" y="5589240"/>
            <a:ext cx="2459415" cy="709612"/>
          </a:xfrm>
          <a:prstGeom prst="wedgeRoundRectCallout">
            <a:avLst>
              <a:gd name="adj1" fmla="val -65249"/>
              <a:gd name="adj2" fmla="val -99051"/>
              <a:gd name="adj3" fmla="val 16667"/>
            </a:avLst>
          </a:prstGeom>
          <a:solidFill>
            <a:srgbClr val="99CCFF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2400" dirty="0" smtClean="0">
                <a:latin typeface="+mn-lt"/>
              </a:rPr>
              <a:t>вводимые значения</a:t>
            </a:r>
            <a:endParaRPr lang="ru-RU" sz="2400" dirty="0">
              <a:latin typeface="+mn-lt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330339" y="188641"/>
            <a:ext cx="8482290" cy="1077218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3200" kern="0" cap="none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ВВОД-ВЫВОД В ЯЗЫКАХ C/C++:</a:t>
            </a:r>
          </a:p>
          <a:p>
            <a:r>
              <a:rPr lang="ru-RU" sz="3200" kern="0" cap="none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потоковый ввод-вывод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73800" y="3506364"/>
            <a:ext cx="8604132" cy="523220"/>
          </a:xfrm>
          <a:prstGeom prst="rect">
            <a:avLst/>
          </a:prstGeom>
          <a:solidFill>
            <a:srgbClr val="FFFFCC"/>
          </a:solidFill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sz="28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n=</a:t>
            </a:r>
            <a:r>
              <a:rPr lang="ru-RU" sz="28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3</a:t>
            </a:r>
            <a:r>
              <a:rPr lang="en-US" sz="28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m= </a:t>
            </a:r>
            <a:r>
              <a:rPr lang="ru-RU" sz="28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5</a:t>
            </a:r>
            <a:endParaRPr lang="en-US" sz="28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5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animBg="1"/>
      <p:bldP spid="33" grpId="0" animBg="1"/>
      <p:bldP spid="35" grpId="0" animBg="1"/>
      <p:bldP spid="36" grpId="0" animBg="1"/>
      <p:bldP spid="17" grpId="0" build="p" animBg="1"/>
      <p:bldP spid="18" grpId="0" animBg="1"/>
      <p:bldP spid="19" grpId="0" animBg="1"/>
      <p:bldP spid="11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249945" y="2411841"/>
            <a:ext cx="8256558" cy="461665"/>
          </a:xfrm>
          <a:prstGeom prst="rect">
            <a:avLst/>
          </a:prstGeom>
          <a:solidFill>
            <a:srgbClr val="FFFFCC"/>
          </a:solidFill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sz="2400" b="1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printf</a:t>
            </a:r>
            <a:r>
              <a:rPr lang="en-US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("n =</a:t>
            </a:r>
            <a:r>
              <a:rPr lang="ru-RU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%</a:t>
            </a:r>
            <a:r>
              <a:rPr lang="en-US" sz="2400" b="1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</a:t>
            </a:r>
            <a:r>
              <a:rPr lang="en-US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m =</a:t>
            </a:r>
            <a:r>
              <a:rPr lang="ru-RU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altLang="ru-RU" sz="24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%</a:t>
            </a:r>
            <a:r>
              <a:rPr lang="en-US" altLang="ru-RU" sz="24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10.3f </a:t>
            </a:r>
            <a:r>
              <a:rPr lang="en-US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\n", </a:t>
            </a:r>
            <a:r>
              <a:rPr lang="en-US" sz="2400" b="1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</a:t>
            </a:r>
            <a:r>
              <a:rPr lang="en-US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m);</a:t>
            </a:r>
            <a:endParaRPr lang="en-US" sz="24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33" name="Скругленная прямоугольная выноска 32"/>
          <p:cNvSpPr/>
          <p:nvPr/>
        </p:nvSpPr>
        <p:spPr bwMode="auto">
          <a:xfrm>
            <a:off x="2183526" y="1337601"/>
            <a:ext cx="2234079" cy="709612"/>
          </a:xfrm>
          <a:prstGeom prst="wedgeRoundRectCallout">
            <a:avLst>
              <a:gd name="adj1" fmla="val -24834"/>
              <a:gd name="adj2" fmla="val 96332"/>
              <a:gd name="adj3" fmla="val 16667"/>
            </a:avLst>
          </a:prstGeom>
          <a:solidFill>
            <a:srgbClr val="E6E6FF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2400" dirty="0" err="1" smtClean="0">
                <a:latin typeface="+mn-lt"/>
              </a:rPr>
              <a:t>специфи</a:t>
            </a:r>
            <a:r>
              <a:rPr lang="en-US" sz="2400" dirty="0" smtClean="0">
                <a:latin typeface="+mn-lt"/>
              </a:rPr>
              <a:t>-</a:t>
            </a:r>
            <a:r>
              <a:rPr lang="ru-RU" sz="2400" dirty="0" err="1" smtClean="0">
                <a:latin typeface="+mn-lt"/>
              </a:rPr>
              <a:t>катор</a:t>
            </a:r>
            <a:r>
              <a:rPr lang="en-US" sz="2400" dirty="0" smtClean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вывода</a:t>
            </a:r>
            <a:endParaRPr lang="ru-RU" sz="2400" dirty="0">
              <a:latin typeface="+mn-lt"/>
            </a:endParaRPr>
          </a:p>
        </p:txBody>
      </p:sp>
      <p:sp>
        <p:nvSpPr>
          <p:cNvPr id="35" name="Скругленная прямоугольная выноска 34"/>
          <p:cNvSpPr/>
          <p:nvPr/>
        </p:nvSpPr>
        <p:spPr bwMode="auto">
          <a:xfrm>
            <a:off x="204307" y="1379929"/>
            <a:ext cx="1847413" cy="709612"/>
          </a:xfrm>
          <a:prstGeom prst="wedgeRoundRectCallout">
            <a:avLst>
              <a:gd name="adj1" fmla="val 50818"/>
              <a:gd name="adj2" fmla="val 120310"/>
              <a:gd name="adj3" fmla="val 16667"/>
            </a:avLst>
          </a:prstGeom>
          <a:solidFill>
            <a:srgbClr val="E6E6FF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2400" dirty="0" smtClean="0">
                <a:latin typeface="+mn-lt"/>
              </a:rPr>
              <a:t>форматная строка</a:t>
            </a:r>
            <a:endParaRPr lang="ru-RU" sz="2400" dirty="0">
              <a:latin typeface="+mn-lt"/>
            </a:endParaRPr>
          </a:p>
        </p:txBody>
      </p:sp>
      <p:sp>
        <p:nvSpPr>
          <p:cNvPr id="36" name="Скругленная прямоугольная выноска 35"/>
          <p:cNvSpPr/>
          <p:nvPr/>
        </p:nvSpPr>
        <p:spPr bwMode="auto">
          <a:xfrm>
            <a:off x="7040128" y="1352147"/>
            <a:ext cx="1772501" cy="765175"/>
          </a:xfrm>
          <a:prstGeom prst="wedgeRoundRectCallout">
            <a:avLst>
              <a:gd name="adj1" fmla="val -75270"/>
              <a:gd name="adj2" fmla="val 90848"/>
              <a:gd name="adj3" fmla="val 16667"/>
            </a:avLst>
          </a:prstGeom>
          <a:solidFill>
            <a:srgbClr val="E6E6FF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2400" dirty="0" smtClean="0">
                <a:latin typeface="+mn-lt"/>
              </a:rPr>
              <a:t>список вывода</a:t>
            </a:r>
            <a:endParaRPr lang="ru-RU" sz="2400" dirty="0">
              <a:latin typeface="+mn-lt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43205" y="3473730"/>
            <a:ext cx="8256559" cy="830997"/>
          </a:xfrm>
          <a:prstGeom prst="rect">
            <a:avLst/>
          </a:prstGeom>
          <a:solidFill>
            <a:srgbClr val="FFFFCC"/>
          </a:solidFill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sz="2400" b="1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printf</a:t>
            </a:r>
            <a:r>
              <a:rPr lang="en-US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("</a:t>
            </a:r>
            <a:r>
              <a:rPr lang="ru-RU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введите число строк и сумму: </a:t>
            </a:r>
            <a:r>
              <a:rPr lang="en-US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");</a:t>
            </a:r>
          </a:p>
          <a:p>
            <a:pPr eaLnBrk="0" hangingPunct="0">
              <a:defRPr/>
            </a:pPr>
            <a:r>
              <a:rPr lang="en-US" sz="2400" b="1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scanf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("%</a:t>
            </a:r>
            <a:r>
              <a:rPr lang="en-US" sz="2400" b="1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</a:t>
            </a:r>
            <a:r>
              <a:rPr lang="en-US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%f", &amp;n, &amp;m);</a:t>
            </a:r>
            <a:endParaRPr lang="en-US" sz="24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 bwMode="auto">
          <a:xfrm>
            <a:off x="204308" y="4566795"/>
            <a:ext cx="2459415" cy="709612"/>
          </a:xfrm>
          <a:prstGeom prst="wedgeRoundRectCallout">
            <a:avLst>
              <a:gd name="adj1" fmla="val 18849"/>
              <a:gd name="adj2" fmla="val -95468"/>
              <a:gd name="adj3" fmla="val 16667"/>
            </a:avLst>
          </a:prstGeom>
          <a:solidFill>
            <a:srgbClr val="99CCFF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2400" dirty="0" smtClean="0">
                <a:latin typeface="+mn-lt"/>
              </a:rPr>
              <a:t>форматная строка</a:t>
            </a:r>
            <a:endParaRPr lang="ru-RU" sz="2400" dirty="0">
              <a:latin typeface="+mn-lt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 bwMode="auto">
          <a:xfrm>
            <a:off x="2883483" y="4581128"/>
            <a:ext cx="3672408" cy="709612"/>
          </a:xfrm>
          <a:prstGeom prst="wedgeRoundRectCallout">
            <a:avLst>
              <a:gd name="adj1" fmla="val -36057"/>
              <a:gd name="adj2" fmla="val -99051"/>
              <a:gd name="adj3" fmla="val 16667"/>
            </a:avLst>
          </a:prstGeom>
          <a:solidFill>
            <a:srgbClr val="99CCFF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адреса</a:t>
            </a:r>
            <a:r>
              <a:rPr lang="ru-RU" sz="2400" dirty="0" smtClean="0">
                <a:latin typeface="+mn-lt"/>
              </a:rPr>
              <a:t> вводимых переменных</a:t>
            </a:r>
            <a:endParaRPr lang="ru-RU" sz="2400" dirty="0">
              <a:latin typeface="+mn-lt"/>
            </a:endParaRPr>
          </a:p>
        </p:txBody>
      </p:sp>
      <p:sp>
        <p:nvSpPr>
          <p:cNvPr id="10" name="Блок-схема: процесс 4"/>
          <p:cNvSpPr>
            <a:spLocks noChangeArrowheads="1"/>
          </p:cNvSpPr>
          <p:nvPr/>
        </p:nvSpPr>
        <p:spPr bwMode="auto">
          <a:xfrm>
            <a:off x="253502" y="5445224"/>
            <a:ext cx="8256559" cy="1224136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38100" algn="ctr">
            <a:solidFill>
              <a:srgbClr val="C00000"/>
            </a:solidFill>
            <a:round/>
            <a:headEnd/>
            <a:tailEnd type="triangle" w="lg" len="lg"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%</a:t>
            </a:r>
            <a:r>
              <a:rPr lang="en-US" altLang="ru-RU" sz="2400" b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</a:t>
            </a:r>
            <a:r>
              <a:rPr lang="en-US" altLang="ru-RU" sz="2400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– </a:t>
            </a:r>
            <a:r>
              <a:rPr lang="ru-RU" altLang="ru-RU" sz="2400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целое</a:t>
            </a:r>
            <a:r>
              <a:rPr lang="en-US" altLang="ru-RU" sz="2400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</a:t>
            </a:r>
            <a:r>
              <a:rPr lang="ru-RU" altLang="ru-RU" sz="2400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%</a:t>
            </a:r>
            <a:r>
              <a:rPr lang="en-US" altLang="ru-RU" sz="24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</a:t>
            </a:r>
            <a:r>
              <a:rPr lang="ru-RU" altLang="ru-RU" sz="24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altLang="ru-RU" sz="2400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altLang="ru-RU" sz="2400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– </a:t>
            </a:r>
            <a:r>
              <a:rPr lang="ru-RU" altLang="ru-RU" sz="24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символ  </a:t>
            </a:r>
            <a:r>
              <a:rPr lang="ru-RU" altLang="ru-RU" sz="2400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altLang="ru-RU" sz="2400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%s - </a:t>
            </a:r>
            <a:r>
              <a:rPr lang="ru-RU" altLang="ru-RU" sz="2400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строка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%</a:t>
            </a:r>
            <a:r>
              <a:rPr lang="en-US" altLang="ru-RU" sz="2400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 – float</a:t>
            </a:r>
            <a:r>
              <a:rPr lang="ru-RU" altLang="ru-RU" sz="2400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%</a:t>
            </a:r>
            <a:r>
              <a:rPr lang="en-US" altLang="ru-RU" sz="2400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lf - double</a:t>
            </a:r>
            <a:endParaRPr lang="ru-RU" altLang="ru-RU" sz="2400" b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%</a:t>
            </a:r>
            <a:r>
              <a:rPr lang="en-US" altLang="ru-RU" sz="2400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10.3f – 10 </a:t>
            </a:r>
            <a:r>
              <a:rPr lang="ru-RU" altLang="ru-RU" sz="2400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знаков, 3 цифры после точки</a:t>
            </a:r>
            <a:endParaRPr lang="en-US" altLang="ru-RU" sz="2400" b="1" dirty="0">
              <a:solidFill>
                <a:srgbClr val="00B0F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330339" y="188641"/>
            <a:ext cx="8482290" cy="1077218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3200" kern="0" cap="none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ВВОД-ВЫВОД В ЯЗЫКАХ C/C</a:t>
            </a:r>
            <a:r>
              <a:rPr lang="ru-RU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++ форматированный ввод-вывод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30339" y="3001260"/>
            <a:ext cx="8256558" cy="461665"/>
          </a:xfrm>
          <a:prstGeom prst="rect">
            <a:avLst/>
          </a:prstGeom>
          <a:solidFill>
            <a:srgbClr val="FFFFCC"/>
          </a:solidFill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 =</a:t>
            </a:r>
            <a:r>
              <a:rPr lang="ru-RU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20, m = </a:t>
            </a:r>
            <a:r>
              <a:rPr lang="ru-RU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7.25</a:t>
            </a: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5</a:t>
            </a:r>
            <a:endParaRPr lang="en-US" sz="24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 bwMode="auto">
          <a:xfrm>
            <a:off x="4571484" y="1365382"/>
            <a:ext cx="2234079" cy="709612"/>
          </a:xfrm>
          <a:prstGeom prst="wedgeRoundRectCallout">
            <a:avLst>
              <a:gd name="adj1" fmla="val -32473"/>
              <a:gd name="adj2" fmla="val 106641"/>
              <a:gd name="adj3" fmla="val 16667"/>
            </a:avLst>
          </a:prstGeom>
          <a:solidFill>
            <a:srgbClr val="E6E6FF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2400" dirty="0" err="1" smtClean="0">
                <a:latin typeface="+mn-lt"/>
              </a:rPr>
              <a:t>специфи</a:t>
            </a:r>
            <a:r>
              <a:rPr lang="en-US" sz="2400" dirty="0" smtClean="0">
                <a:latin typeface="+mn-lt"/>
              </a:rPr>
              <a:t>-</a:t>
            </a:r>
            <a:r>
              <a:rPr lang="ru-RU" sz="2400" dirty="0" err="1" smtClean="0">
                <a:latin typeface="+mn-lt"/>
              </a:rPr>
              <a:t>катор</a:t>
            </a:r>
            <a:r>
              <a:rPr lang="en-US" sz="2400" dirty="0" smtClean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вывода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001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animBg="1"/>
      <p:bldP spid="33" grpId="0" animBg="1"/>
      <p:bldP spid="35" grpId="0" animBg="1"/>
      <p:bldP spid="36" grpId="0" animBg="1"/>
      <p:bldP spid="17" grpId="0" build="p" animBg="1"/>
      <p:bldP spid="18" grpId="0" animBg="1"/>
      <p:bldP spid="19" grpId="0" animBg="1"/>
      <p:bldP spid="10" grpId="0" animBg="1"/>
      <p:bldP spid="12" grpId="0" build="p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0850" y="1947863"/>
            <a:ext cx="7508875" cy="3122612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0000" tIns="46800" rIns="90000" bIns="46800"/>
          <a:lstStyle/>
          <a:p>
            <a:pPr>
              <a:defRPr/>
            </a:pPr>
            <a:r>
              <a:rPr lang="en-US" sz="2400" b="1" dirty="0">
                <a:solidFill>
                  <a:srgbClr val="009900"/>
                </a:solidFill>
                <a:latin typeface="Courier New" pitchFamily="49" charset="0"/>
              </a:rPr>
              <a:t>#include &lt;</a:t>
            </a:r>
            <a:r>
              <a:rPr lang="en-US" sz="2400" b="1" dirty="0" err="1">
                <a:solidFill>
                  <a:srgbClr val="009900"/>
                </a:solidFill>
                <a:latin typeface="Courier New" pitchFamily="49" charset="0"/>
              </a:rPr>
              <a:t>stdio.h</a:t>
            </a:r>
            <a:r>
              <a:rPr lang="en-US" sz="2400" b="1" dirty="0">
                <a:solidFill>
                  <a:srgbClr val="009900"/>
                </a:solidFill>
                <a:latin typeface="Courier New" pitchFamily="49" charset="0"/>
              </a:rPr>
              <a:t>&gt;</a:t>
            </a:r>
            <a:endParaRPr lang="ru-RU" sz="2400" b="1" dirty="0">
              <a:solidFill>
                <a:srgbClr val="00990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009900"/>
                </a:solidFill>
                <a:latin typeface="Courier New" pitchFamily="49" charset="0"/>
              </a:rPr>
              <a:t>#include &lt;</a:t>
            </a:r>
            <a:r>
              <a:rPr lang="en-US" sz="2400" b="1" dirty="0" err="1">
                <a:solidFill>
                  <a:srgbClr val="009900"/>
                </a:solidFill>
                <a:latin typeface="Courier New" pitchFamily="49" charset="0"/>
              </a:rPr>
              <a:t>conio.h</a:t>
            </a:r>
            <a:r>
              <a:rPr lang="en-US" sz="2400" b="1" dirty="0">
                <a:solidFill>
                  <a:srgbClr val="009900"/>
                </a:solidFill>
                <a:latin typeface="Courier New" pitchFamily="49" charset="0"/>
              </a:rPr>
              <a:t>&gt;</a:t>
            </a:r>
            <a:endParaRPr lang="ru-RU" sz="2400" b="1" dirty="0">
              <a:solidFill>
                <a:srgbClr val="00990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400" b="1" dirty="0">
                <a:latin typeface="Courier New" pitchFamily="49" charset="0"/>
              </a:rPr>
              <a:t>main()</a:t>
            </a:r>
          </a:p>
          <a:p>
            <a:pPr>
              <a:defRPr/>
            </a:pPr>
            <a:r>
              <a:rPr lang="en-US" sz="2400" b="1" dirty="0">
                <a:latin typeface="Courier New" pitchFamily="49" charset="0"/>
              </a:rPr>
              <a:t>{</a:t>
            </a:r>
            <a:endParaRPr lang="ru-RU" sz="2400" b="1" dirty="0">
              <a:latin typeface="Courier New" pitchFamily="49" charset="0"/>
            </a:endParaRPr>
          </a:p>
          <a:p>
            <a:pPr>
              <a:defRPr/>
            </a:pPr>
            <a:r>
              <a:rPr lang="en-US" sz="2400" b="1" dirty="0" err="1">
                <a:latin typeface="Courier New" pitchFamily="49" charset="0"/>
              </a:rPr>
              <a:t>printf</a:t>
            </a:r>
            <a:r>
              <a:rPr lang="en-US" sz="2400" b="1" dirty="0">
                <a:latin typeface="Courier New" pitchFamily="49" charset="0"/>
              </a:rPr>
              <a:t>("</a:t>
            </a:r>
            <a:r>
              <a:rPr lang="ru-RU" sz="2400" b="1" dirty="0">
                <a:latin typeface="Courier New" pitchFamily="49" charset="0"/>
              </a:rPr>
              <a:t>Привет!</a:t>
            </a:r>
            <a:r>
              <a:rPr lang="en-US" sz="2400" b="1" dirty="0">
                <a:latin typeface="Courier New" pitchFamily="49" charset="0"/>
              </a:rPr>
              <a:t>");</a:t>
            </a:r>
            <a:r>
              <a:rPr lang="ru-RU" sz="2400" b="1" dirty="0"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</a:rPr>
              <a:t>// </a:t>
            </a:r>
            <a:r>
              <a:rPr lang="ru-RU" sz="2400" b="1" dirty="0">
                <a:solidFill>
                  <a:schemeClr val="accent2"/>
                </a:solidFill>
                <a:latin typeface="Courier New" pitchFamily="49" charset="0"/>
              </a:rPr>
              <a:t>вывод на экран</a:t>
            </a:r>
            <a:endParaRPr lang="en-US" sz="24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ru-RU" sz="2400" b="1" dirty="0">
                <a:solidFill>
                  <a:schemeClr val="accent2"/>
                </a:solidFill>
                <a:latin typeface="Courier New" pitchFamily="49" charset="0"/>
              </a:rPr>
              <a:t>           </a:t>
            </a:r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</a:rPr>
              <a:t>/* </a:t>
            </a:r>
            <a:r>
              <a:rPr lang="ru-RU" sz="2400" b="1" dirty="0">
                <a:solidFill>
                  <a:schemeClr val="accent2"/>
                </a:solidFill>
                <a:latin typeface="Courier New" pitchFamily="49" charset="0"/>
              </a:rPr>
              <a:t>ждать нажатия клавиши 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</a:rPr>
              <a:t>*/</a:t>
            </a:r>
            <a:endParaRPr lang="en-US" sz="2400" b="1" dirty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400" b="1" dirty="0">
                <a:latin typeface="Courier New" pitchFamily="49" charset="0"/>
              </a:rPr>
              <a:t>}</a:t>
            </a:r>
            <a:endParaRPr lang="ru-RU" sz="2400" b="1" dirty="0">
              <a:latin typeface="Courier New" pitchFamily="49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4332288" y="1193800"/>
            <a:ext cx="3544887" cy="1130300"/>
          </a:xfrm>
          <a:prstGeom prst="wedgeRoundRectCallout">
            <a:avLst>
              <a:gd name="adj1" fmla="val -66248"/>
              <a:gd name="adj2" fmla="val 61067"/>
              <a:gd name="adj3" fmla="val 16667"/>
            </a:avLst>
          </a:prstGeom>
          <a:solidFill>
            <a:srgbClr val="E6E6FF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000" dirty="0">
                <a:latin typeface="+mn-lt"/>
              </a:rPr>
              <a:t>файл </a:t>
            </a:r>
            <a:r>
              <a:rPr lang="en-US" sz="2000" b="1" i="1" dirty="0" err="1">
                <a:latin typeface="+mn-lt"/>
              </a:rPr>
              <a:t>conio.h</a:t>
            </a:r>
            <a:r>
              <a:rPr lang="en-US" sz="2000" dirty="0">
                <a:latin typeface="+mn-lt"/>
              </a:rPr>
              <a:t>: </a:t>
            </a:r>
            <a:r>
              <a:rPr lang="ru-RU" sz="2000" dirty="0">
                <a:latin typeface="+mn-lt"/>
              </a:rPr>
              <a:t>описание функций для работы с клавиатурой и монитором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1171575" y="4973638"/>
            <a:ext cx="2085975" cy="1189037"/>
          </a:xfrm>
          <a:prstGeom prst="wedgeRoundRectCallout">
            <a:avLst>
              <a:gd name="adj1" fmla="val -40643"/>
              <a:gd name="adj2" fmla="val -110969"/>
              <a:gd name="adj3" fmla="val 16667"/>
            </a:avLst>
          </a:prstGeom>
          <a:solidFill>
            <a:srgbClr val="E6E6FF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000" b="0" dirty="0">
                <a:latin typeface="+mn-lt"/>
              </a:rPr>
              <a:t>ждать нажатия на любую клавишу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5129213" y="2436813"/>
            <a:ext cx="2214562" cy="811212"/>
          </a:xfrm>
          <a:prstGeom prst="wedgeRoundRectCallout">
            <a:avLst>
              <a:gd name="adj1" fmla="val -84944"/>
              <a:gd name="adj2" fmla="val 77630"/>
              <a:gd name="adj3" fmla="val 16667"/>
            </a:avLst>
          </a:prstGeom>
          <a:solidFill>
            <a:srgbClr val="E6E6FF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000" b="0" dirty="0">
                <a:latin typeface="+mn-lt"/>
              </a:rPr>
              <a:t>комментарий до конца строки</a:t>
            </a: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4038600" y="5008563"/>
            <a:ext cx="2838450" cy="820737"/>
          </a:xfrm>
          <a:prstGeom prst="wedgeRoundRectCallout">
            <a:avLst>
              <a:gd name="adj1" fmla="val -36640"/>
              <a:gd name="adj2" fmla="val -157401"/>
              <a:gd name="adj3" fmla="val 16667"/>
            </a:avLst>
          </a:prstGeom>
          <a:solidFill>
            <a:srgbClr val="E6E6FF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000" b="0" dirty="0">
                <a:latin typeface="+mn-lt"/>
              </a:rPr>
              <a:t>комментарий между </a:t>
            </a:r>
            <a:r>
              <a:rPr lang="en-US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</a:t>
            </a:r>
            <a:r>
              <a:rPr lang="en-US" sz="2000" b="0" dirty="0">
                <a:latin typeface="+mn-lt"/>
              </a:rPr>
              <a:t> </a:t>
            </a:r>
            <a:r>
              <a:rPr lang="ru-RU" sz="2000" b="0" dirty="0">
                <a:latin typeface="+mn-lt"/>
              </a:rPr>
              <a:t>и </a:t>
            </a:r>
            <a:r>
              <a:rPr lang="en-US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  <a:endParaRPr lang="ru-RU" sz="2000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Прямоугольник 12"/>
          <p:cNvSpPr>
            <a:spLocks noChangeArrowheads="1"/>
          </p:cNvSpPr>
          <p:nvPr/>
        </p:nvSpPr>
        <p:spPr bwMode="auto">
          <a:xfrm>
            <a:off x="552450" y="3838575"/>
            <a:ext cx="1714500" cy="390525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lIns="90000" tIns="0" rIns="90000" bIns="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400">
                <a:latin typeface="Courier New" pitchFamily="49" charset="0"/>
              </a:rPr>
              <a:t>getch();</a:t>
            </a:r>
            <a:endParaRPr lang="ru-RU" altLang="ru-RU"/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330339" y="188641"/>
            <a:ext cx="8482290" cy="707886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Примеры программ</a:t>
            </a:r>
            <a:endParaRPr lang="ru-RU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50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3400" y="1674813"/>
            <a:ext cx="5641181" cy="2668587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0000" tIns="46800" rIns="90000" bIns="46800"/>
          <a:lstStyle/>
          <a:p>
            <a:pPr>
              <a:defRPr/>
            </a:pPr>
            <a:r>
              <a:rPr lang="en-US" sz="2400" b="1" dirty="0">
                <a:solidFill>
                  <a:srgbClr val="009900"/>
                </a:solidFill>
                <a:latin typeface="Courier New" pitchFamily="49" charset="0"/>
              </a:rPr>
              <a:t>#include &lt;</a:t>
            </a:r>
            <a:r>
              <a:rPr lang="en-US" sz="2400" b="1" dirty="0" err="1">
                <a:solidFill>
                  <a:srgbClr val="009900"/>
                </a:solidFill>
                <a:latin typeface="Courier New" pitchFamily="49" charset="0"/>
              </a:rPr>
              <a:t>stdio.h</a:t>
            </a:r>
            <a:r>
              <a:rPr lang="en-US" sz="2400" b="1" dirty="0">
                <a:solidFill>
                  <a:srgbClr val="009900"/>
                </a:solidFill>
                <a:latin typeface="Courier New" pitchFamily="49" charset="0"/>
              </a:rPr>
              <a:t>&gt;</a:t>
            </a:r>
            <a:endParaRPr lang="ru-RU" sz="2400" b="1" dirty="0">
              <a:solidFill>
                <a:srgbClr val="00990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009900"/>
                </a:solidFill>
                <a:latin typeface="Courier New" pitchFamily="49" charset="0"/>
              </a:rPr>
              <a:t>#include &lt;</a:t>
            </a:r>
            <a:r>
              <a:rPr lang="en-US" sz="2400" b="1" dirty="0" err="1">
                <a:solidFill>
                  <a:srgbClr val="009900"/>
                </a:solidFill>
                <a:latin typeface="Courier New" pitchFamily="49" charset="0"/>
              </a:rPr>
              <a:t>conio.h</a:t>
            </a:r>
            <a:r>
              <a:rPr lang="en-US" sz="2400" b="1" dirty="0">
                <a:solidFill>
                  <a:srgbClr val="009900"/>
                </a:solidFill>
                <a:latin typeface="Courier New" pitchFamily="49" charset="0"/>
              </a:rPr>
              <a:t>&gt;</a:t>
            </a:r>
            <a:endParaRPr lang="ru-RU" sz="2400" b="1" dirty="0">
              <a:solidFill>
                <a:srgbClr val="00990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400" b="1" dirty="0">
                <a:latin typeface="Courier New" pitchFamily="49" charset="0"/>
              </a:rPr>
              <a:t>main()</a:t>
            </a:r>
          </a:p>
          <a:p>
            <a:pPr>
              <a:defRPr/>
            </a:pPr>
            <a:r>
              <a:rPr lang="en-US" sz="2400" b="1" dirty="0">
                <a:latin typeface="Courier New" pitchFamily="49" charset="0"/>
              </a:rPr>
              <a:t>{</a:t>
            </a:r>
          </a:p>
          <a:p>
            <a:pPr>
              <a:defRPr/>
            </a:pPr>
            <a:r>
              <a:rPr lang="ru-RU" sz="2400" b="1" dirty="0" smtClean="0">
                <a:latin typeface="Courier New" pitchFamily="49" charset="0"/>
              </a:rPr>
              <a:t>  </a:t>
            </a:r>
            <a:r>
              <a:rPr lang="en-US" sz="2400" b="1" dirty="0" err="1" smtClean="0">
                <a:latin typeface="Courier New" pitchFamily="49" charset="0"/>
              </a:rPr>
              <a:t>printf</a:t>
            </a:r>
            <a:r>
              <a:rPr lang="en-US" sz="2400" b="1" dirty="0">
                <a:latin typeface="Courier New" pitchFamily="49" charset="0"/>
              </a:rPr>
              <a:t>("</a:t>
            </a:r>
            <a:r>
              <a:rPr lang="ru-RU" sz="2400" b="1" dirty="0">
                <a:latin typeface="Courier New" pitchFamily="49" charset="0"/>
              </a:rPr>
              <a:t>Привет,</a:t>
            </a:r>
            <a:r>
              <a:rPr lang="ru-RU" sz="2400" b="1" dirty="0">
                <a:solidFill>
                  <a:srgbClr val="3333FF"/>
                </a:solidFill>
                <a:latin typeface="Courier New" pitchFamily="49" charset="0"/>
              </a:rPr>
              <a:t>\</a:t>
            </a:r>
            <a:r>
              <a:rPr lang="en-US" sz="2400" b="1" dirty="0" smtClean="0">
                <a:solidFill>
                  <a:srgbClr val="3333FF"/>
                </a:solidFill>
                <a:latin typeface="Courier New" pitchFamily="49" charset="0"/>
              </a:rPr>
              <a:t>n</a:t>
            </a:r>
            <a:r>
              <a:rPr lang="ru-RU" sz="2400" b="1" dirty="0" smtClean="0">
                <a:latin typeface="Courier New" pitchFamily="49" charset="0"/>
              </a:rPr>
              <a:t>Вася</a:t>
            </a:r>
            <a:r>
              <a:rPr lang="ru-RU" sz="2400" b="1" dirty="0">
                <a:latin typeface="Courier New" pitchFamily="49" charset="0"/>
              </a:rPr>
              <a:t>!</a:t>
            </a:r>
            <a:r>
              <a:rPr lang="en-US" sz="2400" b="1" dirty="0" smtClean="0">
                <a:latin typeface="Courier New" pitchFamily="49" charset="0"/>
              </a:rPr>
              <a:t>");</a:t>
            </a:r>
            <a:endParaRPr lang="ru-RU" sz="2400" b="1" dirty="0" smtClean="0">
              <a:latin typeface="Courier New" pitchFamily="49" charset="0"/>
            </a:endParaRPr>
          </a:p>
          <a:p>
            <a:pPr>
              <a:defRPr/>
            </a:pPr>
            <a:r>
              <a:rPr lang="ru-RU" sz="2400" b="1" dirty="0" smtClean="0">
                <a:latin typeface="Courier New" pitchFamily="49" charset="0"/>
              </a:rPr>
              <a:t>  </a:t>
            </a:r>
            <a:r>
              <a:rPr lang="en-US" sz="2400" b="1" dirty="0" err="1" smtClean="0">
                <a:latin typeface="Courier New" pitchFamily="49" charset="0"/>
              </a:rPr>
              <a:t>getch</a:t>
            </a:r>
            <a:r>
              <a:rPr lang="en-US" sz="2400" b="1" dirty="0" smtClean="0">
                <a:latin typeface="Courier New" pitchFamily="49" charset="0"/>
              </a:rPr>
              <a:t>();</a:t>
            </a:r>
            <a:endParaRPr lang="ru-RU" sz="2400" b="1" dirty="0" smtClean="0">
              <a:latin typeface="Courier New" pitchFamily="49" charset="0"/>
            </a:endParaRPr>
          </a:p>
          <a:p>
            <a:pPr>
              <a:defRPr/>
            </a:pPr>
            <a:r>
              <a:rPr lang="en-US" sz="2400" b="1" dirty="0" smtClean="0">
                <a:latin typeface="Courier New" pitchFamily="49" charset="0"/>
              </a:rPr>
              <a:t>}</a:t>
            </a:r>
            <a:endParaRPr lang="ru-RU" sz="2400" b="1" dirty="0">
              <a:latin typeface="Courier New" pitchFamily="49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53216" y="4783960"/>
            <a:ext cx="3676650" cy="8331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Courier New" pitchFamily="49" charset="0"/>
              </a:rPr>
              <a:t>Привет,</a:t>
            </a:r>
          </a:p>
          <a:p>
            <a:pPr eaLnBrk="1" hangingPunct="1"/>
            <a:r>
              <a:rPr lang="ru-RU" altLang="ru-RU" sz="2400" dirty="0">
                <a:latin typeface="Courier New" pitchFamily="49" charset="0"/>
              </a:rPr>
              <a:t>Вася!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33400" y="4344692"/>
            <a:ext cx="1771937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chemeClr val="accent2"/>
                </a:solidFill>
                <a:latin typeface="+mn-lt"/>
              </a:rPr>
              <a:t>на экране: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4405313" y="1627188"/>
            <a:ext cx="3538537" cy="1335087"/>
          </a:xfrm>
          <a:prstGeom prst="wedgeRoundRectCallout">
            <a:avLst>
              <a:gd name="adj1" fmla="val -69836"/>
              <a:gd name="adj2" fmla="val 64106"/>
              <a:gd name="adj3" fmla="val 16667"/>
            </a:avLst>
          </a:prstGeom>
          <a:solidFill>
            <a:srgbClr val="E6E6FF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000" b="0" dirty="0">
                <a:latin typeface="+mn-lt"/>
                <a:cs typeface="Arial" panose="020B0604020202020204" pitchFamily="34" charset="0"/>
              </a:rPr>
              <a:t>последовательность </a:t>
            </a:r>
            <a:br>
              <a:rPr lang="ru-RU" sz="2000" b="0" dirty="0">
                <a:latin typeface="+mn-lt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3333FF"/>
                </a:solidFill>
                <a:latin typeface="+mn-lt"/>
                <a:cs typeface="Arial" panose="020B0604020202020204" pitchFamily="34" charset="0"/>
              </a:rPr>
              <a:t>\n</a:t>
            </a:r>
            <a:r>
              <a:rPr lang="ru-RU" sz="2000" dirty="0">
                <a:solidFill>
                  <a:srgbClr val="3333FF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000" b="0" dirty="0">
                <a:latin typeface="+mn-lt"/>
                <a:cs typeface="Arial" panose="020B0604020202020204" pitchFamily="34" charset="0"/>
              </a:rPr>
              <a:t>(код 10)</a:t>
            </a:r>
          </a:p>
          <a:p>
            <a:pPr algn="ctr">
              <a:defRPr/>
            </a:pPr>
            <a:r>
              <a:rPr lang="ru-RU" sz="2000" b="0" dirty="0">
                <a:latin typeface="+mn-lt"/>
                <a:cs typeface="Arial" panose="020B0604020202020204" pitchFamily="34" charset="0"/>
              </a:rPr>
              <a:t>переход на новую строку</a:t>
            </a:r>
          </a:p>
        </p:txBody>
      </p:sp>
      <p:sp>
        <p:nvSpPr>
          <p:cNvPr id="7" name="Прямоугольник 10"/>
          <p:cNvSpPr>
            <a:spLocks noChangeArrowheads="1"/>
          </p:cNvSpPr>
          <p:nvPr/>
        </p:nvSpPr>
        <p:spPr bwMode="auto">
          <a:xfrm>
            <a:off x="3687570" y="3212976"/>
            <a:ext cx="441325" cy="369888"/>
          </a:xfrm>
          <a:prstGeom prst="rect">
            <a:avLst/>
          </a:prstGeom>
          <a:solidFill>
            <a:schemeClr val="bg1">
              <a:alpha val="78038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3333FF"/>
                </a:solidFill>
                <a:latin typeface="Courier New" pitchFamily="49" charset="0"/>
              </a:rPr>
              <a:t>\</a:t>
            </a:r>
            <a:r>
              <a:rPr lang="en-US" altLang="ru-RU" sz="2400" dirty="0">
                <a:solidFill>
                  <a:srgbClr val="3333FF"/>
                </a:solidFill>
                <a:latin typeface="Courier New" pitchFamily="49" charset="0"/>
              </a:rPr>
              <a:t>n</a:t>
            </a:r>
            <a:endParaRPr lang="ru-RU" altLang="ru-RU" sz="2400" dirty="0"/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330339" y="188641"/>
            <a:ext cx="8482290" cy="584775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Примеры программ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0708" y="801709"/>
            <a:ext cx="8440816" cy="5847755"/>
          </a:xfrm>
          <a:prstGeom prst="rect">
            <a:avLst/>
          </a:prstGeom>
          <a:solidFill>
            <a:srgbClr val="FFFFCC"/>
          </a:solidFill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indent="90488" eaLnBrk="0" hangingPunct="0">
              <a:defRPr/>
            </a:pPr>
            <a:r>
              <a:rPr lang="ru-RU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#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include &lt;</a:t>
            </a:r>
            <a:r>
              <a:rPr lang="en-US" sz="2200" b="1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iostream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   // </a:t>
            </a:r>
            <a:r>
              <a:rPr lang="ru-RU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стандартный модуль 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C++</a:t>
            </a:r>
          </a:p>
          <a:p>
            <a:pPr indent="90488" eaLnBrk="0" hangingPunct="0">
              <a:defRPr/>
            </a:pP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#include &lt;</a:t>
            </a:r>
            <a:r>
              <a:rPr lang="en-US" sz="2200" b="1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stdio.h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    // </a:t>
            </a:r>
            <a:r>
              <a:rPr lang="ru-RU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стандартный модуль 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</a:t>
            </a:r>
          </a:p>
          <a:p>
            <a:pPr indent="90488" eaLnBrk="0" hangingPunct="0">
              <a:defRPr/>
            </a:pP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using 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namespace </a:t>
            </a:r>
            <a:r>
              <a:rPr lang="en-US" sz="2200" b="1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std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  // </a:t>
            </a:r>
            <a:r>
              <a:rPr lang="ru-RU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пространство имен</a:t>
            </a:r>
          </a:p>
          <a:p>
            <a:pPr indent="90488" eaLnBrk="0" hangingPunct="0">
              <a:defRPr/>
            </a:pPr>
            <a:r>
              <a:rPr lang="en-US" sz="2200" b="1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int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main()</a:t>
            </a:r>
          </a:p>
          <a:p>
            <a:pPr indent="90488" eaLnBrk="0" hangingPunct="0">
              <a:defRPr/>
            </a:pP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{</a:t>
            </a:r>
          </a:p>
          <a:p>
            <a:pPr indent="90488" eaLnBrk="0" hangingPunct="0">
              <a:defRPr/>
            </a:pP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2200" b="1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setlocale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en-US" sz="2200" b="1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LC_ALL,"Russian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");</a:t>
            </a:r>
          </a:p>
          <a:p>
            <a:pPr indent="90488" eaLnBrk="0" hangingPunct="0">
              <a:defRPr/>
            </a:pP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float </a:t>
            </a:r>
            <a:r>
              <a:rPr lang="en-US" sz="2200" b="1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r,h,V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r>
              <a:rPr lang="ru-RU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// объявление переменных</a:t>
            </a:r>
            <a:endParaRPr lang="en-US" sz="22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indent="90488" eaLnBrk="0" hangingPunct="0">
              <a:defRPr/>
            </a:pP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2200" b="1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const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float pi=3.14159;</a:t>
            </a:r>
          </a:p>
          <a:p>
            <a:pPr indent="90488" eaLnBrk="0" hangingPunct="0">
              <a:defRPr/>
            </a:pP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2200" b="1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&lt;&lt;"</a:t>
            </a:r>
            <a:r>
              <a:rPr lang="ru-RU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РАСЧЕТ ОБЪЕМА КОНУСА"&lt;&lt;</a:t>
            </a:r>
            <a:r>
              <a:rPr lang="en-US" sz="2200" b="1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endl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lang="ru-RU" sz="2200" b="1" dirty="0" smtClean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indent="90488" eaLnBrk="0" hangingPunct="0">
              <a:defRPr/>
            </a:pPr>
            <a:r>
              <a:rPr lang="ru-RU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// </a:t>
            </a:r>
            <a:r>
              <a:rPr lang="ru-RU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вывод и ввод</a:t>
            </a:r>
            <a:endParaRPr lang="en-US" sz="22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indent="90488" eaLnBrk="0" hangingPunct="0">
              <a:defRPr/>
            </a:pP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2200" b="1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&lt;&lt;"</a:t>
            </a:r>
            <a:r>
              <a:rPr lang="ru-RU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введите радиус: </a:t>
            </a:r>
            <a:r>
              <a:rPr lang="ru-RU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"; </a:t>
            </a:r>
            <a:r>
              <a:rPr lang="en-US" sz="2200" b="1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cin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&gt;&gt;r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 </a:t>
            </a:r>
            <a:endParaRPr lang="ru-RU" sz="2200" b="1" dirty="0" smtClean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indent="90488" eaLnBrk="0" hangingPunct="0">
              <a:defRPr/>
            </a:pPr>
            <a:r>
              <a:rPr lang="ru-RU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200" b="1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&lt;&lt;"</a:t>
            </a:r>
            <a:r>
              <a:rPr lang="ru-RU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введите высоту: </a:t>
            </a:r>
            <a:r>
              <a:rPr lang="ru-RU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"; </a:t>
            </a:r>
            <a:r>
              <a:rPr lang="en-US" sz="2200" b="1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cin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&gt;&gt;h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r>
              <a:rPr lang="ru-RU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endParaRPr lang="ru-RU" sz="2200" b="1" dirty="0" smtClean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indent="90488" eaLnBrk="0" hangingPunct="0">
              <a:defRPr/>
            </a:pPr>
            <a:r>
              <a:rPr lang="ru-RU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=(1./3.)*pi*r*r*h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r>
              <a:rPr lang="ru-RU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// собственно вычисление</a:t>
            </a:r>
            <a:endParaRPr lang="en-US" sz="22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indent="90488" eaLnBrk="0" hangingPunct="0">
              <a:defRPr/>
            </a:pP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2200" b="1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&lt;&lt;"</a:t>
            </a:r>
            <a:r>
              <a:rPr lang="ru-RU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объем равен: "&lt;&lt;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r>
              <a:rPr lang="ru-RU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// вывод значения 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</a:t>
            </a:r>
            <a:endParaRPr lang="en-US" sz="22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indent="90488" eaLnBrk="0" hangingPunct="0">
              <a:defRPr/>
            </a:pP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2200" b="1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getchar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();</a:t>
            </a:r>
            <a:r>
              <a:rPr lang="ru-RU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// </a:t>
            </a:r>
            <a:r>
              <a:rPr lang="ru-RU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ожидание ввода любого символа</a:t>
            </a:r>
            <a:endParaRPr lang="en-US" sz="22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indent="90488" eaLnBrk="0" hangingPunct="0">
              <a:defRPr/>
            </a:pP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return 0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r>
              <a:rPr lang="ru-RU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// возвращаемое функцией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uk-UA" sz="2200" b="1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значение</a:t>
            </a:r>
            <a:endParaRPr lang="en-US" sz="22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indent="90488" eaLnBrk="0" hangingPunct="0">
              <a:defRPr/>
            </a:pP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}</a:t>
            </a: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330339" y="188641"/>
            <a:ext cx="8482290" cy="584775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пример простейшей программы: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5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0708" y="260648"/>
            <a:ext cx="8440816" cy="6370975"/>
          </a:xfrm>
          <a:prstGeom prst="rect">
            <a:avLst/>
          </a:prstGeom>
          <a:solidFill>
            <a:srgbClr val="FFFFCC"/>
          </a:solidFill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using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namespace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setlocale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LC_ALL,"Russian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float F,C;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по Фаренгейту: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";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-32)*5./9.;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&lt;&lt;"по Цельсию:"&lt;&lt;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&lt;&lt;"введите еще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:";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("%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",&amp;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-32)*5./9.;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8.4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%8.4f C\n",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F,C);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getchar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83968" y="404664"/>
            <a:ext cx="457200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sz="2400" dirty="0">
                <a:latin typeface="Consolas" panose="020B0609020204030204" pitchFamily="49" charset="0"/>
              </a:rPr>
              <a:t>t по Фаренгейту: 450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по Цельсию:232.222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введите еще t:100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100.0000 F =  37.7778 C</a:t>
            </a:r>
          </a:p>
        </p:txBody>
      </p:sp>
    </p:spTree>
    <p:extLst>
      <p:ext uri="{BB962C8B-B14F-4D97-AF65-F5344CB8AC3E}">
        <p14:creationId xmlns:p14="http://schemas.microsoft.com/office/powerpoint/2010/main" val="74706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30339" y="188641"/>
            <a:ext cx="8482290" cy="584775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Некоторые операции языка </a:t>
            </a:r>
            <a:r>
              <a:rPr lang="en-US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C++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0338" y="903713"/>
            <a:ext cx="8634149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a typeface="Times New Roman"/>
              </a:rPr>
              <a:t>Комбинированное присвоение</a:t>
            </a:r>
            <a:endParaRPr lang="ru-RU" sz="2400" b="1" dirty="0" smtClean="0">
              <a:solidFill>
                <a:srgbClr val="C00000"/>
              </a:solidFill>
              <a:ea typeface="Times New Roman"/>
            </a:endParaRPr>
          </a:p>
          <a:p>
            <a:r>
              <a:rPr lang="ru-RU" sz="2400" dirty="0" smtClean="0"/>
              <a:t>это сокращенная запись операции присвоения суммы, разности, произведения</a:t>
            </a:r>
            <a:r>
              <a:rPr lang="ru-RU" sz="2400" dirty="0"/>
              <a:t> </a:t>
            </a:r>
            <a:r>
              <a:rPr lang="ru-RU" sz="2400" dirty="0" smtClean="0"/>
              <a:t>и т.д.</a:t>
            </a:r>
          </a:p>
          <a:p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x </a:t>
            </a:r>
            <a:r>
              <a:rPr lang="ru-RU" sz="2400" dirty="0"/>
              <a:t>эквивалентно </a:t>
            </a:r>
            <a:r>
              <a:rPr lang="en-US" sz="2400" dirty="0"/>
              <a:t>a = a + x</a:t>
            </a:r>
          </a:p>
          <a:p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*= x </a:t>
            </a:r>
            <a:r>
              <a:rPr lang="ru-RU" sz="2400" dirty="0"/>
              <a:t>эквивалентно </a:t>
            </a:r>
            <a:r>
              <a:rPr lang="en-US" sz="2400" dirty="0"/>
              <a:t>a = a * x</a:t>
            </a:r>
          </a:p>
          <a:p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/= x </a:t>
            </a:r>
            <a:r>
              <a:rPr lang="ru-RU" sz="2400" dirty="0"/>
              <a:t>эквивалентно </a:t>
            </a:r>
            <a:r>
              <a:rPr lang="en-US" sz="2400" dirty="0"/>
              <a:t>a = a / x</a:t>
            </a:r>
          </a:p>
          <a:p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-= x </a:t>
            </a:r>
            <a:r>
              <a:rPr lang="ru-RU" sz="2400" dirty="0"/>
              <a:t>эквивалентно </a:t>
            </a:r>
            <a:r>
              <a:rPr lang="en-US" sz="2400" dirty="0"/>
              <a:t>a = a - x</a:t>
            </a:r>
          </a:p>
          <a:p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%= x </a:t>
            </a:r>
            <a:r>
              <a:rPr lang="ru-RU" sz="2400" dirty="0"/>
              <a:t>эквивалентно </a:t>
            </a:r>
            <a:r>
              <a:rPr lang="en-US" sz="2400" dirty="0"/>
              <a:t>a = a % x; % - </a:t>
            </a:r>
            <a:r>
              <a:rPr lang="ru-RU" sz="2400" dirty="0"/>
              <a:t>остаток от деления</a:t>
            </a:r>
            <a:endParaRPr lang="en-US" sz="2400" dirty="0"/>
          </a:p>
          <a:p>
            <a:r>
              <a:rPr lang="ru-RU" sz="2400" dirty="0" smtClean="0"/>
              <a:t>               </a:t>
            </a:r>
            <a:r>
              <a:rPr lang="en-US" sz="2400" dirty="0" smtClean="0"/>
              <a:t>a=7</a:t>
            </a:r>
            <a:r>
              <a:rPr lang="en-US" sz="2400" dirty="0"/>
              <a:t>; x=3; </a:t>
            </a:r>
            <a:r>
              <a:rPr lang="en-US" sz="2400" dirty="0" err="1" smtClean="0"/>
              <a:t>a%x</a:t>
            </a:r>
            <a:r>
              <a:rPr lang="en-US" sz="2400" dirty="0" smtClean="0"/>
              <a:t>=1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0337" y="5517232"/>
            <a:ext cx="8634149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a typeface="Times New Roman"/>
              </a:rPr>
              <a:t>Приоритеты выполнения:</a:t>
            </a:r>
          </a:p>
          <a:p>
            <a:r>
              <a:rPr lang="ru-RU" sz="2400" dirty="0" smtClean="0">
                <a:solidFill>
                  <a:srgbClr val="C00000"/>
                </a:solidFill>
                <a:ea typeface="Times New Roman"/>
              </a:rPr>
              <a:t>сначала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*=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/=</a:t>
            </a:r>
          </a:p>
          <a:p>
            <a:r>
              <a:rPr lang="ru-RU" sz="2400" dirty="0" smtClean="0">
                <a:solidFill>
                  <a:srgbClr val="C00000"/>
                </a:solidFill>
                <a:ea typeface="Times New Roman"/>
              </a:rPr>
              <a:t>затем    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%= += -=</a:t>
            </a:r>
            <a:endParaRPr lang="ru-RU" sz="2400" dirty="0" smtClean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0339" y="4509120"/>
            <a:ext cx="86341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Направление </a:t>
            </a:r>
            <a:r>
              <a:rPr lang="ru-RU" dirty="0">
                <a:sym typeface="Wingdings"/>
              </a:rPr>
              <a:t></a:t>
            </a:r>
            <a:r>
              <a:rPr lang="ru-RU" dirty="0"/>
              <a:t> «справа налево» означает, что для </a:t>
            </a:r>
            <a:r>
              <a:rPr lang="ru-RU" dirty="0" smtClean="0"/>
              <a:t>выражения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b =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2.5</a:t>
            </a:r>
            <a:endParaRPr lang="ru-RU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dirty="0"/>
              <a:t>вначале выполнится присвоение значения 2.5 переменной </a:t>
            </a:r>
            <a:r>
              <a:rPr lang="en-US" b="1" dirty="0" smtClean="0"/>
              <a:t>b</a:t>
            </a:r>
            <a:r>
              <a:rPr lang="ru-RU" dirty="0" smtClean="0"/>
              <a:t>, </a:t>
            </a:r>
            <a:r>
              <a:rPr lang="ru-RU" dirty="0"/>
              <a:t>а затем значение переменной </a:t>
            </a:r>
            <a:r>
              <a:rPr lang="en-US" b="1" dirty="0"/>
              <a:t>b</a:t>
            </a:r>
            <a:r>
              <a:rPr lang="ru-RU" dirty="0"/>
              <a:t> будет присвоено переменной </a:t>
            </a:r>
            <a:r>
              <a:rPr lang="en-US" b="1" dirty="0"/>
              <a:t>a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777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42" y="116632"/>
            <a:ext cx="878497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/* 34-01 </a:t>
            </a:r>
            <a:r>
              <a:rPr lang="ru-RU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демо</a:t>
            </a: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потокового и форматного вывода */</a:t>
            </a:r>
          </a:p>
          <a:p>
            <a:r>
              <a:rPr lang="ru-RU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include &lt;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conio.h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setlocale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LC_ALL,"Russian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double x, y;</a:t>
            </a: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a=224, b=5;</a:t>
            </a: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</a:t>
            </a: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Размеры памяти:" &lt;&lt;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 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" &lt;&lt;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&lt;&lt;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  float: " &lt;&lt;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(float) &lt;&lt;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 double: " &lt;&lt;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(double) &lt;&lt;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</a:t>
            </a: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Примеры операций:"&lt;&lt;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x=(2/3)*2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"(2/3)*2 =" &lt;&lt; x &lt;&lt;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x=(2./3.)*2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"(2./3.)*2 =" &lt;&lt; x &lt;&lt;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Значение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a: %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или 0%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o </a:t>
            </a: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или 0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x%X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квадрат: %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d", 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a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a, a, a*a);</a:t>
            </a: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getch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 0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08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0708" y="801709"/>
            <a:ext cx="8440816" cy="5847755"/>
          </a:xfrm>
          <a:prstGeom prst="rect">
            <a:avLst/>
          </a:prstGeom>
          <a:solidFill>
            <a:srgbClr val="FFFFCC"/>
          </a:solidFill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indent="90488" eaLnBrk="0" hangingPunct="0">
              <a:defRPr/>
            </a:pPr>
            <a:r>
              <a:rPr lang="ru-RU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#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include &lt;</a:t>
            </a:r>
            <a:r>
              <a:rPr lang="en-US" sz="2200" b="1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iostream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   // </a:t>
            </a:r>
            <a:r>
              <a:rPr lang="ru-RU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стандартный модуль 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C++</a:t>
            </a:r>
          </a:p>
          <a:p>
            <a:pPr indent="90488" eaLnBrk="0" hangingPunct="0">
              <a:defRPr/>
            </a:pP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#include &lt;</a:t>
            </a:r>
            <a:r>
              <a:rPr lang="en-US" sz="2200" b="1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stdio.h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    // </a:t>
            </a:r>
            <a:r>
              <a:rPr lang="ru-RU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стандартный модуль 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</a:t>
            </a:r>
          </a:p>
          <a:p>
            <a:pPr indent="90488" eaLnBrk="0" hangingPunct="0">
              <a:defRPr/>
            </a:pP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using 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namespace </a:t>
            </a:r>
            <a:r>
              <a:rPr lang="en-US" sz="2200" b="1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std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  // </a:t>
            </a:r>
            <a:r>
              <a:rPr lang="ru-RU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пространство имен</a:t>
            </a:r>
          </a:p>
          <a:p>
            <a:pPr indent="90488" eaLnBrk="0" hangingPunct="0">
              <a:defRPr/>
            </a:pPr>
            <a:r>
              <a:rPr lang="en-US" sz="2200" b="1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int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main()</a:t>
            </a:r>
          </a:p>
          <a:p>
            <a:pPr indent="90488" eaLnBrk="0" hangingPunct="0">
              <a:defRPr/>
            </a:pP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{</a:t>
            </a:r>
          </a:p>
          <a:p>
            <a:pPr indent="90488" eaLnBrk="0" hangingPunct="0">
              <a:defRPr/>
            </a:pP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2200" b="1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setlocale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en-US" sz="2200" b="1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LC_ALL,"Russian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");</a:t>
            </a:r>
          </a:p>
          <a:p>
            <a:pPr indent="90488" eaLnBrk="0" hangingPunct="0">
              <a:defRPr/>
            </a:pP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float </a:t>
            </a:r>
            <a:r>
              <a:rPr lang="en-US" sz="2200" b="1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r,h,V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r>
              <a:rPr lang="ru-RU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// объявление переменных</a:t>
            </a:r>
            <a:endParaRPr lang="en-US" sz="22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indent="90488" eaLnBrk="0" hangingPunct="0">
              <a:defRPr/>
            </a:pP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2200" b="1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const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float pi=3.14159;</a:t>
            </a:r>
          </a:p>
          <a:p>
            <a:pPr indent="90488" eaLnBrk="0" hangingPunct="0">
              <a:defRPr/>
            </a:pP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2200" b="1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&lt;&lt;"</a:t>
            </a:r>
            <a:r>
              <a:rPr lang="ru-RU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РАСЧЕТ ОБЪЕМА КОНУСА"&lt;&lt;</a:t>
            </a:r>
            <a:r>
              <a:rPr lang="en-US" sz="2200" b="1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endl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lang="ru-RU" sz="2200" b="1" dirty="0" smtClean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indent="90488" eaLnBrk="0" hangingPunct="0">
              <a:defRPr/>
            </a:pPr>
            <a:r>
              <a:rPr lang="ru-RU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// </a:t>
            </a:r>
            <a:r>
              <a:rPr lang="ru-RU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вывод и ввод</a:t>
            </a:r>
            <a:endParaRPr lang="en-US" sz="22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indent="90488" eaLnBrk="0" hangingPunct="0">
              <a:defRPr/>
            </a:pP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2200" b="1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&lt;&lt;"</a:t>
            </a:r>
            <a:r>
              <a:rPr lang="ru-RU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введите радиус: </a:t>
            </a:r>
            <a:r>
              <a:rPr lang="ru-RU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"; </a:t>
            </a:r>
            <a:r>
              <a:rPr lang="en-US" sz="2200" b="1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cin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&gt;&gt;r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 </a:t>
            </a:r>
            <a:endParaRPr lang="ru-RU" sz="2200" b="1" dirty="0" smtClean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indent="90488" eaLnBrk="0" hangingPunct="0">
              <a:defRPr/>
            </a:pPr>
            <a:r>
              <a:rPr lang="ru-RU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200" b="1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&lt;&lt;"</a:t>
            </a:r>
            <a:r>
              <a:rPr lang="ru-RU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введите высоту: </a:t>
            </a:r>
            <a:r>
              <a:rPr lang="ru-RU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"; </a:t>
            </a:r>
            <a:r>
              <a:rPr lang="en-US" sz="2200" b="1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cin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&gt;&gt;h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r>
              <a:rPr lang="ru-RU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endParaRPr lang="ru-RU" sz="2200" b="1" dirty="0" smtClean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indent="90488" eaLnBrk="0" hangingPunct="0">
              <a:defRPr/>
            </a:pPr>
            <a:r>
              <a:rPr lang="ru-RU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=(1./3.)*pi*r*r*h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r>
              <a:rPr lang="ru-RU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// собственно вычисление</a:t>
            </a:r>
            <a:endParaRPr lang="en-US" sz="22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indent="90488" eaLnBrk="0" hangingPunct="0">
              <a:defRPr/>
            </a:pP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2200" b="1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&lt;&lt;"</a:t>
            </a:r>
            <a:r>
              <a:rPr lang="ru-RU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объем равен: "&lt;&lt;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r>
              <a:rPr lang="ru-RU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// вывод значения 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</a:t>
            </a:r>
            <a:endParaRPr lang="en-US" sz="22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indent="90488" eaLnBrk="0" hangingPunct="0">
              <a:defRPr/>
            </a:pP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2200" b="1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getchar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();</a:t>
            </a:r>
            <a:r>
              <a:rPr lang="ru-RU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// </a:t>
            </a:r>
            <a:r>
              <a:rPr lang="ru-RU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ожидание ввода любого символа</a:t>
            </a:r>
            <a:endParaRPr lang="en-US" sz="22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indent="90488" eaLnBrk="0" hangingPunct="0">
              <a:defRPr/>
            </a:pP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return 0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r>
              <a:rPr lang="ru-RU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// возвращаемое функцией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uk-UA" sz="2200" b="1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значение</a:t>
            </a:r>
            <a:endParaRPr lang="en-US" sz="22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indent="90488" eaLnBrk="0" hangingPunct="0">
              <a:defRPr/>
            </a:pP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}</a:t>
            </a: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330339" y="188641"/>
            <a:ext cx="8482290" cy="584775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пример простейшей программы: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97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30339" y="188641"/>
            <a:ext cx="8482290" cy="584775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наибольший общий делитель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 descr="http://bagir.ucoz.ru/_pu/0/10643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r="3211"/>
          <a:stretch/>
        </p:blipFill>
        <p:spPr bwMode="auto">
          <a:xfrm>
            <a:off x="107504" y="873623"/>
            <a:ext cx="4021745" cy="58677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3968" y="835127"/>
            <a:ext cx="465841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задать два числа;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если числа равны, то взять любое из них в качестве ответа и остановиться, в противном случае продолжить выполнение алгоритма;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определить большее из чисел;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заменить большее из чисел разностью большего и меньшего из чисел;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повторить алгоритм с шага 2.</a:t>
            </a:r>
          </a:p>
        </p:txBody>
      </p:sp>
    </p:spTree>
    <p:extLst>
      <p:ext uri="{BB962C8B-B14F-4D97-AF65-F5344CB8AC3E}">
        <p14:creationId xmlns:p14="http://schemas.microsoft.com/office/powerpoint/2010/main" val="411960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9854" y="1250281"/>
            <a:ext cx="4294553" cy="4832092"/>
          </a:xfrm>
          <a:prstGeom prst="rect">
            <a:avLst/>
          </a:prstGeom>
          <a:solidFill>
            <a:srgbClr val="FFFFCC"/>
          </a:solidFill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indent="90488" eaLnBrk="0" hangingPunct="0">
              <a:defRPr/>
            </a:pP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// </a:t>
            </a:r>
            <a:r>
              <a:rPr lang="ru-RU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расчет НОД</a:t>
            </a:r>
            <a:endParaRPr lang="ru-RU" sz="22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indent="90488" eaLnBrk="0" hangingPunct="0">
              <a:defRPr/>
            </a:pP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program NOD;</a:t>
            </a:r>
            <a:endParaRPr lang="en-US" sz="22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indent="90488" eaLnBrk="0" hangingPunct="0">
              <a:defRPr/>
            </a:pPr>
            <a:r>
              <a:rPr lang="en-US" sz="2200" b="1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var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200" b="1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a,b,d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 integer;</a:t>
            </a:r>
          </a:p>
          <a:p>
            <a:pPr indent="90488" eaLnBrk="0" hangingPunct="0">
              <a:defRPr/>
            </a:pP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begin</a:t>
            </a:r>
          </a:p>
          <a:p>
            <a:pPr indent="90488" eaLnBrk="0" hangingPunct="0">
              <a:defRPr/>
            </a:pP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write('</a:t>
            </a:r>
            <a:r>
              <a:rPr lang="en-US" sz="2200" b="1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a,b</a:t>
            </a:r>
            <a:r>
              <a:rPr lang="ru-RU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 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'</a:t>
            </a:r>
            <a:r>
              <a:rPr lang="ru-RU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);</a:t>
            </a:r>
            <a:endParaRPr lang="ru-RU" sz="22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indent="90488" eaLnBrk="0" hangingPunct="0">
              <a:defRPr/>
            </a:pPr>
            <a:r>
              <a:rPr lang="ru-RU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2200" b="1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readln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en-US" sz="2200" b="1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a,b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);</a:t>
            </a:r>
            <a:endParaRPr lang="en-US" sz="22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indent="90488" eaLnBrk="0" hangingPunct="0">
              <a:defRPr/>
            </a:pP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while 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a&lt;&gt;b) do begin</a:t>
            </a:r>
            <a:endParaRPr lang="en-US" sz="22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indent="90488" eaLnBrk="0" hangingPunct="0">
              <a:defRPr/>
            </a:pP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if 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(a&gt;b) 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a=a-b</a:t>
            </a:r>
          </a:p>
          <a:p>
            <a:pPr indent="90488" eaLnBrk="0" hangingPunct="0">
              <a:defRPr/>
            </a:pP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else 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b=b-a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</a:p>
          <a:p>
            <a:pPr indent="90488" eaLnBrk="0" hangingPunct="0">
              <a:defRPr/>
            </a:pP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end;</a:t>
            </a:r>
            <a:endParaRPr lang="en-US" sz="22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indent="90488" eaLnBrk="0" hangingPunct="0">
              <a:defRPr/>
            </a:pP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d=a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r>
              <a:rPr lang="ru-RU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endParaRPr lang="en-US" sz="2200" b="1" dirty="0" smtClean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indent="90488" eaLnBrk="0" hangingPunct="0">
              <a:defRPr/>
            </a:pP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2200" b="1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writeln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('NOD=',d);</a:t>
            </a:r>
          </a:p>
          <a:p>
            <a:pPr indent="90488" eaLnBrk="0" hangingPunct="0">
              <a:defRPr/>
            </a:pP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2200" b="1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readln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</a:p>
          <a:p>
            <a:pPr indent="90488" eaLnBrk="0" hangingPunct="0">
              <a:defRPr/>
            </a:pP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end.</a:t>
            </a:r>
            <a:endParaRPr lang="en-US" sz="22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22027" y="260648"/>
            <a:ext cx="4510577" cy="5847755"/>
          </a:xfrm>
          <a:prstGeom prst="rect">
            <a:avLst/>
          </a:prstGeom>
          <a:solidFill>
            <a:srgbClr val="FFFFCC"/>
          </a:solidFill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indent="90488" eaLnBrk="0" hangingPunct="0">
              <a:defRPr/>
            </a:pP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// </a:t>
            </a:r>
            <a:r>
              <a:rPr lang="ru-RU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расчет НОД</a:t>
            </a:r>
            <a:endParaRPr lang="ru-RU" sz="22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indent="90488" eaLnBrk="0" hangingPunct="0">
              <a:defRPr/>
            </a:pPr>
            <a:r>
              <a:rPr lang="ru-RU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#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include &lt;</a:t>
            </a:r>
            <a:r>
              <a:rPr lang="en-US" sz="2200" b="1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iostream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</a:t>
            </a:r>
          </a:p>
          <a:p>
            <a:pPr indent="90488" eaLnBrk="0" hangingPunct="0">
              <a:defRPr/>
            </a:pP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#include &lt;</a:t>
            </a:r>
            <a:r>
              <a:rPr lang="en-US" sz="2200" b="1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stdio.h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</a:t>
            </a:r>
          </a:p>
          <a:p>
            <a:pPr indent="90488" eaLnBrk="0" hangingPunct="0">
              <a:defRPr/>
            </a:pP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using 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namespace </a:t>
            </a:r>
            <a:r>
              <a:rPr lang="en-US" sz="2200" b="1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std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</a:p>
          <a:p>
            <a:pPr indent="90488" eaLnBrk="0" hangingPunct="0">
              <a:defRPr/>
            </a:pPr>
            <a:r>
              <a:rPr lang="en-US" sz="2200" b="1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int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main()</a:t>
            </a:r>
          </a:p>
          <a:p>
            <a:pPr indent="90488" eaLnBrk="0" hangingPunct="0">
              <a:defRPr/>
            </a:pP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{</a:t>
            </a:r>
          </a:p>
          <a:p>
            <a:pPr indent="90488" eaLnBrk="0" hangingPunct="0">
              <a:defRPr/>
            </a:pP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2200" b="1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int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a, b, d;</a:t>
            </a:r>
          </a:p>
          <a:p>
            <a:pPr indent="90488" eaLnBrk="0" hangingPunct="0">
              <a:defRPr/>
            </a:pP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2200" b="1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</a:t>
            </a:r>
            <a:r>
              <a:rPr lang="en-US" sz="2200" b="1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a,b</a:t>
            </a:r>
            <a:r>
              <a:rPr lang="ru-RU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 ");</a:t>
            </a:r>
          </a:p>
          <a:p>
            <a:pPr indent="90488" eaLnBrk="0" hangingPunct="0">
              <a:defRPr/>
            </a:pPr>
            <a:r>
              <a:rPr lang="ru-RU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2200" b="1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cin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&gt;&gt; a &gt;&gt; b;</a:t>
            </a:r>
          </a:p>
          <a:p>
            <a:pPr indent="90488" eaLnBrk="0" hangingPunct="0">
              <a:defRPr/>
            </a:pP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while (a!=b)</a:t>
            </a:r>
          </a:p>
          <a:p>
            <a:pPr indent="90488" eaLnBrk="0" hangingPunct="0">
              <a:defRPr/>
            </a:pP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{</a:t>
            </a:r>
            <a:r>
              <a:rPr lang="ru-RU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if 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(a&gt;b) a=a-b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</a:p>
          <a:p>
            <a:pPr indent="90488" eaLnBrk="0" hangingPunct="0">
              <a:defRPr/>
            </a:pP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else b=b-a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 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}</a:t>
            </a:r>
          </a:p>
          <a:p>
            <a:pPr indent="90488" eaLnBrk="0" hangingPunct="0">
              <a:defRPr/>
            </a:pP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d=a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r>
              <a:rPr lang="ru-RU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endParaRPr lang="en-US" sz="2200" b="1" dirty="0" smtClean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indent="90488" eaLnBrk="0" hangingPunct="0">
              <a:defRPr/>
            </a:pP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2200" b="1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&lt;&lt;"NOD="</a:t>
            </a:r>
            <a:r>
              <a:rPr lang="ru-RU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&lt;&lt;</a:t>
            </a: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d&lt;&lt;"\n";</a:t>
            </a:r>
          </a:p>
          <a:p>
            <a:pPr indent="90488" eaLnBrk="0" hangingPunct="0">
              <a:defRPr/>
            </a:pP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2200" b="1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getchar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(); </a:t>
            </a:r>
            <a:r>
              <a:rPr lang="en-US" sz="2200" b="1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getchar</a:t>
            </a: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();</a:t>
            </a:r>
          </a:p>
          <a:p>
            <a:pPr indent="90488" eaLnBrk="0" hangingPunct="0">
              <a:defRPr/>
            </a:pPr>
            <a:r>
              <a:rPr lang="en-US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return 0;</a:t>
            </a:r>
          </a:p>
          <a:p>
            <a:pPr indent="90488" eaLnBrk="0" hangingPunct="0">
              <a:defRPr/>
            </a:pPr>
            <a:r>
              <a:rPr lang="en-US" sz="2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}</a:t>
            </a:r>
            <a:endParaRPr lang="en-US" sz="22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09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332656"/>
            <a:ext cx="8368808" cy="6370975"/>
          </a:xfrm>
          <a:prstGeom prst="rect">
            <a:avLst/>
          </a:prstGeom>
          <a:solidFill>
            <a:srgbClr val="FFFFCC"/>
          </a:solidFill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indent="90488" eaLnBrk="0" hangingPunct="0">
              <a:defRPr/>
            </a:pP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// 02-02.cpp - </a:t>
            </a: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наибольший общий делитель</a:t>
            </a:r>
          </a:p>
          <a:p>
            <a:pPr indent="90488" eaLnBrk="0" hangingPunct="0">
              <a:defRPr/>
            </a:pP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#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include &lt;</a:t>
            </a:r>
            <a:r>
              <a:rPr lang="en-US" sz="2400" b="1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iostream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</a:t>
            </a:r>
          </a:p>
          <a:p>
            <a:pPr indent="90488" eaLnBrk="0" hangingPunct="0">
              <a:defRPr/>
            </a:pP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#include &lt;</a:t>
            </a:r>
            <a:r>
              <a:rPr lang="en-US" sz="2400" b="1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stdio.h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</a:t>
            </a:r>
          </a:p>
          <a:p>
            <a:pPr indent="90488" eaLnBrk="0" hangingPunct="0">
              <a:defRPr/>
            </a:pPr>
            <a:r>
              <a:rPr lang="en-US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using 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namespace </a:t>
            </a:r>
            <a:r>
              <a:rPr lang="en-US" sz="2400" b="1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std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</a:p>
          <a:p>
            <a:pPr indent="90488" eaLnBrk="0" hangingPunct="0">
              <a:defRPr/>
            </a:pPr>
            <a:r>
              <a:rPr lang="en-US" sz="2400" b="1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int</a:t>
            </a:r>
            <a:r>
              <a:rPr lang="en-US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main()</a:t>
            </a:r>
          </a:p>
          <a:p>
            <a:pPr indent="90488" eaLnBrk="0" hangingPunct="0">
              <a:defRPr/>
            </a:pP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{</a:t>
            </a:r>
          </a:p>
          <a:p>
            <a:pPr indent="90488" eaLnBrk="0" hangingPunct="0">
              <a:defRPr/>
            </a:pPr>
            <a:r>
              <a:rPr lang="ru-RU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2400" b="1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setlocale</a:t>
            </a:r>
            <a:r>
              <a:rPr lang="en-US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en-US" sz="2400" b="1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LC_ALL</a:t>
            </a:r>
            <a:r>
              <a:rPr lang="en-US" sz="2400" b="1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,"Russian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"); </a:t>
            </a:r>
            <a:endParaRPr lang="ru-RU" sz="2400" b="1" dirty="0" smtClean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indent="90488" eaLnBrk="0" hangingPunct="0">
              <a:defRPr/>
            </a:pP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int</a:t>
            </a:r>
            <a:r>
              <a:rPr lang="en-US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a, b, d;</a:t>
            </a:r>
          </a:p>
          <a:p>
            <a:pPr indent="90488" eaLnBrk="0" hangingPunct="0">
              <a:defRPr/>
            </a:pP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2400" b="1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lang="en-US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</a:t>
            </a: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Введите два числа: </a:t>
            </a:r>
            <a:r>
              <a:rPr lang="ru-RU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";</a:t>
            </a:r>
          </a:p>
          <a:p>
            <a:pPr indent="90488" eaLnBrk="0" hangingPunct="0">
              <a:defRPr/>
            </a:pPr>
            <a:r>
              <a:rPr lang="ru-RU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2400" b="1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cin</a:t>
            </a:r>
            <a:r>
              <a:rPr lang="en-US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&gt;&gt; a &gt;&gt; b;</a:t>
            </a:r>
          </a:p>
          <a:p>
            <a:pPr indent="90488" eaLnBrk="0" hangingPunct="0">
              <a:defRPr/>
            </a:pPr>
            <a:r>
              <a:rPr lang="en-US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while (a!=b)</a:t>
            </a:r>
          </a:p>
          <a:p>
            <a:pPr indent="90488" eaLnBrk="0" hangingPunct="0">
              <a:defRPr/>
            </a:pP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lang="en-US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{</a:t>
            </a:r>
            <a:r>
              <a:rPr lang="ru-RU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if 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(a&gt;b) a=a-b</a:t>
            </a:r>
            <a:r>
              <a:rPr lang="en-US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 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else b=b-a</a:t>
            </a:r>
            <a:r>
              <a:rPr lang="en-US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 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}</a:t>
            </a:r>
          </a:p>
          <a:p>
            <a:pPr indent="90488" eaLnBrk="0" hangingPunct="0">
              <a:defRPr/>
            </a:pP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d=a</a:t>
            </a:r>
            <a:r>
              <a:rPr lang="en-US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r>
              <a:rPr lang="ru-RU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endParaRPr lang="en-US" sz="2400" b="1" dirty="0" smtClean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indent="90488" eaLnBrk="0" hangingPunct="0">
              <a:defRPr/>
            </a:pPr>
            <a:r>
              <a:rPr lang="en-US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2400" b="1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lang="en-US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"</a:t>
            </a:r>
            <a:r>
              <a:rPr lang="ru-RU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НОД равен "&lt;&lt;</a:t>
            </a:r>
            <a:r>
              <a:rPr lang="en-US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d&lt;&lt;"\n";</a:t>
            </a:r>
          </a:p>
          <a:p>
            <a:pPr indent="90488" eaLnBrk="0" hangingPunct="0">
              <a:defRPr/>
            </a:pPr>
            <a:r>
              <a:rPr lang="en-US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2400" b="1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getchar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(); </a:t>
            </a:r>
            <a:r>
              <a:rPr lang="en-US" sz="2400" b="1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getchar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();</a:t>
            </a:r>
          </a:p>
          <a:p>
            <a:pPr indent="90488" eaLnBrk="0" hangingPunct="0">
              <a:defRPr/>
            </a:pP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return 0;</a:t>
            </a:r>
          </a:p>
          <a:p>
            <a:pPr indent="90488" eaLnBrk="0" hangingPunct="0">
              <a:defRPr/>
            </a:pPr>
            <a:r>
              <a:rPr lang="en-US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}</a:t>
            </a:r>
            <a:endParaRPr lang="en-US" sz="24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26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30339" y="188641"/>
            <a:ext cx="8482290" cy="584775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Ввод и вывод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0338" y="903713"/>
            <a:ext cx="8634149" cy="48936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a typeface="Times New Roman"/>
              </a:rPr>
              <a:t>Средства языка С++: потоки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sz="2400" dirty="0"/>
              <a:t> </a:t>
            </a:r>
            <a:r>
              <a:rPr lang="ru-RU" sz="2400" dirty="0"/>
              <a:t>– входящий поток,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dirty="0"/>
              <a:t> </a:t>
            </a:r>
            <a:r>
              <a:rPr lang="ru-RU" sz="2400" dirty="0"/>
              <a:t>– выходной поток. </a:t>
            </a:r>
          </a:p>
          <a:p>
            <a:r>
              <a:rPr lang="ru-RU" sz="2400" dirty="0"/>
              <a:t>Примеры вывода:</a:t>
            </a:r>
          </a:p>
          <a:p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Введите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два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числа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";</a:t>
            </a:r>
            <a:endParaRPr lang="ru-RU" sz="24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НОД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равен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"&lt;&lt;d</a:t>
            </a:r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&lt;&lt;"\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  <a:endParaRPr lang="ru-RU" sz="24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/>
              <a:t>Во втором примере вначале будет выведена строка </a:t>
            </a:r>
            <a:r>
              <a:rPr lang="ru-RU" sz="2400" b="1" dirty="0"/>
              <a:t>НОД равен</a:t>
            </a:r>
            <a:r>
              <a:rPr lang="ru-RU" sz="2400" dirty="0"/>
              <a:t> , затем будет выведено значение переменной </a:t>
            </a:r>
            <a:r>
              <a:rPr lang="en-US" sz="2400" dirty="0"/>
              <a:t>d</a:t>
            </a:r>
            <a:r>
              <a:rPr lang="ru-RU" sz="2400" dirty="0"/>
              <a:t>, а затем </a:t>
            </a:r>
            <a:r>
              <a:rPr lang="ru-RU" sz="2400" dirty="0" smtClean="0"/>
              <a:t>будет </a:t>
            </a:r>
            <a:r>
              <a:rPr lang="ru-RU" sz="2400" dirty="0"/>
              <a:t>выведен специальный </a:t>
            </a:r>
            <a:r>
              <a:rPr lang="ru-RU" sz="2400" b="1" i="1" dirty="0"/>
              <a:t>управляющий</a:t>
            </a:r>
            <a:r>
              <a:rPr lang="ru-RU" sz="2400" i="1" dirty="0"/>
              <a:t> </a:t>
            </a:r>
            <a:r>
              <a:rPr lang="ru-RU" sz="2400" dirty="0"/>
              <a:t>символ, означающий переход на новую строку.</a:t>
            </a:r>
          </a:p>
          <a:p>
            <a:r>
              <a:rPr lang="ru-RU" sz="2400" dirty="0"/>
              <a:t>Пример ввода:</a:t>
            </a:r>
          </a:p>
          <a:p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&gt;&gt;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&gt;&gt;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ru-RU" sz="24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/>
              <a:t>Вначале введенное с клавиатуры значение будет присвоено переменной </a:t>
            </a:r>
            <a:r>
              <a:rPr lang="en-US" sz="2400" b="1" dirty="0"/>
              <a:t>a</a:t>
            </a:r>
            <a:r>
              <a:rPr lang="ru-RU" sz="2400" dirty="0"/>
              <a:t>, а следующее – переменной </a:t>
            </a:r>
            <a:r>
              <a:rPr lang="en-US" sz="2400" b="1" dirty="0"/>
              <a:t>b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08830043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я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FB1C781-CD00-44A1-B706-8C1032A9F44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7518E80-7D8A-40BC-8871-3E8AF93FA3D9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3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2940</Words>
  <Application>Microsoft Office PowerPoint</Application>
  <PresentationFormat>Экран (4:3)</PresentationFormat>
  <Paragraphs>461</Paragraphs>
  <Slides>40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DesignTemplate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Среда программирования CodeBlocks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ЭЛЕМЕНТЫ ЯЗЫКА:  операции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2016-09-09T18:53:14Z</dcterms:created>
  <dcterms:modified xsi:type="dcterms:W3CDTF">2021-01-13T01:00:24Z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