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7" r:id="rId5"/>
    <p:sldId id="569" r:id="rId6"/>
    <p:sldId id="571" r:id="rId7"/>
    <p:sldId id="533" r:id="rId8"/>
    <p:sldId id="534" r:id="rId9"/>
    <p:sldId id="535" r:id="rId10"/>
    <p:sldId id="536" r:id="rId11"/>
    <p:sldId id="537" r:id="rId12"/>
    <p:sldId id="538" r:id="rId13"/>
    <p:sldId id="570" r:id="rId14"/>
    <p:sldId id="539" r:id="rId15"/>
    <p:sldId id="540" r:id="rId16"/>
    <p:sldId id="572" r:id="rId17"/>
    <p:sldId id="566" r:id="rId18"/>
    <p:sldId id="567" r:id="rId19"/>
    <p:sldId id="568" r:id="rId20"/>
    <p:sldId id="573" r:id="rId21"/>
    <p:sldId id="545" r:id="rId22"/>
    <p:sldId id="553" r:id="rId23"/>
    <p:sldId id="574" r:id="rId24"/>
    <p:sldId id="575" r:id="rId25"/>
    <p:sldId id="576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3" r:id="rId35"/>
    <p:sldId id="562" r:id="rId36"/>
    <p:sldId id="564" r:id="rId37"/>
    <p:sldId id="565" r:id="rId38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5F5F5F"/>
    <a:srgbClr val="006600"/>
    <a:srgbClr val="9ADD7F"/>
    <a:srgbClr val="E8E84E"/>
    <a:srgbClr val="F7EC63"/>
    <a:srgbClr val="FFFF99"/>
    <a:srgbClr val="4D4D4D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838" autoAdjust="0"/>
    <p:restoredTop sz="86410"/>
  </p:normalViewPr>
  <p:slideViewPr>
    <p:cSldViewPr>
      <p:cViewPr varScale="1">
        <p:scale>
          <a:sx n="57" d="100"/>
          <a:sy n="57" d="100"/>
        </p:scale>
        <p:origin x="-952" y="-6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z="1000" smtClean="0"/>
              <a:t>39: Управление заданиями и командные интерпретаторы</a:t>
            </a:r>
            <a:endParaRPr lang="en-US" sz="1000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8C596567-A38F-4CEF-B37F-9B9D120D62CE}" type="slidenum">
              <a:rPr lang="en-US" sz="1000" smtClean="0"/>
              <a:pPr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74" tIns="32987" rIns="65974" bIns="32987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74" tIns="32987" rIns="65974" bIns="32987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mtClean="0"/>
              <a:t>39: Управление заданиями и командные интерпретаторы</a:t>
            </a:r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39: Управление заданиями и командные интерпретаторы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7DC4-8702-4170-B10E-83D6F737F301}" type="datetime1">
              <a:rPr lang="en-US" smtClean="0"/>
              <a:t>5/11/2021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F8E-B881-47C4-A949-8EFB1F8BCDD9}" type="datetime1">
              <a:rPr lang="en-US" smtClean="0"/>
              <a:t>5/11/2021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0993-E05C-4569-90F0-FC93B90DEF0E}" type="datetime1">
              <a:rPr lang="en-US" smtClean="0"/>
              <a:t>5/11/2021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89AA-125D-403F-A7D5-009C645835E0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67F4-FAF0-4F97-A39E-A9B7C4F25A4E}" type="datetime1">
              <a:rPr lang="en-US" smtClean="0"/>
              <a:t>5/11/2021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C37B-1083-45EC-B969-EF65426C5F9F}" type="datetime1">
              <a:rPr lang="en-US" smtClean="0"/>
              <a:t>5/11/2021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011F-A5AF-4ABF-B5A7-D9572055C53C}" type="datetime1">
              <a:rPr lang="en-US" smtClean="0"/>
              <a:t>5/11/2021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320F7E6-D5F8-4FCF-8710-6B9F51BCF361}" type="datetime1">
              <a:rPr lang="en-US" smtClean="0"/>
              <a:t>5/11/2021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1562" y="3501008"/>
            <a:ext cx="8712968" cy="3108543"/>
          </a:xfrm>
          <a:solidFill>
            <a:schemeClr val="bg1"/>
          </a:solidFill>
        </p:spPr>
        <p:txBody>
          <a:bodyPr>
            <a:spAutoFit/>
          </a:bodyPr>
          <a:lstStyle/>
          <a:p>
            <a:pPr lvl="0" algn="l"/>
            <a:r>
              <a:rPr lang="ru-RU" dirty="0" smtClean="0"/>
              <a:t>51. Назовите </a:t>
            </a:r>
            <a:r>
              <a:rPr lang="ru-RU" dirty="0"/>
              <a:t>основные команды работы с сетью в Windows. </a:t>
            </a:r>
          </a:p>
          <a:p>
            <a:pPr lvl="0" algn="l"/>
            <a:r>
              <a:rPr lang="ru-RU" dirty="0" smtClean="0"/>
              <a:t>52. Назовите </a:t>
            </a:r>
            <a:r>
              <a:rPr lang="ru-RU" dirty="0"/>
              <a:t>основные команды работы с сетью в Linux. </a:t>
            </a:r>
            <a:endParaRPr lang="ru-RU" dirty="0" smtClean="0"/>
          </a:p>
          <a:p>
            <a:pPr algn="l"/>
            <a:r>
              <a:rPr lang="ru-RU" dirty="0"/>
              <a:t>В операционной системе </a:t>
            </a:r>
            <a:r>
              <a:rPr lang="ru-RU" dirty="0" smtClean="0"/>
              <a:t>Windows/</a:t>
            </a:r>
            <a:r>
              <a:rPr lang="en-US" dirty="0" smtClean="0"/>
              <a:t>Linux</a:t>
            </a:r>
            <a:r>
              <a:rPr lang="ru-RU" dirty="0" smtClean="0"/>
              <a:t> </a:t>
            </a:r>
            <a:r>
              <a:rPr lang="ru-RU" dirty="0"/>
              <a:t>показать общую информацию о сети и объяснить значение выведенной информации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988840"/>
            <a:ext cx="8784976" cy="1446550"/>
          </a:xfrm>
        </p:spPr>
        <p:txBody>
          <a:bodyPr>
            <a:sp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Сетевые утилиты 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Windows </a:t>
            </a:r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Операционные системы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62 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5407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C:\WINDOWS\system32&gt;arp -a</a:t>
            </a:r>
          </a:p>
          <a:p>
            <a:endParaRPr lang="en-US" sz="2000" b="1" dirty="0" smtClean="0">
              <a:latin typeface="Consolas" panose="020B0609020204030204" pitchFamily="49" charset="0"/>
            </a:endParaRPr>
          </a:p>
          <a:p>
            <a:r>
              <a:rPr lang="ru-RU" sz="2000" b="1" dirty="0" smtClean="0">
                <a:latin typeface="Consolas" panose="020B0609020204030204" pitchFamily="49" charset="0"/>
              </a:rPr>
              <a:t>Интерфейс</a:t>
            </a:r>
            <a:r>
              <a:rPr lang="ru-RU" sz="2000" b="1" dirty="0">
                <a:latin typeface="Consolas" panose="020B0609020204030204" pitchFamily="49" charset="0"/>
              </a:rPr>
              <a:t>: 192.168.50.147 --- 0</a:t>
            </a:r>
            <a:r>
              <a:rPr lang="en-US" sz="2000" b="1" dirty="0" err="1">
                <a:latin typeface="Consolas" panose="020B0609020204030204" pitchFamily="49" charset="0"/>
              </a:rPr>
              <a:t>xb</a:t>
            </a:r>
            <a:endParaRPr lang="en-US" sz="2000" b="1" dirty="0">
              <a:latin typeface="Consolas" panose="020B0609020204030204" pitchFamily="49" charset="0"/>
            </a:endParaRPr>
          </a:p>
          <a:p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ru-RU" sz="2000" b="1" dirty="0">
                <a:latin typeface="Consolas" panose="020B0609020204030204" pitchFamily="49" charset="0"/>
              </a:rPr>
              <a:t>адрес в Интернете      Физический адрес      Тип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192.168.50.1          </a:t>
            </a:r>
            <a:r>
              <a:rPr lang="en-US" sz="2000" b="1" dirty="0">
                <a:latin typeface="Consolas" panose="020B0609020204030204" pitchFamily="49" charset="0"/>
              </a:rPr>
              <a:t>a8-5e-45-c8-ea-88     </a:t>
            </a:r>
            <a:r>
              <a:rPr lang="ru-RU" sz="2000" b="1" dirty="0">
                <a:latin typeface="Consolas" panose="020B0609020204030204" pitchFamily="49" charset="0"/>
              </a:rPr>
              <a:t>динамический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192.168.50.232        38-6</a:t>
            </a:r>
            <a:r>
              <a:rPr lang="en-US" sz="2000" b="1" dirty="0">
                <a:latin typeface="Consolas" panose="020B0609020204030204" pitchFamily="49" charset="0"/>
              </a:rPr>
              <a:t>b-1c-a3-72-fc     </a:t>
            </a:r>
            <a:r>
              <a:rPr lang="ru-RU" sz="2000" b="1" dirty="0">
                <a:latin typeface="Consolas" panose="020B0609020204030204" pitchFamily="49" charset="0"/>
              </a:rPr>
              <a:t>динамический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192.168.50.255        </a:t>
            </a:r>
            <a:r>
              <a:rPr lang="en-US" sz="2000" b="1" dirty="0" err="1">
                <a:latin typeface="Consolas" panose="020B0609020204030204" pitchFamily="49" charset="0"/>
              </a:rPr>
              <a:t>ff-ff-ff-ff-ff-ff</a:t>
            </a:r>
            <a:r>
              <a:rPr lang="en-US" sz="2000" b="1" dirty="0">
                <a:latin typeface="Consolas" panose="020B0609020204030204" pitchFamily="49" charset="0"/>
              </a:rPr>
              <a:t>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224.0.0.22            01-00-5</a:t>
            </a:r>
            <a:r>
              <a:rPr lang="en-US" sz="2000" b="1" dirty="0">
                <a:latin typeface="Consolas" panose="020B0609020204030204" pitchFamily="49" charset="0"/>
              </a:rPr>
              <a:t>e-00-00-16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224.0.0.251           01-00-5</a:t>
            </a:r>
            <a:r>
              <a:rPr lang="en-US" sz="2000" b="1" dirty="0">
                <a:latin typeface="Consolas" panose="020B0609020204030204" pitchFamily="49" charset="0"/>
              </a:rPr>
              <a:t>e-00-00-fb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224.0.0.252           01-00-5</a:t>
            </a:r>
            <a:r>
              <a:rPr lang="en-US" sz="2000" b="1" dirty="0">
                <a:latin typeface="Consolas" panose="020B0609020204030204" pitchFamily="49" charset="0"/>
              </a:rPr>
              <a:t>e-00-00-fc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239.255.255.250       01-00-5</a:t>
            </a:r>
            <a:r>
              <a:rPr lang="en-US" sz="2000" b="1" dirty="0">
                <a:latin typeface="Consolas" panose="020B0609020204030204" pitchFamily="49" charset="0"/>
              </a:rPr>
              <a:t>e-7f-ff-fa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255.255.255.255       </a:t>
            </a:r>
            <a:r>
              <a:rPr lang="en-US" sz="2000" b="1" dirty="0" err="1">
                <a:latin typeface="Consolas" panose="020B0609020204030204" pitchFamily="49" charset="0"/>
              </a:rPr>
              <a:t>ff-ff-ff-ff-ff-ff</a:t>
            </a:r>
            <a:r>
              <a:rPr lang="en-US" sz="2000" b="1" dirty="0">
                <a:latin typeface="Consolas" panose="020B0609020204030204" pitchFamily="49" charset="0"/>
              </a:rPr>
              <a:t>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 smtClean="0">
                <a:latin typeface="Consolas" panose="020B0609020204030204" pitchFamily="49" charset="0"/>
              </a:rPr>
              <a:t>Интерфейс</a:t>
            </a:r>
            <a:r>
              <a:rPr lang="ru-RU" sz="2000" b="1" dirty="0">
                <a:latin typeface="Consolas" panose="020B0609020204030204" pitchFamily="49" charset="0"/>
              </a:rPr>
              <a:t>: 192.168.56.1 --- 0</a:t>
            </a:r>
            <a:r>
              <a:rPr lang="en-US" sz="2000" b="1" dirty="0">
                <a:latin typeface="Consolas" panose="020B0609020204030204" pitchFamily="49" charset="0"/>
              </a:rPr>
              <a:t>x11</a:t>
            </a:r>
          </a:p>
          <a:p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ru-RU" sz="2000" b="1" dirty="0">
                <a:latin typeface="Consolas" panose="020B0609020204030204" pitchFamily="49" charset="0"/>
              </a:rPr>
              <a:t>адрес в Интернете      Физический адрес      Тип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192.168.56.255        </a:t>
            </a:r>
            <a:r>
              <a:rPr lang="en-US" sz="2000" b="1" dirty="0" err="1">
                <a:latin typeface="Consolas" panose="020B0609020204030204" pitchFamily="49" charset="0"/>
              </a:rPr>
              <a:t>ff-ff-ff-ff-ff-ff</a:t>
            </a:r>
            <a:r>
              <a:rPr lang="en-US" sz="2000" b="1" dirty="0">
                <a:latin typeface="Consolas" panose="020B0609020204030204" pitchFamily="49" charset="0"/>
              </a:rPr>
              <a:t>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224.0.0.2             01-00-5</a:t>
            </a:r>
            <a:r>
              <a:rPr lang="en-US" sz="2000" b="1" dirty="0">
                <a:latin typeface="Consolas" panose="020B0609020204030204" pitchFamily="49" charset="0"/>
              </a:rPr>
              <a:t>e-00-00-02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224.0.0.22            01-00-5</a:t>
            </a:r>
            <a:r>
              <a:rPr lang="en-US" sz="2000" b="1" dirty="0">
                <a:latin typeface="Consolas" panose="020B0609020204030204" pitchFamily="49" charset="0"/>
              </a:rPr>
              <a:t>e-00-00-16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224.0.0.251           01-00-5</a:t>
            </a:r>
            <a:r>
              <a:rPr lang="en-US" sz="2000" b="1" dirty="0">
                <a:latin typeface="Consolas" panose="020B0609020204030204" pitchFamily="49" charset="0"/>
              </a:rPr>
              <a:t>e-00-00-fb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224.0.0.252           01-00-5</a:t>
            </a:r>
            <a:r>
              <a:rPr lang="en-US" sz="2000" b="1" dirty="0">
                <a:latin typeface="Consolas" panose="020B0609020204030204" pitchFamily="49" charset="0"/>
              </a:rPr>
              <a:t>e-00-00-fc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239.255.255.250       01-00-5</a:t>
            </a:r>
            <a:r>
              <a:rPr lang="en-US" sz="2000" b="1" dirty="0">
                <a:latin typeface="Consolas" panose="020B0609020204030204" pitchFamily="49" charset="0"/>
              </a:rPr>
              <a:t>e-7f-ff-fa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  <a:p>
            <a:r>
              <a:rPr lang="ru-RU" sz="2000" b="1" dirty="0">
                <a:latin typeface="Consolas" panose="020B0609020204030204" pitchFamily="49" charset="0"/>
              </a:rPr>
              <a:t>  255.255.255.255       </a:t>
            </a:r>
            <a:r>
              <a:rPr lang="en-US" sz="2000" b="1" dirty="0" err="1">
                <a:latin typeface="Consolas" panose="020B0609020204030204" pitchFamily="49" charset="0"/>
              </a:rPr>
              <a:t>ff-ff-ff-ff-ff-ff</a:t>
            </a:r>
            <a:r>
              <a:rPr lang="en-US" sz="2000" b="1" dirty="0">
                <a:latin typeface="Consolas" panose="020B0609020204030204" pitchFamily="49" charset="0"/>
              </a:rPr>
              <a:t>     </a:t>
            </a:r>
            <a:r>
              <a:rPr lang="ru-RU" sz="2000" b="1" dirty="0">
                <a:latin typeface="Consolas" panose="020B0609020204030204" pitchFamily="49" charset="0"/>
              </a:rPr>
              <a:t>статический</a:t>
            </a:r>
          </a:p>
        </p:txBody>
      </p:sp>
    </p:spTree>
    <p:extLst>
      <p:ext uri="{BB962C8B-B14F-4D97-AF65-F5344CB8AC3E}">
        <p14:creationId xmlns:p14="http://schemas.microsoft.com/office/powerpoint/2010/main" val="19980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6234" y="2924944"/>
                <a:ext cx="8712968" cy="359258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Программа </a:t>
                </a:r>
                <a:r>
                  <a:rPr lang="ru-RU" sz="2400" dirty="0"/>
                  <a:t>проверяет и показывает время между отправкой и приемом пакета. Это позволяет оценить возможность доставки пакета на заданный адрес и, оценив скорость передачи, определить среднюю пропускную способность сети </a:t>
                </a:r>
                <a:r>
                  <a:rPr lang="en-US" sz="2400" dirty="0"/>
                  <a:t>(</a:t>
                </a:r>
                <a:r>
                  <a:rPr lang="ru-RU" sz="2400" dirty="0"/>
                  <a:t>Гбит/с) по следующей формуле: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𝟏𝟎𝟐𝟒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𝟏𝟎𝟎𝟎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2400" b="1" dirty="0"/>
              </a:p>
              <a:p>
                <a:r>
                  <a:rPr lang="ru-RU" sz="2400" dirty="0"/>
                  <a:t>где </a:t>
                </a:r>
                <a:r>
                  <a:rPr lang="en-US" sz="2400" i="1" dirty="0"/>
                  <a:t>s</a:t>
                </a:r>
                <a:r>
                  <a:rPr lang="ru-RU" sz="2400" baseline="-25000" dirty="0"/>
                  <a:t>п</a:t>
                </a:r>
                <a:r>
                  <a:rPr lang="ru-RU" sz="2400" dirty="0"/>
                  <a:t> – размер пакета (байт), </a:t>
                </a:r>
                <a:r>
                  <a:rPr lang="en-US" sz="2400" i="1" dirty="0"/>
                  <a:t>t</a:t>
                </a:r>
                <a:r>
                  <a:rPr lang="ru-RU" sz="2400" dirty="0"/>
                  <a:t> – среднее время (</a:t>
                </a:r>
                <a:r>
                  <a:rPr lang="ru-RU" sz="2400" dirty="0" err="1"/>
                  <a:t>мс</a:t>
                </a:r>
                <a:r>
                  <a:rPr lang="ru-RU" sz="2400" dirty="0" smtClean="0"/>
                  <a:t>).</a:t>
                </a:r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4" y="2924944"/>
                <a:ext cx="8712968" cy="3592587"/>
              </a:xfrm>
              <a:prstGeom prst="rect">
                <a:avLst/>
              </a:prstGeom>
              <a:blipFill rotWithShape="1">
                <a:blip r:embed="rId2"/>
                <a:stretch>
                  <a:fillRect l="-906" t="-840" r="-1324" b="-134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1077218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-</a:t>
            </a:r>
            <a:r>
              <a:rPr lang="ru-RU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Проверка достижимости заданного адреса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598" y="1342529"/>
            <a:ext cx="875824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Принцип работы: посылает адресату пакет заданного размера, который при приеме получателем посылается обратно.</a:t>
            </a:r>
          </a:p>
        </p:txBody>
      </p:sp>
    </p:spTree>
    <p:extLst>
      <p:ext uri="{BB962C8B-B14F-4D97-AF65-F5344CB8AC3E}">
        <p14:creationId xmlns:p14="http://schemas.microsoft.com/office/powerpoint/2010/main" val="40487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849385" cy="6124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Использование</a:t>
            </a:r>
            <a:r>
              <a:rPr lang="ru-RU" sz="2400" b="1" i="1" dirty="0"/>
              <a:t>:</a:t>
            </a:r>
            <a:endParaRPr lang="ru-RU" sz="2400" dirty="0"/>
          </a:p>
          <a:p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ping [–t] [–a] [–n </a:t>
            </a:r>
            <a:r>
              <a:rPr lang="en-US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число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] [–l </a:t>
            </a:r>
            <a:r>
              <a:rPr lang="en-US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размер</a:t>
            </a:r>
            <a:r>
              <a:rPr lang="en-US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]      [–</a:t>
            </a:r>
            <a:r>
              <a:rPr lang="en-US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TTL</a:t>
            </a:r>
            <a:r>
              <a:rPr lang="en-US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] [–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r </a:t>
            </a:r>
            <a:r>
              <a:rPr lang="en-US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число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] [–w </a:t>
            </a:r>
            <a:r>
              <a:rPr lang="en-US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таймаут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] </a:t>
            </a:r>
            <a:r>
              <a:rPr lang="en-US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конечноеИмя</a:t>
            </a:r>
            <a:endParaRPr lang="ru-RU" sz="28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ru-RU" sz="2400" b="1" i="1" dirty="0"/>
              <a:t>Параметры:</a:t>
            </a:r>
            <a:endParaRPr lang="ru-RU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–t</a:t>
            </a:r>
            <a:r>
              <a:rPr lang="ru-RU" sz="2400" dirty="0"/>
              <a:t> – отправка пакетов на указанный узел до команды прерывания. Для вывода статистики и продолжения нажмите  &lt;</a:t>
            </a:r>
            <a:r>
              <a:rPr lang="ru-RU" sz="2400" dirty="0" err="1"/>
              <a:t>Ctrl</a:t>
            </a:r>
            <a:r>
              <a:rPr lang="ru-RU" sz="2400" dirty="0"/>
              <a:t>&gt;+&lt;</a:t>
            </a:r>
            <a:r>
              <a:rPr lang="ru-RU" sz="2400" dirty="0" err="1"/>
              <a:t>Break</a:t>
            </a:r>
            <a:r>
              <a:rPr lang="ru-RU" sz="2400" dirty="0"/>
              <a:t>&gt;, для прекращения – &lt;</a:t>
            </a:r>
            <a:r>
              <a:rPr lang="ru-RU" sz="2400" dirty="0" err="1"/>
              <a:t>Ctrl</a:t>
            </a:r>
            <a:r>
              <a:rPr lang="ru-RU" sz="2400" dirty="0"/>
              <a:t>&gt;+&lt;C&gt;.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–a</a:t>
            </a:r>
            <a:r>
              <a:rPr lang="ru-RU" sz="2400" dirty="0"/>
              <a:t> – определение адресов по именам узлов; </a:t>
            </a:r>
            <a:r>
              <a:rPr lang="en-US" sz="2400" b="1" dirty="0"/>
              <a:t>–n </a:t>
            </a:r>
            <a:r>
              <a:rPr lang="en-US" sz="2400" b="1" dirty="0" err="1"/>
              <a:t>число</a:t>
            </a:r>
            <a:r>
              <a:rPr lang="ru-RU" sz="2400" dirty="0"/>
              <a:t> – число отправляемых запросов.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–l </a:t>
            </a:r>
            <a:r>
              <a:rPr lang="en-US" sz="2400" b="1" dirty="0" err="1">
                <a:latin typeface="Consolas" panose="020B0609020204030204" pitchFamily="49" charset="0"/>
              </a:rPr>
              <a:t>размер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/>
              <a:t>– размер буфера отправки.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–f</a:t>
            </a:r>
            <a:r>
              <a:rPr lang="ru-RU" sz="2400" dirty="0"/>
              <a:t>  – установка флага, запрещающего фрагментацию пакета.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–</a:t>
            </a:r>
            <a:r>
              <a:rPr lang="en-US" sz="2400" b="1" dirty="0" err="1">
                <a:latin typeface="Consolas" panose="020B0609020204030204" pitchFamily="49" charset="0"/>
              </a:rPr>
              <a:t>i</a:t>
            </a:r>
            <a:r>
              <a:rPr lang="en-US" sz="2400" b="1" dirty="0">
                <a:latin typeface="Consolas" panose="020B0609020204030204" pitchFamily="49" charset="0"/>
              </a:rPr>
              <a:t> T</a:t>
            </a:r>
            <a:r>
              <a:rPr lang="en-US" sz="2400" b="1" dirty="0"/>
              <a:t>TL</a:t>
            </a:r>
            <a:r>
              <a:rPr lang="ru-RU" sz="2400" dirty="0"/>
              <a:t> – задание срока жизни пакета (поле "</a:t>
            </a:r>
            <a:r>
              <a:rPr lang="ru-RU" sz="2400" dirty="0" err="1"/>
              <a:t>Time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Live</a:t>
            </a:r>
            <a:r>
              <a:rPr lang="ru-RU" sz="2400" dirty="0"/>
              <a:t>").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–w </a:t>
            </a:r>
            <a:r>
              <a:rPr lang="en-US" sz="2400" b="1" dirty="0" err="1">
                <a:latin typeface="Consolas" panose="020B0609020204030204" pitchFamily="49" charset="0"/>
              </a:rPr>
              <a:t>таймаут</a:t>
            </a:r>
            <a:r>
              <a:rPr lang="ru-RU" sz="2400" dirty="0">
                <a:latin typeface="Consolas" panose="020B0609020204030204" pitchFamily="49" charset="0"/>
              </a:rPr>
              <a:t>  </a:t>
            </a:r>
            <a:r>
              <a:rPr lang="ru-RU" sz="2400" dirty="0"/>
              <a:t>– таймаут каждого ответа в миллисекундах.</a:t>
            </a:r>
          </a:p>
          <a:p>
            <a:r>
              <a:rPr lang="ru-RU" sz="2400" dirty="0"/>
              <a:t>Следует отметить, что, изменив размер посылаемых пакетов, можно оценить пропускную способность сети.</a:t>
            </a:r>
          </a:p>
        </p:txBody>
      </p:sp>
    </p:spTree>
    <p:extLst>
      <p:ext uri="{BB962C8B-B14F-4D97-AF65-F5344CB8AC3E}">
        <p14:creationId xmlns:p14="http://schemas.microsoft.com/office/powerpoint/2010/main" val="40097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94" y="3140968"/>
            <a:ext cx="8712968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tracert</a:t>
            </a:r>
            <a:r>
              <a:rPr lang="en-US" sz="24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</a:rPr>
              <a:t>[–d] [–h </a:t>
            </a:r>
            <a:r>
              <a:rPr lang="en-US" sz="24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максЧисло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</a:rPr>
              <a:t>] [–w </a:t>
            </a:r>
            <a:r>
              <a:rPr lang="en-US" sz="24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интервал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</a:rPr>
              <a:t>] </a:t>
            </a:r>
            <a:r>
              <a:rPr lang="en-US" sz="24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имя</a:t>
            </a:r>
            <a:endParaRPr lang="ru-RU" sz="24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 smtClean="0"/>
              <a:t>–</a:t>
            </a:r>
            <a:r>
              <a:rPr lang="en-US" sz="2400" b="1" dirty="0"/>
              <a:t>d</a:t>
            </a:r>
            <a:r>
              <a:rPr lang="ru-RU" sz="2400" dirty="0"/>
              <a:t> – без разрешения в имена узлов.</a:t>
            </a:r>
          </a:p>
          <a:p>
            <a:r>
              <a:rPr lang="en-US" sz="2400" b="1" dirty="0"/>
              <a:t>–h </a:t>
            </a:r>
            <a:r>
              <a:rPr lang="en-US" sz="2400" b="1" dirty="0" err="1"/>
              <a:t>максЧисло</a:t>
            </a:r>
            <a:r>
              <a:rPr lang="ru-RU" sz="2400" dirty="0"/>
              <a:t> – максимальное число прыжков при поиске узла.</a:t>
            </a:r>
          </a:p>
          <a:p>
            <a:r>
              <a:rPr lang="en-US" sz="2400" b="1" dirty="0"/>
              <a:t>–w </a:t>
            </a:r>
            <a:r>
              <a:rPr lang="en-US" sz="2400" b="1" dirty="0" err="1"/>
              <a:t>интервал</a:t>
            </a:r>
            <a:r>
              <a:rPr lang="ru-RU" sz="2400" dirty="0"/>
              <a:t> – интервал ожидания каждого ответа в миллисекундах.</a:t>
            </a:r>
          </a:p>
          <a:p>
            <a:r>
              <a:rPr lang="en-US" sz="2400" b="1" dirty="0"/>
              <a:t>TRACERT</a:t>
            </a:r>
            <a:r>
              <a:rPr lang="ru-RU" sz="2400" dirty="0"/>
              <a:t> позволяет обнаружить некоторые ошибки маршрутизации в </a:t>
            </a:r>
            <a:r>
              <a:rPr lang="ru-RU" sz="2400" dirty="0" smtClean="0"/>
              <a:t>сети</a:t>
            </a:r>
            <a:r>
              <a:rPr lang="en-US" sz="2400" dirty="0" smtClean="0"/>
              <a:t>: </a:t>
            </a:r>
            <a:r>
              <a:rPr lang="ru-RU" sz="2400" dirty="0" smtClean="0"/>
              <a:t>отсутствие </a:t>
            </a:r>
            <a:r>
              <a:rPr lang="ru-RU" sz="2400" dirty="0"/>
              <a:t>правила маршрутизации в каком либо шлюзе, или петля маршрутов по умолчанию. 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1077218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tracert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ru-RU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маршрута прохождения пакетов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248" y="1340768"/>
            <a:ext cx="875824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800" dirty="0"/>
              <a:t>(</a:t>
            </a:r>
            <a:r>
              <a:rPr lang="en-US" sz="2400" dirty="0"/>
              <a:t>trace route</a:t>
            </a:r>
            <a:r>
              <a:rPr lang="en-US" sz="2400" dirty="0" smtClean="0"/>
              <a:t>):</a:t>
            </a:r>
            <a:r>
              <a:rPr lang="ru-RU" sz="2400" dirty="0"/>
              <a:t>В отличие от PING на пробные пакеты постоянного размера отвечает каждый узел, через который этот пакет проходит. Программа измеряет и показывает время между отправкой пакета и получением ответа</a:t>
            </a:r>
            <a:r>
              <a:rPr lang="ru-RU" sz="2400" dirty="0" smtClean="0"/>
              <a:t>.</a:t>
            </a:r>
            <a:r>
              <a:rPr lang="en-US" sz="2400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6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1077218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pathping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Проверка достижимости заданного адреса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84784"/>
            <a:ext cx="885698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Это более продвинутая версия </a:t>
            </a:r>
            <a:r>
              <a:rPr lang="en-US" sz="2400" dirty="0" smtClean="0"/>
              <a:t>ping, </a:t>
            </a:r>
            <a:r>
              <a:rPr lang="ru-RU" sz="2400" dirty="0" smtClean="0"/>
              <a:t>которая полезна</a:t>
            </a:r>
            <a:r>
              <a:rPr lang="ru-RU" sz="2400" dirty="0"/>
              <a:t>, если между вашим ПК и тестируемым устройством находится несколько маршрутизаторов</a:t>
            </a:r>
          </a:p>
        </p:txBody>
      </p:sp>
    </p:spTree>
    <p:extLst>
      <p:ext uri="{BB962C8B-B14F-4D97-AF65-F5344CB8AC3E}">
        <p14:creationId xmlns:p14="http://schemas.microsoft.com/office/powerpoint/2010/main" val="17475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452431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</a:rPr>
              <a:t>C:\WINDOWS\system32&gt;pathping yandex.ru</a:t>
            </a:r>
          </a:p>
          <a:p>
            <a:r>
              <a:rPr lang="ru-RU" sz="2400" dirty="0" smtClean="0">
                <a:latin typeface="Consolas" panose="020B0609020204030204" pitchFamily="49" charset="0"/>
              </a:rPr>
              <a:t>Трассировка </a:t>
            </a:r>
            <a:r>
              <a:rPr lang="ru-RU" sz="2400" dirty="0">
                <a:latin typeface="Consolas" panose="020B0609020204030204" pitchFamily="49" charset="0"/>
              </a:rPr>
              <a:t>маршрута к </a:t>
            </a:r>
            <a:r>
              <a:rPr lang="en-US" sz="2400" dirty="0">
                <a:latin typeface="Consolas" panose="020B0609020204030204" pitchFamily="49" charset="0"/>
              </a:rPr>
              <a:t>yandex.ru [77.88.55.66]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с максимальным числом переходов 30: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0  </a:t>
            </a:r>
            <a:r>
              <a:rPr lang="en-US" sz="2400" dirty="0" err="1">
                <a:latin typeface="Consolas" panose="020B0609020204030204" pitchFamily="49" charset="0"/>
              </a:rPr>
              <a:t>starikNAD</a:t>
            </a:r>
            <a:r>
              <a:rPr lang="en-US" sz="2400" dirty="0">
                <a:latin typeface="Consolas" panose="020B0609020204030204" pitchFamily="49" charset="0"/>
              </a:rPr>
              <a:t> [192.168.50.147]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1  router.asus.com [192.168.50.1]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2  10.0.10.129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3  171.25.174.254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4  ip118-131-200-109.crelcom.ru [109.200.131.118]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5  yandex-peers.crelcom.ru [109.200.129.253]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6  sas-32z1-ae1-1.yndx.net [87.250.239.177]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7  10.1.1.1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8  yandex.ru [77.88.55.66]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19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248" y="1781781"/>
            <a:ext cx="8614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Потенциал этой утилиты огромен, но большинству людей он не нужен. Для рядовых пользователей важна лишь возможность определить IP-адрес какого-либо доменного имени.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206248" y="188641"/>
            <a:ext cx="8758239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nslookup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сопоставление доменных адресов Интернета с IP-адресами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248" y="3284984"/>
            <a:ext cx="8614224" cy="34163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</a:rPr>
              <a:t>C:\WINDOWS\system32&gt;nslookup yandex.ru</a:t>
            </a:r>
          </a:p>
          <a:p>
            <a:r>
              <a:rPr lang="ru-RU" sz="2400" dirty="0" smtClean="0">
                <a:latin typeface="Consolas" panose="020B0609020204030204" pitchFamily="49" charset="0"/>
              </a:rPr>
              <a:t>Сервер:  </a:t>
            </a:r>
            <a:r>
              <a:rPr lang="en-US" sz="2400" dirty="0">
                <a:latin typeface="Consolas" panose="020B0609020204030204" pitchFamily="49" charset="0"/>
              </a:rPr>
              <a:t>router.asus.com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Address:  192.168.50.1</a:t>
            </a:r>
          </a:p>
          <a:p>
            <a:r>
              <a:rPr lang="ru-RU" sz="2400" dirty="0" smtClean="0">
                <a:latin typeface="Consolas" panose="020B0609020204030204" pitchFamily="49" charset="0"/>
              </a:rPr>
              <a:t>Имя</a:t>
            </a:r>
            <a:r>
              <a:rPr lang="ru-RU" sz="2400" dirty="0">
                <a:latin typeface="Consolas" panose="020B0609020204030204" pitchFamily="49" charset="0"/>
              </a:rPr>
              <a:t> :     </a:t>
            </a:r>
            <a:r>
              <a:rPr lang="en-US" sz="2400" dirty="0">
                <a:latin typeface="Consolas" panose="020B0609020204030204" pitchFamily="49" charset="0"/>
              </a:rPr>
              <a:t>yandex.ru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Addresses:  2a02:6b8:a::a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5.255.255.77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77.88.55.70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5.255.255.70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77.88.55.66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02" y="278092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DNS (</a:t>
            </a:r>
            <a:r>
              <a:rPr lang="ru-RU" sz="2000" dirty="0" err="1"/>
              <a:t>domain</a:t>
            </a:r>
            <a:r>
              <a:rPr lang="ru-RU" sz="2000" dirty="0"/>
              <a:t> </a:t>
            </a:r>
            <a:r>
              <a:rPr lang="ru-RU" sz="2000" dirty="0" err="1"/>
              <a:t>name</a:t>
            </a:r>
            <a:r>
              <a:rPr lang="ru-RU" sz="2000" dirty="0"/>
              <a:t> </a:t>
            </a:r>
            <a:r>
              <a:rPr lang="ru-RU" sz="2000" dirty="0" err="1"/>
              <a:t>service</a:t>
            </a:r>
            <a:r>
              <a:rPr lang="ru-RU" sz="2000" dirty="0"/>
              <a:t> </a:t>
            </a:r>
            <a:r>
              <a:rPr lang="en-US" sz="2000" dirty="0" smtClean="0"/>
              <a:t>) - </a:t>
            </a:r>
            <a:r>
              <a:rPr lang="ru-RU" sz="2000" dirty="0" smtClean="0"/>
              <a:t>специальная </a:t>
            </a:r>
            <a:r>
              <a:rPr lang="ru-RU" sz="2000" dirty="0"/>
              <a:t>служба, сопоставляющая доменные адреса Интернет с IP </a:t>
            </a:r>
            <a:r>
              <a:rPr lang="ru-RU" sz="2000" dirty="0" smtClean="0"/>
              <a:t>адресами. </a:t>
            </a:r>
            <a:endParaRPr lang="en-US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работы этой утилиты должен быть определен сервер DNS в параметрах IP компьютера. С его помощью и будет производиться распознавание имен.</a:t>
            </a:r>
          </a:p>
          <a:p>
            <a:r>
              <a:rPr lang="ru-RU" sz="2000" b="1" i="1" dirty="0"/>
              <a:t>Использование:</a:t>
            </a:r>
            <a:endParaRPr lang="ru-RU" sz="2000" dirty="0"/>
          </a:p>
          <a:p>
            <a:r>
              <a:rPr lang="en-US" sz="2000" b="1" dirty="0" err="1" smtClean="0"/>
              <a:t>искомый_компьютер</a:t>
            </a:r>
            <a:r>
              <a:rPr lang="ru-RU" sz="2000" dirty="0" smtClean="0"/>
              <a:t> </a:t>
            </a:r>
            <a:r>
              <a:rPr lang="ru-RU" sz="2000" dirty="0"/>
              <a:t>– ищет данные для параметра </a:t>
            </a:r>
            <a:r>
              <a:rPr lang="ru-RU" sz="2000" dirty="0" err="1"/>
              <a:t>искомый_компьютер</a:t>
            </a:r>
            <a:r>
              <a:rPr lang="ru-RU" sz="2000" dirty="0"/>
              <a:t>, используя текущий, заданный по умолчанию сервер имен DNS, если никакого другого сервера не указано</a:t>
            </a:r>
          </a:p>
          <a:p>
            <a:r>
              <a:rPr lang="en-US" sz="2000" b="1" dirty="0"/>
              <a:t>–</a:t>
            </a:r>
            <a:r>
              <a:rPr lang="en-US" sz="2000" b="1" dirty="0" err="1"/>
              <a:t>сервер</a:t>
            </a:r>
            <a:r>
              <a:rPr lang="ru-RU" sz="2000" dirty="0"/>
              <a:t> – указывает, что данный сервер следует использовать в качестве сервера имен DNS. Если параметр </a:t>
            </a:r>
            <a:r>
              <a:rPr lang="en-US" sz="2000" b="1" dirty="0"/>
              <a:t>–</a:t>
            </a:r>
            <a:r>
              <a:rPr lang="en-US" sz="2000" b="1" dirty="0" err="1"/>
              <a:t>сервер</a:t>
            </a:r>
            <a:r>
              <a:rPr lang="ru-RU" sz="2000" dirty="0"/>
              <a:t> не указан, используется сервер DNS, заданный по умолчанию. 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107504" y="188641"/>
            <a:ext cx="8856983" cy="107721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nslookup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сопоставление доменных адресов Интернета с IP-адресами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000" y="1340768"/>
            <a:ext cx="87582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nslookup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[–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подкоманда ...] [{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искомый_компьютер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| [–сервер</a:t>
            </a:r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]}]</a:t>
            </a:r>
            <a:endParaRPr lang="ru-RU" sz="2800" b="1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Служба DNS позволяет преобразовывать сложные для запоминания </a:t>
            </a:r>
            <a:r>
              <a:rPr lang="ru-RU" sz="2400" dirty="0" err="1"/>
              <a:t>ip</a:t>
            </a:r>
            <a:r>
              <a:rPr lang="ru-RU" sz="2400" dirty="0"/>
              <a:t> адреса в простые и легкие доменные имена, которые намного проще запомнить.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не вдаваться в подробности, то существует сеть DNS серверов, на которых хранится вся необходимая информация об IP адресах  и соответствующих им доменах. Время от времени они обмениваются между собой информацией, чтобы база данных была полной и актуальной.</a:t>
            </a:r>
          </a:p>
          <a:p>
            <a:r>
              <a:rPr lang="ru-RU" sz="2400" dirty="0"/>
              <a:t>Когда компьютеру нужно обратиться к какому-либо сайту по домену, он запрашивает его IP адрес у DNS сервера, а затем сохраняет его в локальном кэше. Но DNS запросы могут отсылаться не только автоматически, их может формировать и отправлять утилита </a:t>
            </a:r>
            <a:r>
              <a:rPr lang="ru-RU" sz="2400" dirty="0" err="1"/>
              <a:t>nslookup</a:t>
            </a:r>
            <a:r>
              <a:rPr lang="ru-RU" sz="2400" dirty="0"/>
              <a:t> в Linux или Windows.</a:t>
            </a:r>
          </a:p>
        </p:txBody>
      </p:sp>
    </p:spTree>
    <p:extLst>
      <p:ext uri="{BB962C8B-B14F-4D97-AF65-F5344CB8AC3E}">
        <p14:creationId xmlns:p14="http://schemas.microsoft.com/office/powerpoint/2010/main" val="18797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утилитами называются 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561" y="2495513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Парадоксально, но факт: утилиты командной строки в Windows никогда не привлекали внимания ни пользователей, ни администраторов, но в тоже время состав и возможности этих утилит обогащаются каждый год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903" y="4202947"/>
            <a:ext cx="8784976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Для связи с сетью компьютеры оснащаются сетевыми интерфейсами, к которым </a:t>
            </a:r>
            <a:r>
              <a:rPr lang="ru-RU" sz="2400" dirty="0" smtClean="0"/>
              <a:t>относятся…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501" y="5171718"/>
            <a:ext cx="8791378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Ethernet</a:t>
            </a:r>
            <a:r>
              <a:rPr lang="ru-RU" sz="2400" dirty="0"/>
              <a:t> платы, </a:t>
            </a:r>
            <a:r>
              <a:rPr lang="ru-RU" sz="2400" dirty="0" err="1"/>
              <a:t>Wi-Fi</a:t>
            </a:r>
            <a:r>
              <a:rPr lang="ru-RU" sz="2400" dirty="0"/>
              <a:t> и </a:t>
            </a:r>
            <a:r>
              <a:rPr lang="ru-RU" sz="2400" dirty="0" err="1"/>
              <a:t>WiMAX</a:t>
            </a:r>
            <a:r>
              <a:rPr lang="ru-RU" sz="2400" dirty="0"/>
              <a:t> модули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9903" y="788079"/>
            <a:ext cx="878497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утилитами называются сравнительно небольшие программы, предназначенные для решения каких-либо узкоспециализированных задач. Большинство сетевых утилит доступно из командной строки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501" y="5771157"/>
            <a:ext cx="8791378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dirty="0"/>
              <a:t>Отметим также, что IP адреса разбиты на две категории: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3110" y="6278262"/>
            <a:ext cx="8791378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dirty="0"/>
              <a:t>приватные и публичные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206248" y="188641"/>
            <a:ext cx="8758239" cy="107721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netstat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sz="3200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Получение статистики  пакетов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248" y="1340768"/>
            <a:ext cx="875824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netstat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[-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a] [-r] [-s]</a:t>
            </a:r>
          </a:p>
          <a:p>
            <a:pPr hangingPunct="0"/>
            <a:r>
              <a:rPr lang="ru-RU" sz="2800" dirty="0"/>
              <a:t>-a – получить общую статистику; </a:t>
            </a:r>
            <a:endParaRPr lang="en-US" sz="2800" dirty="0" smtClean="0"/>
          </a:p>
          <a:p>
            <a:pPr hangingPunct="0"/>
            <a:r>
              <a:rPr lang="ru-RU" sz="2800" dirty="0" smtClean="0"/>
              <a:t>-</a:t>
            </a:r>
            <a:r>
              <a:rPr lang="ru-RU" sz="2800" dirty="0"/>
              <a:t>s – по каждому протоколу;  </a:t>
            </a:r>
            <a:endParaRPr lang="en-US" sz="2800" dirty="0" smtClean="0"/>
          </a:p>
          <a:p>
            <a:pPr hangingPunct="0"/>
            <a:r>
              <a:rPr lang="ru-RU" sz="2800" dirty="0" smtClean="0"/>
              <a:t>-</a:t>
            </a:r>
            <a:r>
              <a:rPr lang="ru-RU" sz="2800" dirty="0"/>
              <a:t>r – таблица маршрутизации.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248" y="3427229"/>
            <a:ext cx="8758240" cy="286232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e:\</a:t>
            </a:r>
            <a:r>
              <a:rPr lang="ru-RU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ПРИБРЕЖНОЕ&gt;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netstat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 -a</a:t>
            </a:r>
          </a:p>
          <a:p>
            <a:r>
              <a:rPr lang="ru-RU" sz="2000" dirty="0" smtClean="0">
                <a:latin typeface="Consolas" panose="020B0609020204030204" pitchFamily="49" charset="0"/>
              </a:rPr>
              <a:t>Активные </a:t>
            </a:r>
            <a:r>
              <a:rPr lang="ru-RU" sz="2000" dirty="0">
                <a:latin typeface="Consolas" panose="020B0609020204030204" pitchFamily="49" charset="0"/>
              </a:rPr>
              <a:t>подключения</a:t>
            </a:r>
          </a:p>
          <a:p>
            <a:r>
              <a:rPr lang="ru-RU" sz="2000" dirty="0" smtClean="0">
                <a:latin typeface="Consolas" panose="020B0609020204030204" pitchFamily="49" charset="0"/>
              </a:rPr>
              <a:t> </a:t>
            </a:r>
            <a:r>
              <a:rPr lang="ru-RU" sz="2000" dirty="0">
                <a:latin typeface="Consolas" panose="020B0609020204030204" pitchFamily="49" charset="0"/>
              </a:rPr>
              <a:t>Имя </a:t>
            </a:r>
            <a:r>
              <a:rPr lang="ru-RU" sz="2000" dirty="0" smtClean="0">
                <a:latin typeface="Consolas" panose="020B0609020204030204" pitchFamily="49" charset="0"/>
              </a:rPr>
              <a:t> </a:t>
            </a:r>
            <a:r>
              <a:rPr lang="ru-RU" sz="2000" dirty="0">
                <a:latin typeface="Consolas" panose="020B0609020204030204" pitchFamily="49" charset="0"/>
              </a:rPr>
              <a:t>Локальный адрес </a:t>
            </a:r>
            <a:r>
              <a:rPr lang="ru-RU" sz="2000" dirty="0" smtClean="0">
                <a:latin typeface="Consolas" panose="020B0609020204030204" pitchFamily="49" charset="0"/>
              </a:rPr>
              <a:t>    </a:t>
            </a:r>
            <a:r>
              <a:rPr lang="ru-RU" sz="2000" dirty="0">
                <a:latin typeface="Consolas" panose="020B0609020204030204" pitchFamily="49" charset="0"/>
              </a:rPr>
              <a:t>Внешний адрес  </a:t>
            </a:r>
            <a:r>
              <a:rPr lang="ru-RU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ru-RU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ru-RU" sz="2000" dirty="0" smtClean="0">
                <a:latin typeface="Consolas" panose="020B0609020204030204" pitchFamily="49" charset="0"/>
              </a:rPr>
              <a:t>Состояние</a:t>
            </a:r>
            <a:endParaRPr lang="ru-RU" sz="2000" dirty="0">
              <a:latin typeface="Consolas" panose="020B0609020204030204" pitchFamily="49" charset="0"/>
            </a:endParaRPr>
          </a:p>
          <a:p>
            <a:r>
              <a:rPr lang="ru-RU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TCP 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0.0.0.0:135  </a:t>
            </a:r>
            <a:r>
              <a:rPr lang="en-US" sz="2000" dirty="0" smtClean="0">
                <a:latin typeface="Consolas" panose="020B0609020204030204" pitchFamily="49" charset="0"/>
              </a:rPr>
              <a:t>       </a:t>
            </a:r>
            <a:r>
              <a:rPr lang="en-US" sz="2000" dirty="0">
                <a:latin typeface="Consolas" panose="020B0609020204030204" pitchFamily="49" charset="0"/>
              </a:rPr>
              <a:t>DESKTOP-4Q2BKFU:0  </a:t>
            </a: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>
                <a:latin typeface="Consolas" panose="020B0609020204030204" pitchFamily="49" charset="0"/>
              </a:rPr>
              <a:t>LISTENING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latin typeface="Consolas" panose="020B0609020204030204" pitchFamily="49" charset="0"/>
              </a:rPr>
              <a:t>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TCP </a:t>
            </a:r>
            <a:r>
              <a:rPr lang="en-US" sz="2000" dirty="0" smtClean="0">
                <a:latin typeface="Consolas" panose="020B0609020204030204" pitchFamily="49" charset="0"/>
              </a:rPr>
              <a:t> 192.168.1.103:49691 </a:t>
            </a:r>
            <a:r>
              <a:rPr lang="en-US" sz="2000" dirty="0">
                <a:latin typeface="Consolas" panose="020B0609020204030204" pitchFamily="49" charset="0"/>
              </a:rPr>
              <a:t>51.105.249.228:https   ESTABLISHED</a:t>
            </a:r>
          </a:p>
          <a:p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TCP </a:t>
            </a:r>
            <a:r>
              <a:rPr lang="en-US" sz="2000" dirty="0" smtClean="0">
                <a:latin typeface="Consolas" panose="020B0609020204030204" pitchFamily="49" charset="0"/>
              </a:rPr>
              <a:t> 192.168.1.103:50512 </a:t>
            </a:r>
            <a:r>
              <a:rPr lang="en-US" sz="2000" dirty="0">
                <a:latin typeface="Consolas" panose="020B0609020204030204" pitchFamily="49" charset="0"/>
              </a:rPr>
              <a:t>ec2-52-0-252-81:4244   ESTABLISHED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TCP  </a:t>
            </a:r>
            <a:r>
              <a:rPr lang="en-US" sz="2000" dirty="0">
                <a:latin typeface="Consolas" panose="020B0609020204030204" pitchFamily="49" charset="0"/>
              </a:rPr>
              <a:t>192.168.1.103:52757 </a:t>
            </a:r>
            <a:r>
              <a:rPr lang="en-US" sz="2000" dirty="0" smtClean="0">
                <a:latin typeface="Consolas" panose="020B0609020204030204" pitchFamily="49" charset="0"/>
              </a:rPr>
              <a:t>a95-100-176-13:https   </a:t>
            </a:r>
            <a:r>
              <a:rPr lang="en-US" sz="2000" dirty="0">
                <a:latin typeface="Consolas" panose="020B0609020204030204" pitchFamily="49" charset="0"/>
              </a:rPr>
              <a:t>CLOSE_WAIT</a:t>
            </a:r>
          </a:p>
          <a:p>
            <a:r>
              <a:rPr lang="en-US" sz="2000" dirty="0" smtClean="0">
                <a:latin typeface="Consolas" panose="020B0609020204030204" pitchFamily="49" charset="0"/>
              </a:rPr>
              <a:t> TCP  192.168.1.103:56136 ec2-52-89-235-93:https </a:t>
            </a:r>
            <a:r>
              <a:rPr lang="en-US" sz="2000" dirty="0">
                <a:latin typeface="Consolas" panose="020B0609020204030204" pitchFamily="49" charset="0"/>
              </a:rPr>
              <a:t>ESTABLISHED</a:t>
            </a:r>
            <a:endParaRPr lang="ru-RU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314" y="116632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e:\ПРИБРЕЖНОЕ&gt;netstat -s</a:t>
            </a:r>
          </a:p>
          <a:p>
            <a:r>
              <a:rPr lang="ru-RU" sz="2000" dirty="0" smtClean="0">
                <a:latin typeface="Consolas" panose="020B0609020204030204" pitchFamily="49" charset="0"/>
              </a:rPr>
              <a:t>Статистика </a:t>
            </a:r>
            <a:r>
              <a:rPr lang="ru-RU" sz="2000" dirty="0">
                <a:latin typeface="Consolas" panose="020B0609020204030204" pitchFamily="49" charset="0"/>
              </a:rPr>
              <a:t>IPv4</a:t>
            </a:r>
          </a:p>
          <a:p>
            <a:endParaRPr lang="ru-RU" sz="2000" dirty="0">
              <a:latin typeface="Consolas" panose="020B0609020204030204" pitchFamily="49" charset="0"/>
            </a:endParaRPr>
          </a:p>
          <a:p>
            <a:r>
              <a:rPr lang="ru-RU" sz="2000" dirty="0">
                <a:latin typeface="Consolas" panose="020B0609020204030204" pitchFamily="49" charset="0"/>
              </a:rPr>
              <a:t>  Получено пакетов                   = 2901675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Получено ошибок в заголовках       = 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Получено ошибок в адресах          = 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Направлено </a:t>
            </a:r>
            <a:r>
              <a:rPr lang="ru-RU" sz="2000" dirty="0" err="1">
                <a:latin typeface="Consolas" panose="020B0609020204030204" pitchFamily="49" charset="0"/>
              </a:rPr>
              <a:t>датаграмм</a:t>
            </a:r>
            <a:r>
              <a:rPr lang="ru-RU" sz="2000" dirty="0">
                <a:latin typeface="Consolas" panose="020B0609020204030204" pitchFamily="49" charset="0"/>
              </a:rPr>
              <a:t>               = 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Получено неизвестных протоколов    = 47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Отброшено полученных пакетов       = 5423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Доставлено полученных пакетов      = 2914000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Запросов на вывод                  = 2424984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Отброшено маршрутов                = 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Отброшено выходных пакетов         = 117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Выходных пакетов без маршрута      = 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Требуется сборка                   = 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Успешная сборка                    = 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Сбоев при сборке                   = 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Успешно фрагментировано </a:t>
            </a:r>
            <a:r>
              <a:rPr lang="ru-RU" sz="2000" dirty="0" err="1">
                <a:latin typeface="Consolas" panose="020B0609020204030204" pitchFamily="49" charset="0"/>
              </a:rPr>
              <a:t>датаграмм</a:t>
            </a:r>
            <a:r>
              <a:rPr lang="ru-RU" sz="2000" dirty="0">
                <a:latin typeface="Consolas" panose="020B0609020204030204" pitchFamily="49" charset="0"/>
              </a:rPr>
              <a:t>  = 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Сбоев при фрагментации </a:t>
            </a:r>
            <a:r>
              <a:rPr lang="ru-RU" sz="2000" dirty="0" err="1">
                <a:latin typeface="Consolas" panose="020B0609020204030204" pitchFamily="49" charset="0"/>
              </a:rPr>
              <a:t>датаграмм</a:t>
            </a:r>
            <a:r>
              <a:rPr lang="ru-RU" sz="2000" dirty="0">
                <a:latin typeface="Consolas" panose="020B0609020204030204" pitchFamily="49" charset="0"/>
              </a:rPr>
              <a:t>   = 0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  Создано фрагментов                 = 0</a:t>
            </a:r>
          </a:p>
        </p:txBody>
      </p:sp>
    </p:spTree>
    <p:extLst>
      <p:ext uri="{BB962C8B-B14F-4D97-AF65-F5344CB8AC3E}">
        <p14:creationId xmlns:p14="http://schemas.microsoft.com/office/powerpoint/2010/main" val="16691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nsolas" panose="020B0609020204030204" pitchFamily="49" charset="0"/>
              </a:rPr>
              <a:t>Статистика TCP для IPv4</a:t>
            </a:r>
          </a:p>
          <a:p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  Активных открыто                    = 7220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Пассивных открыто                   = 88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Сбоев при подключении               = 2503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Сброшено подключений                = 424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Текущих подключений                 = 43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Получено сегментов                  = 3068225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Отправлено сегментов                = 2759282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Повторно отправлено сегментов       = 17777</a:t>
            </a:r>
          </a:p>
        </p:txBody>
      </p:sp>
    </p:spTree>
    <p:extLst>
      <p:ext uri="{BB962C8B-B14F-4D97-AF65-F5344CB8AC3E}">
        <p14:creationId xmlns:p14="http://schemas.microsoft.com/office/powerpoint/2010/main" val="3157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06248" y="188641"/>
            <a:ext cx="875823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</a:t>
            </a:r>
            <a:endParaRPr lang="en-US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93" y="908720"/>
            <a:ext cx="8758240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net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use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dirty="0"/>
              <a:t>- отобразить список сетевых дисков, подключенных на данном компьютере</a:t>
            </a:r>
          </a:p>
          <a:p>
            <a:pPr hangingPunct="0"/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net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share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dirty="0"/>
              <a:t>- выводит информацию обо всех ресурсах данного компьютера, которые могут быть совместно использованы</a:t>
            </a:r>
          </a:p>
          <a:p>
            <a:pPr hangingPunct="0"/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net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view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dirty="0"/>
              <a:t>- отобразить список компьютеров в сетевом окружении.</a:t>
            </a:r>
          </a:p>
          <a:p>
            <a:pPr hangingPunct="0"/>
            <a:r>
              <a:rPr lang="ru-RU" sz="2800" b="1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net</a:t>
            </a:r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accounts</a:t>
            </a:r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dirty="0" smtClean="0"/>
              <a:t>- </a:t>
            </a:r>
            <a:r>
              <a:rPr lang="ru-RU" sz="2800" dirty="0"/>
              <a:t>выводятся текущие значения параметров, определяющих требования к паролям и входу в </a:t>
            </a:r>
            <a:r>
              <a:rPr lang="ru-RU" sz="2800" dirty="0" smtClean="0"/>
              <a:t>сеть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19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06248" y="188641"/>
            <a:ext cx="875823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</a:t>
            </a:r>
            <a:endParaRPr lang="en-US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93" y="908720"/>
            <a:ext cx="875824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b="1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net</a:t>
            </a:r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user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dirty="0"/>
              <a:t>- отобразить список пользователей </a:t>
            </a:r>
          </a:p>
          <a:p>
            <a:pPr hangingPunct="0"/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net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user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VASYA /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USERCOMMENT:"Тест-пользователь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" /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add</a:t>
            </a:r>
            <a:r>
              <a:rPr lang="ru-RU" sz="2800" dirty="0"/>
              <a:t> </a:t>
            </a:r>
            <a:endParaRPr lang="en-US" sz="2800" dirty="0" smtClean="0"/>
          </a:p>
          <a:p>
            <a:pPr hangingPunct="0"/>
            <a:r>
              <a:rPr lang="ru-RU" sz="2800" dirty="0" smtClean="0"/>
              <a:t>- </a:t>
            </a:r>
            <a:r>
              <a:rPr lang="ru-RU" sz="2800" dirty="0"/>
              <a:t>добавить пользователя с именем VASYA</a:t>
            </a:r>
          </a:p>
          <a:p>
            <a:pPr hangingPunct="0"/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net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user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VASYA * </a:t>
            </a:r>
            <a:r>
              <a:rPr lang="ru-RU" sz="2800" dirty="0"/>
              <a:t>- изменить пароль существующего пользователя VASYA. Новый пароль будет запрошен при выполнении команды.</a:t>
            </a:r>
          </a:p>
          <a:p>
            <a:pPr hangingPunct="0"/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net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user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VASYA /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delete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ru-RU" sz="2800" dirty="0"/>
              <a:t>- удалить созданного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41204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06248" y="188641"/>
            <a:ext cx="875823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netsh</a:t>
            </a:r>
            <a:endParaRPr lang="en-US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93" y="908720"/>
            <a:ext cx="8758240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NETSH означает </a:t>
            </a:r>
            <a:r>
              <a:rPr lang="ru-RU" sz="2800" dirty="0" err="1"/>
              <a:t>Network</a:t>
            </a:r>
            <a:r>
              <a:rPr lang="ru-RU" sz="2800" dirty="0"/>
              <a:t> </a:t>
            </a:r>
            <a:r>
              <a:rPr lang="ru-RU" sz="2800" dirty="0" err="1"/>
              <a:t>Shell</a:t>
            </a:r>
            <a:r>
              <a:rPr lang="ru-RU" sz="2800" dirty="0"/>
              <a:t> (сетевая оболочка). Эта команда позволяет настроить почти любой сетевой адаптер на вашем компьютере более детально.</a:t>
            </a:r>
          </a:p>
          <a:p>
            <a:pPr hangingPunct="0"/>
            <a:r>
              <a:rPr lang="ru-RU" sz="2800" dirty="0" smtClean="0"/>
              <a:t>При </a:t>
            </a:r>
            <a:r>
              <a:rPr lang="ru-RU" sz="2800" dirty="0"/>
              <a:t>вводе NETSH командная строка переходит в режим оболочки. Внутри неё есть несколько </a:t>
            </a:r>
            <a:r>
              <a:rPr lang="ru-RU" sz="2800" dirty="0" smtClean="0"/>
              <a:t>контекстов</a:t>
            </a:r>
            <a:r>
              <a:rPr lang="en-US" sz="2800" dirty="0" smtClean="0"/>
              <a:t>:</a:t>
            </a:r>
          </a:p>
          <a:p>
            <a:pPr marL="457200" indent="-457200" hangingPunct="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маршрутизация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457200" indent="-457200" hangingPunct="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связанные </a:t>
            </a:r>
            <a:r>
              <a:rPr lang="ru-RU" sz="2800" b="1" dirty="0">
                <a:solidFill>
                  <a:srgbClr val="C00000"/>
                </a:solidFill>
              </a:rPr>
              <a:t>с DHCP команды,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457200" indent="-457200" hangingPunct="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диагностика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92696"/>
            <a:ext cx="86487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2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43000"/>
            <a:ext cx="8648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71550"/>
            <a:ext cx="8636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Сетевые утилиты </a:t>
            </a:r>
            <a:r>
              <a:rPr lang="en-US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948" y="980728"/>
            <a:ext cx="87582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Команда </a:t>
            </a:r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f</a:t>
            </a:r>
            <a:r>
              <a:rPr lang="ru-RU" sz="2800" b="1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config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/>
              <a:t>предназначена для получения информации о настройках сетевых </a:t>
            </a:r>
            <a:r>
              <a:rPr lang="ru-RU" sz="2800" dirty="0" smtClean="0"/>
              <a:t>интерфейсов</a:t>
            </a:r>
            <a:endParaRPr lang="en-US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5948" y="2060848"/>
            <a:ext cx="87582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/>
              <a:t>В современных версиях </a:t>
            </a:r>
            <a:r>
              <a:rPr lang="en-US" sz="2800" dirty="0" smtClean="0"/>
              <a:t>Linux </a:t>
            </a:r>
            <a:r>
              <a:rPr lang="ru-RU" sz="2800" dirty="0" smtClean="0"/>
              <a:t>команда может отсутствовать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8" y="3140968"/>
            <a:ext cx="8758241" cy="18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5948" y="5157192"/>
            <a:ext cx="87582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/>
              <a:t>Вместо нее теперь используется утилита </a:t>
            </a:r>
            <a:endParaRPr lang="en-US" sz="2800" dirty="0" smtClean="0"/>
          </a:p>
          <a:p>
            <a:pPr hangingPunct="0"/>
            <a:r>
              <a:rPr lang="en-US" sz="2800" b="1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ip</a:t>
            </a:r>
            <a:r>
              <a:rPr lang="en-US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51475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56984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hangingPunct="0"/>
            <a:r>
              <a:rPr lang="en-US" sz="2400" b="1" dirty="0" err="1">
                <a:latin typeface="Consolas" panose="020B0609020204030204" pitchFamily="49" charset="0"/>
              </a:rPr>
              <a:t>arp</a:t>
            </a:r>
            <a:r>
              <a:rPr lang="ru-RU" sz="2400" dirty="0"/>
              <a:t> - управление ARP-таблицей</a:t>
            </a:r>
          </a:p>
          <a:p>
            <a:pPr lvl="0" hangingPunct="0"/>
            <a:r>
              <a:rPr lang="en-US" sz="2400" b="1" dirty="0">
                <a:latin typeface="Consolas" panose="020B0609020204030204" pitchFamily="49" charset="0"/>
              </a:rPr>
              <a:t>ping</a:t>
            </a:r>
            <a:r>
              <a:rPr lang="ru-RU" sz="2400" dirty="0"/>
              <a:t> - отправляет ICMP-пакеты на указанный узел для проверки доступности узла.</a:t>
            </a:r>
          </a:p>
          <a:p>
            <a:pPr lvl="0" hangingPunct="0"/>
            <a:r>
              <a:rPr lang="en-US" sz="2400" b="1" dirty="0">
                <a:latin typeface="Consolas" panose="020B0609020204030204" pitchFamily="49" charset="0"/>
              </a:rPr>
              <a:t>ping6</a:t>
            </a:r>
            <a:r>
              <a:rPr lang="ru-RU" sz="2400" dirty="0"/>
              <a:t> - версия </a:t>
            </a:r>
            <a:r>
              <a:rPr lang="ru-RU" sz="2400" dirty="0" err="1"/>
              <a:t>ping</a:t>
            </a:r>
            <a:r>
              <a:rPr lang="ru-RU" sz="2400" dirty="0"/>
              <a:t> для IPv6</a:t>
            </a:r>
          </a:p>
          <a:p>
            <a:pPr lvl="0" hangingPunct="0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tracert</a:t>
            </a:r>
            <a:r>
              <a:rPr lang="ru-RU" sz="2400" dirty="0"/>
              <a:t> - трассировка маршрута к указанному узлу (показывает маршруты, то есть список маршрутизаторов, между двумя узлами сети)</a:t>
            </a:r>
          </a:p>
          <a:p>
            <a:pPr lvl="0" hangingPunct="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tracert6</a:t>
            </a:r>
            <a:r>
              <a:rPr lang="ru-RU" sz="2400" dirty="0"/>
              <a:t> - версия </a:t>
            </a:r>
            <a:r>
              <a:rPr lang="ru-RU" sz="2400" dirty="0" err="1"/>
              <a:t>tracert</a:t>
            </a:r>
            <a:r>
              <a:rPr lang="ru-RU" sz="2400" dirty="0"/>
              <a:t> для протокола IPv6</a:t>
            </a:r>
          </a:p>
          <a:p>
            <a:pPr lvl="0" hangingPunct="0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pathping</a:t>
            </a:r>
            <a:r>
              <a:rPr lang="ru-RU" sz="2400" dirty="0"/>
              <a:t> - усовершенствованная версия </a:t>
            </a:r>
            <a:r>
              <a:rPr lang="ru-RU" sz="2400" dirty="0" err="1"/>
              <a:t>tracert</a:t>
            </a:r>
            <a:endParaRPr lang="ru-RU" sz="2400" dirty="0"/>
          </a:p>
          <a:p>
            <a:pPr lvl="0" hangingPunct="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net</a:t>
            </a:r>
            <a:r>
              <a:rPr lang="ru-RU" sz="2400" dirty="0"/>
              <a:t> - управляет сетью из командной строки</a:t>
            </a:r>
          </a:p>
          <a:p>
            <a:pPr lvl="0" hangingPunct="0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nskookup</a:t>
            </a:r>
            <a:r>
              <a:rPr lang="ru-RU" sz="2400" dirty="0"/>
              <a:t> - позволяет просматривать записи DNS-сервера</a:t>
            </a:r>
          </a:p>
          <a:p>
            <a:pPr lvl="0" hangingPunct="0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netstat</a:t>
            </a:r>
            <a:r>
              <a:rPr lang="ru-RU" sz="2400" dirty="0"/>
              <a:t> - вывод информации о сети</a:t>
            </a:r>
          </a:p>
          <a:p>
            <a:pPr lvl="0" hangingPunct="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ipconfig</a:t>
            </a:r>
            <a:r>
              <a:rPr lang="ru-RU" sz="2400" dirty="0"/>
              <a:t> - вывод информации о настройках протокола IP</a:t>
            </a:r>
          </a:p>
          <a:p>
            <a:pPr lvl="0" hangingPunct="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route</a:t>
            </a:r>
            <a:r>
              <a:rPr lang="ru-RU" sz="2400" dirty="0"/>
              <a:t> - вывод и изменение таблицы маршрутизации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netsh</a:t>
            </a:r>
            <a:r>
              <a:rPr lang="ru-RU" sz="2400" dirty="0"/>
              <a:t> (</a:t>
            </a:r>
            <a:r>
              <a:rPr lang="en-US" sz="2400" b="1" dirty="0" err="1"/>
              <a:t>routemon</a:t>
            </a:r>
            <a:r>
              <a:rPr lang="ru-RU" sz="2400" dirty="0"/>
              <a:t>) - управление маршрутизатором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76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948" y="116632"/>
            <a:ext cx="875824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/>
              <a:t>Установка пакета </a:t>
            </a:r>
            <a:r>
              <a:rPr lang="en-US" sz="2800" dirty="0" smtClean="0"/>
              <a:t>net-tools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7" y="875722"/>
            <a:ext cx="8738679" cy="485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03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0" y="3722130"/>
            <a:ext cx="8187194" cy="30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0" y="116631"/>
            <a:ext cx="8187194" cy="34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948" y="116632"/>
            <a:ext cx="875824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ip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[опции] объект команда [параметры]</a:t>
            </a:r>
            <a:endParaRPr lang="en-US" sz="2800" dirty="0" smtClean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847" y="980728"/>
            <a:ext cx="875824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/>
              <a:t>Опции:</a:t>
            </a:r>
            <a:endParaRPr lang="en-US" sz="2800" dirty="0"/>
          </a:p>
          <a:p>
            <a:r>
              <a:rPr lang="ru-RU" sz="2800" b="1" dirty="0" smtClean="0"/>
              <a:t>-s</a:t>
            </a:r>
            <a:r>
              <a:rPr lang="ru-RU" sz="2800" dirty="0" smtClean="0"/>
              <a:t> </a:t>
            </a:r>
            <a:r>
              <a:rPr lang="ru-RU" sz="2800" dirty="0"/>
              <a:t>- включает вывод статистической информации</a:t>
            </a:r>
          </a:p>
          <a:p>
            <a:r>
              <a:rPr lang="ru-RU" sz="2800" b="1" dirty="0" smtClean="0"/>
              <a:t>-f</a:t>
            </a:r>
            <a:r>
              <a:rPr lang="ru-RU" sz="2800" dirty="0" smtClean="0"/>
              <a:t> - позволяет указать протокол, с которым нужно работать: </a:t>
            </a:r>
            <a:r>
              <a:rPr lang="ru-RU" sz="2800" dirty="0" err="1" smtClean="0"/>
              <a:t>bridge</a:t>
            </a:r>
            <a:r>
              <a:rPr lang="ru-RU" sz="2800" dirty="0" smtClean="0"/>
              <a:t>, </a:t>
            </a:r>
            <a:r>
              <a:rPr lang="ru-RU" sz="2800" dirty="0" err="1" smtClean="0"/>
              <a:t>dnet</a:t>
            </a:r>
            <a:r>
              <a:rPr lang="ru-RU" sz="2800" dirty="0" smtClean="0"/>
              <a:t>, </a:t>
            </a:r>
            <a:r>
              <a:rPr lang="ru-RU" sz="2800" dirty="0" err="1" smtClean="0"/>
              <a:t>inet</a:t>
            </a:r>
            <a:r>
              <a:rPr lang="ru-RU" sz="2800" dirty="0" smtClean="0"/>
              <a:t>, inet6, </a:t>
            </a:r>
            <a:r>
              <a:rPr lang="ru-RU" sz="2800" dirty="0" err="1" smtClean="0"/>
              <a:t>ipx</a:t>
            </a:r>
            <a:r>
              <a:rPr lang="ru-RU" sz="2800" dirty="0" smtClean="0"/>
              <a:t> или </a:t>
            </a:r>
            <a:r>
              <a:rPr lang="ru-RU" sz="2800" dirty="0" err="1" smtClean="0"/>
              <a:t>link</a:t>
            </a:r>
            <a:r>
              <a:rPr lang="ru-RU" sz="2800" dirty="0" smtClean="0"/>
              <a:t>. По умолчанию используется </a:t>
            </a:r>
            <a:r>
              <a:rPr lang="ru-RU" sz="2800" dirty="0" err="1" smtClean="0"/>
              <a:t>inet</a:t>
            </a:r>
            <a:r>
              <a:rPr lang="ru-RU" sz="2800" dirty="0" smtClean="0"/>
              <a:t>, </a:t>
            </a:r>
            <a:r>
              <a:rPr lang="ru-RU" sz="2800" dirty="0" err="1" smtClean="0"/>
              <a:t>link</a:t>
            </a:r>
            <a:r>
              <a:rPr lang="ru-RU" sz="2800" dirty="0" smtClean="0"/>
              <a:t> - означает отсутствие протокола.</a:t>
            </a:r>
          </a:p>
          <a:p>
            <a:r>
              <a:rPr lang="ru-RU" sz="2800" b="1" dirty="0" smtClean="0"/>
              <a:t>-</a:t>
            </a:r>
            <a:r>
              <a:rPr lang="ru-RU" sz="2800" b="1" dirty="0"/>
              <a:t>r</a:t>
            </a:r>
            <a:r>
              <a:rPr lang="ru-RU" sz="2800" dirty="0"/>
              <a:t> - выполнять </a:t>
            </a:r>
            <a:r>
              <a:rPr lang="ru-RU" sz="2800" dirty="0" err="1"/>
              <a:t>резолвинг</a:t>
            </a:r>
            <a:r>
              <a:rPr lang="ru-RU" sz="2800" dirty="0"/>
              <a:t> и выводить символические имена </a:t>
            </a:r>
            <a:r>
              <a:rPr lang="ru-RU" sz="2800" dirty="0" smtClean="0"/>
              <a:t>хостов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6221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847" y="116632"/>
            <a:ext cx="875824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/>
              <a:t>Объекты:</a:t>
            </a:r>
            <a:endParaRPr lang="en-US" sz="2800" dirty="0"/>
          </a:p>
          <a:p>
            <a:r>
              <a:rPr lang="ru-RU" sz="2800" b="1" dirty="0" err="1"/>
              <a:t>address</a:t>
            </a:r>
            <a:r>
              <a:rPr lang="ru-RU" sz="2800" dirty="0"/>
              <a:t> - сетевой адрес на устройстве</a:t>
            </a:r>
          </a:p>
          <a:p>
            <a:r>
              <a:rPr lang="ru-RU" sz="2800" b="1" dirty="0" err="1"/>
              <a:t>link</a:t>
            </a:r>
            <a:r>
              <a:rPr lang="ru-RU" sz="2800" dirty="0"/>
              <a:t>- физическое сетевое устройство</a:t>
            </a:r>
          </a:p>
          <a:p>
            <a:r>
              <a:rPr lang="ru-RU" sz="2800" b="1" dirty="0" err="1"/>
              <a:t>monitor</a:t>
            </a:r>
            <a:r>
              <a:rPr lang="ru-RU" sz="2800" dirty="0"/>
              <a:t> - мониторинг состояния устройств</a:t>
            </a:r>
          </a:p>
          <a:p>
            <a:r>
              <a:rPr lang="ru-RU" sz="2800" b="1" dirty="0" err="1"/>
              <a:t>neigh</a:t>
            </a:r>
            <a:r>
              <a:rPr lang="ru-RU" sz="2800" dirty="0"/>
              <a:t> - ARP</a:t>
            </a:r>
          </a:p>
          <a:p>
            <a:r>
              <a:rPr lang="ru-RU" sz="2800" b="1" dirty="0" err="1"/>
              <a:t>route</a:t>
            </a:r>
            <a:r>
              <a:rPr lang="ru-RU" sz="2800" dirty="0"/>
              <a:t> - управление маршрутизацией</a:t>
            </a:r>
          </a:p>
          <a:p>
            <a:r>
              <a:rPr lang="ru-RU" sz="2800" b="1" dirty="0" err="1"/>
              <a:t>rule</a:t>
            </a:r>
            <a:r>
              <a:rPr lang="ru-RU" sz="2800" dirty="0"/>
              <a:t> - правила маршрутизации</a:t>
            </a:r>
          </a:p>
          <a:p>
            <a:r>
              <a:rPr lang="ru-RU" sz="2800" b="1" dirty="0" err="1"/>
              <a:t>tunnel</a:t>
            </a:r>
            <a:r>
              <a:rPr lang="ru-RU" sz="2800" dirty="0"/>
              <a:t> - настройка </a:t>
            </a:r>
            <a:r>
              <a:rPr lang="ru-RU" sz="2800" dirty="0" err="1"/>
              <a:t>туннелирования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847" y="3861048"/>
            <a:ext cx="875824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/>
              <a:t>Команды:</a:t>
            </a:r>
          </a:p>
          <a:p>
            <a:r>
              <a:rPr lang="en-US" sz="2800" b="1" dirty="0"/>
              <a:t>add</a:t>
            </a:r>
            <a:r>
              <a:rPr lang="en-US" sz="2800" dirty="0"/>
              <a:t>,</a:t>
            </a:r>
            <a:r>
              <a:rPr lang="en-US" sz="2800" b="1" dirty="0"/>
              <a:t> change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endParaRPr lang="ru-RU" sz="2800" b="1" dirty="0" smtClean="0"/>
          </a:p>
          <a:p>
            <a:r>
              <a:rPr lang="en-US" sz="2800" b="1" dirty="0" smtClean="0"/>
              <a:t>del</a:t>
            </a:r>
            <a:r>
              <a:rPr lang="en-US" sz="2800" dirty="0" smtClean="0"/>
              <a:t> </a:t>
            </a:r>
            <a:r>
              <a:rPr lang="ru-RU" sz="2800" dirty="0"/>
              <a:t>или </a:t>
            </a:r>
            <a:r>
              <a:rPr lang="en-US" sz="2800" b="1" dirty="0"/>
              <a:t>delete</a:t>
            </a:r>
            <a:r>
              <a:rPr lang="en-US" sz="2800" dirty="0"/>
              <a:t>, </a:t>
            </a:r>
            <a:r>
              <a:rPr lang="en-US" sz="2800" b="1" dirty="0"/>
              <a:t>flush</a:t>
            </a:r>
            <a:r>
              <a:rPr lang="en-US" sz="2800" dirty="0"/>
              <a:t>, </a:t>
            </a:r>
            <a:r>
              <a:rPr lang="en-US" sz="2800" b="1" dirty="0"/>
              <a:t>get</a:t>
            </a:r>
            <a:r>
              <a:rPr lang="en-US" sz="2800" dirty="0"/>
              <a:t>, </a:t>
            </a:r>
            <a:endParaRPr lang="ru-RU" sz="2800" dirty="0" smtClean="0"/>
          </a:p>
          <a:p>
            <a:r>
              <a:rPr lang="en-US" sz="2800" b="1" dirty="0" smtClean="0"/>
              <a:t>list</a:t>
            </a:r>
            <a:r>
              <a:rPr lang="en-US" sz="2800" dirty="0" smtClean="0"/>
              <a:t> </a:t>
            </a:r>
            <a:r>
              <a:rPr lang="ru-RU" sz="2800" dirty="0"/>
              <a:t>или </a:t>
            </a:r>
            <a:r>
              <a:rPr lang="en-US" sz="2800" b="1" dirty="0"/>
              <a:t>show</a:t>
            </a:r>
            <a:r>
              <a:rPr lang="en-US" sz="2800" dirty="0"/>
              <a:t>, </a:t>
            </a:r>
            <a:endParaRPr lang="ru-RU" sz="2800" dirty="0" smtClean="0"/>
          </a:p>
          <a:p>
            <a:r>
              <a:rPr lang="en-US" sz="2800" b="1" dirty="0" smtClean="0"/>
              <a:t>monitor</a:t>
            </a:r>
            <a:r>
              <a:rPr lang="en-US" sz="2800" dirty="0"/>
              <a:t>, </a:t>
            </a:r>
            <a:r>
              <a:rPr lang="en-US" sz="2800" b="1" dirty="0"/>
              <a:t>replace</a:t>
            </a:r>
            <a:r>
              <a:rPr lang="en-US" sz="2800" dirty="0"/>
              <a:t>, </a:t>
            </a:r>
            <a:r>
              <a:rPr lang="en-US" sz="2800" b="1" dirty="0"/>
              <a:t>restore</a:t>
            </a:r>
            <a:r>
              <a:rPr lang="en-US" sz="2800" dirty="0"/>
              <a:t>, </a:t>
            </a:r>
            <a:r>
              <a:rPr lang="en-US" sz="2800" b="1" dirty="0"/>
              <a:t>save</a:t>
            </a:r>
            <a:r>
              <a:rPr lang="en-US" sz="2800" dirty="0"/>
              <a:t>, </a:t>
            </a:r>
            <a:r>
              <a:rPr lang="en-US" sz="2800" b="1" dirty="0"/>
              <a:t>set</a:t>
            </a:r>
            <a:r>
              <a:rPr lang="en-US" sz="2800" dirty="0"/>
              <a:t>, </a:t>
            </a:r>
            <a:r>
              <a:rPr lang="en-US" sz="2800" b="1" dirty="0" smtClean="0"/>
              <a:t>update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1297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telnet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948" y="980728"/>
            <a:ext cx="875824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 err="1"/>
              <a:t>Telnet</a:t>
            </a:r>
            <a:r>
              <a:rPr lang="ru-RU" sz="2800" dirty="0"/>
              <a:t> - это сетевая утилита, которая позволяет соединиться с удаленным портом любого компьютера и установить интерактивный канал связи, например, для передачи команд или получения информации</a:t>
            </a:r>
            <a:endParaRPr lang="en-US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9001" y="3429000"/>
            <a:ext cx="875824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Эта утилита очень часто использовалась раньше, для удаленного управления компьютером с Linux, но потом ей на замену пришел защищенный протокол SSH. Но </a:t>
            </a:r>
            <a:r>
              <a:rPr lang="ru-RU" sz="2800" dirty="0" err="1"/>
              <a:t>telnet</a:t>
            </a:r>
            <a:r>
              <a:rPr lang="ru-RU" sz="2800" dirty="0"/>
              <a:t> все еще используется, например, для тестирования сети, проверки портов, а также для взаимодействия с различными </a:t>
            </a:r>
            <a:r>
              <a:rPr lang="ru-RU" sz="2800" dirty="0" smtClean="0"/>
              <a:t>устройствами </a:t>
            </a:r>
            <a:r>
              <a:rPr lang="ru-RU" sz="2800" dirty="0"/>
              <a:t>и роутерами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5087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ipconfig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948" y="980728"/>
            <a:ext cx="87582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Команда 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ipconfig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предназначена для получения информации о настройках сетевых </a:t>
            </a:r>
            <a:r>
              <a:rPr lang="ru-RU" sz="2800" dirty="0" smtClean="0"/>
              <a:t>интерфейсов</a:t>
            </a:r>
            <a:endParaRPr lang="en-US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5948" y="2087235"/>
            <a:ext cx="875824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/>
              <a:t>Без параметров: </a:t>
            </a:r>
            <a:r>
              <a:rPr lang="ru-RU" sz="2800" dirty="0"/>
              <a:t>отображается только IP–адрес, маска подсети и стандартный шлюз для каждого подключенного адаптера, для которого выполнена привязка с TCP/IP</a:t>
            </a:r>
            <a:endParaRPr lang="en-US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5948" y="4055517"/>
            <a:ext cx="87582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uk-UA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/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all</a:t>
            </a:r>
            <a:r>
              <a:rPr lang="uk-UA" sz="28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uk-UA" sz="2800" dirty="0"/>
              <a:t>– </a:t>
            </a:r>
            <a:r>
              <a:rPr lang="uk-UA" sz="2800" dirty="0" err="1"/>
              <a:t>отобразить</a:t>
            </a:r>
            <a:r>
              <a:rPr lang="uk-UA" sz="2800" dirty="0"/>
              <a:t> </a:t>
            </a:r>
            <a:r>
              <a:rPr lang="uk-UA" sz="2800" dirty="0" err="1"/>
              <a:t>полную</a:t>
            </a:r>
            <a:r>
              <a:rPr lang="uk-UA" sz="2800" dirty="0"/>
              <a:t> </a:t>
            </a:r>
            <a:r>
              <a:rPr lang="uk-UA" sz="2800" dirty="0" err="1"/>
              <a:t>информацию</a:t>
            </a:r>
            <a:r>
              <a:rPr lang="uk-UA" sz="2800" dirty="0"/>
              <a:t> о </a:t>
            </a:r>
            <a:r>
              <a:rPr lang="uk-UA" sz="2800" dirty="0" err="1"/>
              <a:t>настройке</a:t>
            </a:r>
            <a:r>
              <a:rPr lang="uk-UA" sz="2800" dirty="0"/>
              <a:t> </a:t>
            </a:r>
            <a:r>
              <a:rPr lang="uk-UA" sz="2800" dirty="0" err="1"/>
              <a:t>параметров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98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54" y="188640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nsolas" panose="020B0609020204030204" pitchFamily="49" charset="0"/>
              </a:rPr>
              <a:t>e:\ПРИБРЕЖНОЕ&gt;ipconfig</a:t>
            </a:r>
          </a:p>
          <a:p>
            <a:r>
              <a:rPr lang="ru-RU" b="1" dirty="0" smtClean="0">
                <a:latin typeface="Consolas" panose="020B0609020204030204" pitchFamily="49" charset="0"/>
              </a:rPr>
              <a:t>Настройка </a:t>
            </a:r>
            <a:r>
              <a:rPr lang="ru-RU" b="1" dirty="0">
                <a:latin typeface="Consolas" panose="020B0609020204030204" pitchFamily="49" charset="0"/>
              </a:rPr>
              <a:t>протокола IP для Windows</a:t>
            </a:r>
          </a:p>
          <a:p>
            <a:endParaRPr lang="ru-RU" b="1" dirty="0">
              <a:latin typeface="Consolas" panose="020B0609020204030204" pitchFamily="49" charset="0"/>
            </a:endParaRPr>
          </a:p>
          <a:p>
            <a:r>
              <a:rPr lang="ru-RU" b="1" dirty="0">
                <a:latin typeface="Consolas" panose="020B0609020204030204" pitchFamily="49" charset="0"/>
              </a:rPr>
              <a:t>Адаптер </a:t>
            </a:r>
            <a:r>
              <a:rPr lang="ru-RU" b="1" dirty="0" err="1">
                <a:latin typeface="Consolas" panose="020B0609020204030204" pitchFamily="49" charset="0"/>
              </a:rPr>
              <a:t>Ethernet</a:t>
            </a:r>
            <a:r>
              <a:rPr lang="ru-RU" b="1" dirty="0">
                <a:latin typeface="Consolas" panose="020B0609020204030204" pitchFamily="49" charset="0"/>
              </a:rPr>
              <a:t> </a:t>
            </a:r>
            <a:r>
              <a:rPr lang="ru-RU" b="1" dirty="0" err="1">
                <a:latin typeface="Consolas" panose="020B0609020204030204" pitchFamily="49" charset="0"/>
              </a:rPr>
              <a:t>Ethernet</a:t>
            </a:r>
            <a:r>
              <a:rPr lang="ru-RU" b="1" dirty="0">
                <a:latin typeface="Consolas" panose="020B0609020204030204" pitchFamily="49" charset="0"/>
              </a:rPr>
              <a:t>:</a:t>
            </a:r>
          </a:p>
          <a:p>
            <a:endParaRPr lang="ru-RU" b="1" dirty="0">
              <a:latin typeface="Consolas" panose="020B0609020204030204" pitchFamily="49" charset="0"/>
            </a:endParaRPr>
          </a:p>
          <a:p>
            <a:r>
              <a:rPr lang="ru-RU" b="1" dirty="0">
                <a:latin typeface="Consolas" panose="020B0609020204030204" pitchFamily="49" charset="0"/>
              </a:rPr>
              <a:t>   Состояние среды. . . . . . . . : Среда передачи недоступна.</a:t>
            </a:r>
          </a:p>
          <a:p>
            <a:r>
              <a:rPr lang="ru-RU" b="1" dirty="0">
                <a:latin typeface="Consolas" panose="020B0609020204030204" pitchFamily="49" charset="0"/>
              </a:rPr>
              <a:t>   DNS-суффикс подключения . . . . . :</a:t>
            </a:r>
          </a:p>
          <a:p>
            <a:endParaRPr lang="en-US" b="1" dirty="0" smtClean="0">
              <a:latin typeface="Consolas" panose="020B0609020204030204" pitchFamily="49" charset="0"/>
            </a:endParaRPr>
          </a:p>
          <a:p>
            <a:r>
              <a:rPr lang="ru-RU" b="1" dirty="0" smtClean="0">
                <a:latin typeface="Consolas" panose="020B0609020204030204" pitchFamily="49" charset="0"/>
              </a:rPr>
              <a:t>Адаптер </a:t>
            </a:r>
            <a:r>
              <a:rPr lang="ru-RU" b="1" dirty="0">
                <a:latin typeface="Consolas" panose="020B0609020204030204" pitchFamily="49" charset="0"/>
              </a:rPr>
              <a:t>беспроводной локальной сети Беспроводная сеть:</a:t>
            </a:r>
          </a:p>
          <a:p>
            <a:endParaRPr lang="ru-RU" b="1" dirty="0">
              <a:latin typeface="Consolas" panose="020B0609020204030204" pitchFamily="49" charset="0"/>
            </a:endParaRPr>
          </a:p>
          <a:p>
            <a:r>
              <a:rPr lang="ru-RU" b="1" dirty="0">
                <a:latin typeface="Consolas" panose="020B0609020204030204" pitchFamily="49" charset="0"/>
              </a:rPr>
              <a:t>   DNS-суффикс подключения . . . . . :</a:t>
            </a:r>
          </a:p>
          <a:p>
            <a:r>
              <a:rPr lang="ru-RU" b="1" dirty="0">
                <a:latin typeface="Consolas" panose="020B0609020204030204" pitchFamily="49" charset="0"/>
              </a:rPr>
              <a:t>   Локальный IPv6-адрес канала . . . : fe80::ad5d:7ce8:5a99:d64a%10</a:t>
            </a:r>
          </a:p>
          <a:p>
            <a:r>
              <a:rPr lang="ru-RU" b="1" dirty="0">
                <a:latin typeface="Consolas" panose="020B0609020204030204" pitchFamily="49" charset="0"/>
              </a:rPr>
              <a:t>   IPv4-адрес. . . . . . . . . . . . : 192.168.1.103</a:t>
            </a:r>
          </a:p>
          <a:p>
            <a:r>
              <a:rPr lang="ru-RU" b="1" dirty="0">
                <a:latin typeface="Consolas" panose="020B0609020204030204" pitchFamily="49" charset="0"/>
              </a:rPr>
              <a:t>   Маска подсети . . . . . . . . . . : 255.255.255.0</a:t>
            </a:r>
          </a:p>
          <a:p>
            <a:r>
              <a:rPr lang="ru-RU" b="1" dirty="0">
                <a:latin typeface="Consolas" panose="020B0609020204030204" pitchFamily="49" charset="0"/>
              </a:rPr>
              <a:t>   Основной шлюз. . . . . . . . . : 192.168.1.1</a:t>
            </a:r>
            <a:endParaRPr lang="en-US" b="1" dirty="0">
              <a:latin typeface="Consolas" panose="020B0609020204030204" pitchFamily="49" charset="0"/>
            </a:endParaRPr>
          </a:p>
          <a:p>
            <a:endParaRPr lang="ru-RU" dirty="0">
              <a:latin typeface="Consolas" panose="020B0609020204030204" pitchFamily="49" charset="0"/>
            </a:endParaRPr>
          </a:p>
          <a:p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208" y="5157192"/>
            <a:ext cx="8872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данном примере команда выполнялась на ноутбуке. Связь с «внешним миром» осуществлена с помощью беспроводной сети. IP адрес интерфейса ноутбука - </a:t>
            </a:r>
            <a:r>
              <a:rPr lang="ru-RU" b="1" dirty="0" smtClean="0"/>
              <a:t>192.168.</a:t>
            </a:r>
            <a:r>
              <a:rPr lang="en-US" b="1" dirty="0" smtClean="0"/>
              <a:t>1</a:t>
            </a:r>
            <a:r>
              <a:rPr lang="ru-RU" b="1" dirty="0" smtClean="0"/>
              <a:t>.</a:t>
            </a:r>
            <a:r>
              <a:rPr lang="en-US" b="1" dirty="0" smtClean="0"/>
              <a:t>103</a:t>
            </a:r>
            <a:r>
              <a:rPr lang="ru-RU" dirty="0" smtClean="0"/>
              <a:t>, </a:t>
            </a:r>
            <a:r>
              <a:rPr lang="ru-RU" dirty="0"/>
              <a:t>маска - </a:t>
            </a:r>
            <a:r>
              <a:rPr lang="ru-RU" b="1" dirty="0"/>
              <a:t>255.255.255.0</a:t>
            </a:r>
            <a:r>
              <a:rPr lang="ru-RU" dirty="0"/>
              <a:t>, шлюз - </a:t>
            </a:r>
            <a:r>
              <a:rPr lang="ru-RU" b="1" dirty="0" smtClean="0"/>
              <a:t>192.168.</a:t>
            </a:r>
            <a:r>
              <a:rPr lang="en-US" b="1" dirty="0" smtClean="0"/>
              <a:t>1</a:t>
            </a:r>
            <a:r>
              <a:rPr lang="ru-RU" b="1" dirty="0" smtClean="0"/>
              <a:t>.1</a:t>
            </a:r>
            <a:r>
              <a:rPr lang="ru-RU" dirty="0" smtClean="0"/>
              <a:t>. </a:t>
            </a:r>
            <a:r>
              <a:rPr lang="ru-RU" dirty="0"/>
              <a:t>Интерфейсы ноутбука и маршрутизатора находятся в одной сети </a:t>
            </a:r>
            <a:r>
              <a:rPr lang="ru-RU" b="1" dirty="0" smtClean="0"/>
              <a:t>192.168.</a:t>
            </a:r>
            <a:r>
              <a:rPr lang="en-US" b="1" dirty="0" smtClean="0"/>
              <a:t>1</a:t>
            </a:r>
            <a:r>
              <a:rPr lang="ru-RU" b="1" dirty="0" smtClean="0"/>
              <a:t>.0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65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latin typeface="Consolas" panose="020B0609020204030204" pitchFamily="49" charset="0"/>
              </a:rPr>
              <a:t>Адаптер беспроводной локальной сети Подключение по локальной сети* 2:</a:t>
            </a:r>
          </a:p>
          <a:p>
            <a:endParaRPr lang="ru-RU" dirty="0">
              <a:latin typeface="Consolas" panose="020B0609020204030204" pitchFamily="49" charset="0"/>
            </a:endParaRPr>
          </a:p>
          <a:p>
            <a:r>
              <a:rPr lang="ru-RU" dirty="0">
                <a:latin typeface="Consolas" panose="020B0609020204030204" pitchFamily="49" charset="0"/>
              </a:rPr>
              <a:t>   Состояние среды. . . . . . . . : Среда передачи недоступна.</a:t>
            </a:r>
          </a:p>
          <a:p>
            <a:r>
              <a:rPr lang="ru-RU" dirty="0">
                <a:latin typeface="Consolas" panose="020B0609020204030204" pitchFamily="49" charset="0"/>
              </a:rPr>
              <a:t>   DNS-суффикс подключения . . . . . :</a:t>
            </a:r>
          </a:p>
          <a:p>
            <a:endParaRPr lang="ru-RU" dirty="0">
              <a:latin typeface="Consolas" panose="020B0609020204030204" pitchFamily="49" charset="0"/>
            </a:endParaRPr>
          </a:p>
          <a:p>
            <a:r>
              <a:rPr lang="ru-RU" dirty="0">
                <a:latin typeface="Consolas" panose="020B0609020204030204" pitchFamily="49" charset="0"/>
              </a:rPr>
              <a:t>Адаптер беспроводной локальной сети Подключение по локальной сети* 3:</a:t>
            </a:r>
          </a:p>
          <a:p>
            <a:endParaRPr lang="ru-RU" dirty="0">
              <a:latin typeface="Consolas" panose="020B0609020204030204" pitchFamily="49" charset="0"/>
            </a:endParaRPr>
          </a:p>
          <a:p>
            <a:r>
              <a:rPr lang="ru-RU" dirty="0">
                <a:latin typeface="Consolas" panose="020B0609020204030204" pitchFamily="49" charset="0"/>
              </a:rPr>
              <a:t>   Состояние среды. . . . . . . . : Среда передачи недоступна.</a:t>
            </a:r>
          </a:p>
          <a:p>
            <a:r>
              <a:rPr lang="ru-RU" dirty="0">
                <a:latin typeface="Consolas" panose="020B0609020204030204" pitchFamily="49" charset="0"/>
              </a:rPr>
              <a:t>   DNS-суффикс подключения . . . . . :</a:t>
            </a:r>
          </a:p>
          <a:p>
            <a:endParaRPr lang="ru-RU" dirty="0">
              <a:latin typeface="Consolas" panose="020B0609020204030204" pitchFamily="49" charset="0"/>
            </a:endParaRPr>
          </a:p>
          <a:p>
            <a:r>
              <a:rPr lang="ru-RU" dirty="0" smtClean="0">
                <a:latin typeface="Consolas" panose="020B0609020204030204" pitchFamily="49" charset="0"/>
              </a:rPr>
              <a:t>Адаптер </a:t>
            </a:r>
            <a:r>
              <a:rPr lang="ru-RU" dirty="0" err="1">
                <a:latin typeface="Consolas" panose="020B0609020204030204" pitchFamily="49" charset="0"/>
              </a:rPr>
              <a:t>Ethernet</a:t>
            </a:r>
            <a:r>
              <a:rPr lang="ru-RU" dirty="0">
                <a:latin typeface="Consolas" panose="020B0609020204030204" pitchFamily="49" charset="0"/>
              </a:rPr>
              <a:t> </a:t>
            </a:r>
            <a:r>
              <a:rPr lang="ru-RU" dirty="0" err="1">
                <a:latin typeface="Consolas" panose="020B0609020204030204" pitchFamily="49" charset="0"/>
              </a:rPr>
              <a:t>Ethernet</a:t>
            </a:r>
            <a:r>
              <a:rPr lang="ru-RU" dirty="0">
                <a:latin typeface="Consolas" panose="020B0609020204030204" pitchFamily="49" charset="0"/>
              </a:rPr>
              <a:t> 3:</a:t>
            </a:r>
          </a:p>
          <a:p>
            <a:endParaRPr lang="ru-RU" dirty="0">
              <a:latin typeface="Consolas" panose="020B0609020204030204" pitchFamily="49" charset="0"/>
            </a:endParaRPr>
          </a:p>
          <a:p>
            <a:r>
              <a:rPr lang="ru-RU" dirty="0">
                <a:latin typeface="Consolas" panose="020B0609020204030204" pitchFamily="49" charset="0"/>
              </a:rPr>
              <a:t>   DNS-суффикс подключения . . . . . :</a:t>
            </a:r>
          </a:p>
          <a:p>
            <a:r>
              <a:rPr lang="ru-RU" dirty="0">
                <a:latin typeface="Consolas" panose="020B0609020204030204" pitchFamily="49" charset="0"/>
              </a:rPr>
              <a:t>   Локальный IPv6-адрес канала . . . : fe80::ad2b:847c:a560:3137%11</a:t>
            </a:r>
          </a:p>
          <a:p>
            <a:r>
              <a:rPr lang="ru-RU" dirty="0">
                <a:latin typeface="Consolas" panose="020B0609020204030204" pitchFamily="49" charset="0"/>
              </a:rPr>
              <a:t>   </a:t>
            </a:r>
            <a:r>
              <a:rPr lang="ru-RU" dirty="0" err="1">
                <a:latin typeface="Consolas" panose="020B0609020204030204" pitchFamily="49" charset="0"/>
              </a:rPr>
              <a:t>Автонастройка</a:t>
            </a:r>
            <a:r>
              <a:rPr lang="ru-RU" dirty="0">
                <a:latin typeface="Consolas" panose="020B0609020204030204" pitchFamily="49" charset="0"/>
              </a:rPr>
              <a:t> IPv4-адреса . . . . : 169.254.49.55</a:t>
            </a:r>
          </a:p>
          <a:p>
            <a:r>
              <a:rPr lang="ru-RU" dirty="0">
                <a:latin typeface="Consolas" panose="020B0609020204030204" pitchFamily="49" charset="0"/>
              </a:rPr>
              <a:t>   Маска подсети . . . . . . . . . . : 255.255.0.0</a:t>
            </a:r>
          </a:p>
          <a:p>
            <a:r>
              <a:rPr lang="ru-RU" dirty="0">
                <a:latin typeface="Consolas" panose="020B0609020204030204" pitchFamily="49" charset="0"/>
              </a:rPr>
              <a:t>   Основной шлюз. . . . . . . . . :</a:t>
            </a:r>
          </a:p>
          <a:p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87727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Сетевой кабель не подключен (по </a:t>
            </a:r>
            <a:r>
              <a:rPr lang="ru-RU" dirty="0" err="1"/>
              <a:t>Ethernet</a:t>
            </a:r>
            <a:r>
              <a:rPr lang="ru-RU" dirty="0"/>
              <a:t> адаптеру среда передачи недоступна). </a:t>
            </a:r>
          </a:p>
        </p:txBody>
      </p:sp>
    </p:spTree>
    <p:extLst>
      <p:ext uri="{BB962C8B-B14F-4D97-AF65-F5344CB8AC3E}">
        <p14:creationId xmlns:p14="http://schemas.microsoft.com/office/powerpoint/2010/main" val="4832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9289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e</a:t>
            </a:r>
            <a:r>
              <a:rPr lang="ru-RU" b="1" dirty="0">
                <a:latin typeface="Consolas" panose="020B0609020204030204" pitchFamily="49" charset="0"/>
              </a:rPr>
              <a:t>:\ПРИБРЕЖНОЕ&gt;</a:t>
            </a:r>
            <a:r>
              <a:rPr lang="en-US" b="1" dirty="0">
                <a:latin typeface="Consolas" panose="020B0609020204030204" pitchFamily="49" charset="0"/>
              </a:rPr>
              <a:t>ipconfig</a:t>
            </a:r>
            <a:r>
              <a:rPr lang="ru-RU" b="1" dirty="0">
                <a:latin typeface="Consolas" panose="020B0609020204030204" pitchFamily="49" charset="0"/>
              </a:rPr>
              <a:t> /</a:t>
            </a:r>
            <a:r>
              <a:rPr lang="en-US" b="1" dirty="0">
                <a:latin typeface="Consolas" panose="020B0609020204030204" pitchFamily="49" charset="0"/>
              </a:rPr>
              <a:t>all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ru-RU" b="1" dirty="0">
                <a:latin typeface="Consolas" panose="020B0609020204030204" pitchFamily="49" charset="0"/>
              </a:rPr>
              <a:t>Настройка протокола </a:t>
            </a:r>
            <a:r>
              <a:rPr lang="en-US" b="1" dirty="0">
                <a:latin typeface="Consolas" panose="020B0609020204030204" pitchFamily="49" charset="0"/>
              </a:rPr>
              <a:t>IP</a:t>
            </a:r>
            <a:r>
              <a:rPr lang="ru-RU" b="1" dirty="0">
                <a:latin typeface="Consolas" panose="020B0609020204030204" pitchFamily="49" charset="0"/>
              </a:rPr>
              <a:t> для </a:t>
            </a:r>
            <a:r>
              <a:rPr lang="en-US" b="1" dirty="0">
                <a:latin typeface="Consolas" panose="020B0609020204030204" pitchFamily="49" charset="0"/>
              </a:rPr>
              <a:t>Windows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ru-RU" b="1" dirty="0" smtClean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Имя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компьютера</a:t>
            </a:r>
            <a:r>
              <a:rPr lang="en-US" b="1" dirty="0">
                <a:latin typeface="Consolas" panose="020B0609020204030204" pitchFamily="49" charset="0"/>
              </a:rPr>
              <a:t>  . . . . .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>
                <a:latin typeface="Consolas" panose="020B0609020204030204" pitchFamily="49" charset="0"/>
              </a:rPr>
              <a:t>DESKTOP-4Q2BKFU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Основной</a:t>
            </a:r>
            <a:r>
              <a:rPr lang="en-US" b="1" dirty="0">
                <a:latin typeface="Consolas" panose="020B0609020204030204" pitchFamily="49" charset="0"/>
              </a:rPr>
              <a:t> DNS-</a:t>
            </a:r>
            <a:r>
              <a:rPr lang="en-US" b="1" dirty="0" err="1">
                <a:latin typeface="Consolas" panose="020B0609020204030204" pitchFamily="49" charset="0"/>
              </a:rPr>
              <a:t>суффикс</a:t>
            </a:r>
            <a:r>
              <a:rPr lang="en-US" b="1" dirty="0">
                <a:latin typeface="Consolas" panose="020B0609020204030204" pitchFamily="49" charset="0"/>
              </a:rPr>
              <a:t>  . . </a:t>
            </a:r>
            <a:r>
              <a:rPr lang="en-US" b="1" dirty="0" smtClean="0">
                <a:latin typeface="Consolas" panose="020B0609020204030204" pitchFamily="49" charset="0"/>
              </a:rPr>
              <a:t>: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Тип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узла</a:t>
            </a:r>
            <a:r>
              <a:rPr lang="en-US" b="1" dirty="0">
                <a:latin typeface="Consolas" panose="020B0609020204030204" pitchFamily="49" charset="0"/>
              </a:rPr>
              <a:t>. . . . . . . . .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 err="1">
                <a:latin typeface="Consolas" panose="020B0609020204030204" pitchFamily="49" charset="0"/>
              </a:rPr>
              <a:t>Гибридный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IP-</a:t>
            </a:r>
            <a:r>
              <a:rPr lang="en-US" b="1" dirty="0" err="1">
                <a:latin typeface="Consolas" panose="020B0609020204030204" pitchFamily="49" charset="0"/>
              </a:rPr>
              <a:t>маршрутизация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включена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 err="1">
                <a:latin typeface="Consolas" panose="020B0609020204030204" pitchFamily="49" charset="0"/>
              </a:rPr>
              <a:t>Нет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WINS-</a:t>
            </a:r>
            <a:r>
              <a:rPr lang="en-US" b="1" dirty="0" err="1">
                <a:latin typeface="Consolas" panose="020B0609020204030204" pitchFamily="49" charset="0"/>
              </a:rPr>
              <a:t>прокси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включен</a:t>
            </a:r>
            <a:r>
              <a:rPr lang="en-US" b="1" dirty="0">
                <a:latin typeface="Consolas" panose="020B0609020204030204" pitchFamily="49" charset="0"/>
              </a:rPr>
              <a:t> . . .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 err="1">
                <a:latin typeface="Consolas" panose="020B0609020204030204" pitchFamily="49" charset="0"/>
              </a:rPr>
              <a:t>Нет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 </a:t>
            </a:r>
            <a:endParaRPr lang="ru-RU" dirty="0" smtClean="0">
              <a:latin typeface="Consolas" panose="020B0609020204030204" pitchFamily="49" charset="0"/>
            </a:endParaRPr>
          </a:p>
          <a:p>
            <a:r>
              <a:rPr lang="en-US" b="1" dirty="0" err="1" smtClean="0">
                <a:latin typeface="Consolas" panose="020B0609020204030204" pitchFamily="49" charset="0"/>
              </a:rPr>
              <a:t>Адаптер</a:t>
            </a:r>
            <a:r>
              <a:rPr lang="en-US" b="1" dirty="0" smtClean="0">
                <a:latin typeface="Consolas" panose="020B0609020204030204" pitchFamily="49" charset="0"/>
              </a:rPr>
              <a:t> Ethernet </a:t>
            </a:r>
            <a:r>
              <a:rPr lang="en-US" b="1" dirty="0" err="1" smtClean="0">
                <a:latin typeface="Consolas" panose="020B0609020204030204" pitchFamily="49" charset="0"/>
              </a:rPr>
              <a:t>Ethernet</a:t>
            </a:r>
            <a:r>
              <a:rPr lang="en-US" b="1" dirty="0" smtClean="0">
                <a:latin typeface="Consolas" panose="020B0609020204030204" pitchFamily="49" charset="0"/>
              </a:rPr>
              <a:t> 3:</a:t>
            </a:r>
            <a:endParaRPr lang="ru-RU" dirty="0" smtClean="0">
              <a:latin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DNS-</a:t>
            </a:r>
            <a:r>
              <a:rPr lang="en-US" b="1" dirty="0" err="1">
                <a:latin typeface="Consolas" panose="020B0609020204030204" pitchFamily="49" charset="0"/>
              </a:rPr>
              <a:t>суффикс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подключения</a:t>
            </a:r>
            <a:r>
              <a:rPr lang="en-US" b="1" dirty="0">
                <a:latin typeface="Consolas" panose="020B0609020204030204" pitchFamily="49" charset="0"/>
              </a:rPr>
              <a:t> . </a:t>
            </a:r>
            <a:r>
              <a:rPr lang="en-US" b="1" dirty="0" smtClean="0">
                <a:latin typeface="Consolas" panose="020B0609020204030204" pitchFamily="49" charset="0"/>
              </a:rPr>
              <a:t>: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Описание</a:t>
            </a:r>
            <a:r>
              <a:rPr lang="en-US" b="1" dirty="0">
                <a:latin typeface="Consolas" panose="020B0609020204030204" pitchFamily="49" charset="0"/>
              </a:rPr>
              <a:t>. . . . . . . . .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>
                <a:latin typeface="Consolas" panose="020B0609020204030204" pitchFamily="49" charset="0"/>
              </a:rPr>
              <a:t>VirtualBox Host-Only Ethernet Adapter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Физический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адрес</a:t>
            </a:r>
            <a:r>
              <a:rPr lang="en-US" b="1" dirty="0">
                <a:latin typeface="Consolas" panose="020B0609020204030204" pitchFamily="49" charset="0"/>
              </a:rPr>
              <a:t>. . . . .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>
                <a:latin typeface="Consolas" panose="020B0609020204030204" pitchFamily="49" charset="0"/>
              </a:rPr>
              <a:t>0A-00-27-00-00-0B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DHCP </a:t>
            </a:r>
            <a:r>
              <a:rPr lang="en-US" b="1" dirty="0" err="1">
                <a:latin typeface="Consolas" panose="020B0609020204030204" pitchFamily="49" charset="0"/>
              </a:rPr>
              <a:t>включен</a:t>
            </a:r>
            <a:r>
              <a:rPr lang="en-US" b="1" dirty="0">
                <a:latin typeface="Consolas" panose="020B0609020204030204" pitchFamily="49" charset="0"/>
              </a:rPr>
              <a:t>. . . . . . .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 err="1">
                <a:latin typeface="Consolas" panose="020B0609020204030204" pitchFamily="49" charset="0"/>
              </a:rPr>
              <a:t>Да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Автонастройка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включена</a:t>
            </a:r>
            <a:r>
              <a:rPr lang="en-US" b="1" dirty="0">
                <a:latin typeface="Consolas" panose="020B0609020204030204" pitchFamily="49" charset="0"/>
              </a:rPr>
              <a:t>. .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 err="1">
                <a:latin typeface="Consolas" panose="020B0609020204030204" pitchFamily="49" charset="0"/>
              </a:rPr>
              <a:t>Да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Локальный</a:t>
            </a:r>
            <a:r>
              <a:rPr lang="en-US" b="1" dirty="0">
                <a:latin typeface="Consolas" panose="020B0609020204030204" pitchFamily="49" charset="0"/>
              </a:rPr>
              <a:t> IPv6-адрес </a:t>
            </a:r>
            <a:r>
              <a:rPr lang="en-US" b="1" dirty="0" err="1">
                <a:latin typeface="Consolas" panose="020B0609020204030204" pitchFamily="49" charset="0"/>
              </a:rPr>
              <a:t>канала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: fe80</a:t>
            </a:r>
            <a:r>
              <a:rPr lang="en-US" b="1" dirty="0">
                <a:latin typeface="Consolas" panose="020B0609020204030204" pitchFamily="49" charset="0"/>
              </a:rPr>
              <a:t>::</a:t>
            </a:r>
            <a:r>
              <a:rPr lang="en-US" b="1" dirty="0" smtClean="0">
                <a:latin typeface="Consolas" panose="020B0609020204030204" pitchFamily="49" charset="0"/>
              </a:rPr>
              <a:t>ad2b:847c:a560:3137%11(</a:t>
            </a:r>
            <a:r>
              <a:rPr lang="en-US" b="1" dirty="0" err="1" smtClean="0">
                <a:latin typeface="Consolas" panose="020B0609020204030204" pitchFamily="49" charset="0"/>
              </a:rPr>
              <a:t>Основн</a:t>
            </a:r>
            <a:r>
              <a:rPr lang="en-US" b="1" dirty="0" smtClean="0">
                <a:latin typeface="Consolas" panose="020B0609020204030204" pitchFamily="49" charset="0"/>
              </a:rPr>
              <a:t>)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Автонастройка</a:t>
            </a:r>
            <a:r>
              <a:rPr lang="en-US" b="1" dirty="0">
                <a:latin typeface="Consolas" panose="020B0609020204030204" pitchFamily="49" charset="0"/>
              </a:rPr>
              <a:t> IPv4-адреса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>
                <a:latin typeface="Consolas" panose="020B0609020204030204" pitchFamily="49" charset="0"/>
              </a:rPr>
              <a:t>169.254.49.55(</a:t>
            </a:r>
            <a:r>
              <a:rPr lang="en-US" b="1" dirty="0" err="1">
                <a:latin typeface="Consolas" panose="020B0609020204030204" pitchFamily="49" charset="0"/>
              </a:rPr>
              <a:t>Основной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Маска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подсети</a:t>
            </a:r>
            <a:r>
              <a:rPr lang="en-US" b="1" dirty="0">
                <a:latin typeface="Consolas" panose="020B0609020204030204" pitchFamily="49" charset="0"/>
              </a:rPr>
              <a:t> . . . . . .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>
                <a:latin typeface="Consolas" panose="020B0609020204030204" pitchFamily="49" charset="0"/>
              </a:rPr>
              <a:t>255.255.0.0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Основной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шлюз</a:t>
            </a:r>
            <a:r>
              <a:rPr lang="en-US" b="1" dirty="0">
                <a:latin typeface="Consolas" panose="020B0609020204030204" pitchFamily="49" charset="0"/>
              </a:rPr>
              <a:t>. . . . . . </a:t>
            </a:r>
            <a:r>
              <a:rPr lang="en-US" b="1" dirty="0" smtClean="0">
                <a:latin typeface="Consolas" panose="020B0609020204030204" pitchFamily="49" charset="0"/>
              </a:rPr>
              <a:t>.: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IAID DHCPv6 . . . . . . .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>
                <a:latin typeface="Consolas" panose="020B0609020204030204" pitchFamily="49" charset="0"/>
              </a:rPr>
              <a:t>889847847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DUID </a:t>
            </a:r>
            <a:r>
              <a:rPr lang="en-US" b="1" dirty="0" err="1">
                <a:latin typeface="Consolas" panose="020B0609020204030204" pitchFamily="49" charset="0"/>
              </a:rPr>
              <a:t>клиента</a:t>
            </a:r>
            <a:r>
              <a:rPr lang="en-US" b="1" dirty="0">
                <a:latin typeface="Consolas" panose="020B0609020204030204" pitchFamily="49" charset="0"/>
              </a:rPr>
              <a:t> DHCPv6 </a:t>
            </a:r>
            <a:r>
              <a:rPr lang="en-US" b="1" dirty="0" smtClean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.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>
                <a:latin typeface="Consolas" panose="020B0609020204030204" pitchFamily="49" charset="0"/>
              </a:rPr>
              <a:t>00-01-00-01-1F-6E-09-AD-38-D5-47-99-3C-55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DNS-</a:t>
            </a:r>
            <a:r>
              <a:rPr lang="en-US" b="1" dirty="0" err="1">
                <a:latin typeface="Consolas" panose="020B0609020204030204" pitchFamily="49" charset="0"/>
              </a:rPr>
              <a:t>серверы</a:t>
            </a:r>
            <a:r>
              <a:rPr lang="en-US" b="1" dirty="0">
                <a:latin typeface="Consolas" panose="020B0609020204030204" pitchFamily="49" charset="0"/>
              </a:rPr>
              <a:t>. . . . . . . . </a:t>
            </a:r>
            <a:r>
              <a:rPr lang="en-US" b="1" dirty="0" smtClean="0">
                <a:latin typeface="Consolas" panose="020B0609020204030204" pitchFamily="49" charset="0"/>
              </a:rPr>
              <a:t>.: </a:t>
            </a:r>
            <a:r>
              <a:rPr lang="en-US" b="1" dirty="0">
                <a:latin typeface="Consolas" panose="020B0609020204030204" pitchFamily="49" charset="0"/>
              </a:rPr>
              <a:t>fec0:0:0:ffff::1%1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                            </a:t>
            </a:r>
            <a:r>
              <a:rPr lang="en-US" b="1" dirty="0" smtClean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fec0:0:0:ffff::2%1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 err="1" smtClean="0">
                <a:latin typeface="Consolas" panose="020B0609020204030204" pitchFamily="49" charset="0"/>
              </a:rPr>
              <a:t>NetBios</a:t>
            </a:r>
            <a:r>
              <a:rPr lang="en-US" b="1" dirty="0" smtClean="0"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latin typeface="Consolas" panose="020B0609020204030204" pitchFamily="49" charset="0"/>
              </a:rPr>
              <a:t>через</a:t>
            </a:r>
            <a:r>
              <a:rPr lang="en-US" b="1" dirty="0" smtClean="0">
                <a:latin typeface="Consolas" panose="020B0609020204030204" pitchFamily="49" charset="0"/>
              </a:rPr>
              <a:t> TCP/IP. . . . : </a:t>
            </a:r>
            <a:r>
              <a:rPr lang="en-US" b="1" dirty="0" err="1" smtClean="0">
                <a:latin typeface="Consolas" panose="020B0609020204030204" pitchFamily="49" charset="0"/>
              </a:rPr>
              <a:t>Включен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65" y="476672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nsolas" panose="020B0609020204030204" pitchFamily="49" charset="0"/>
              </a:rPr>
              <a:t>Адаптер беспроводной локальной сети Беспроводная сеть: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ru-RU" b="1" dirty="0">
                <a:latin typeface="Consolas" panose="020B0609020204030204" pitchFamily="49" charset="0"/>
              </a:rPr>
              <a:t> 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ru-RU" b="1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DNS-</a:t>
            </a:r>
            <a:r>
              <a:rPr lang="en-US" b="1" dirty="0" err="1">
                <a:latin typeface="Consolas" panose="020B0609020204030204" pitchFamily="49" charset="0"/>
              </a:rPr>
              <a:t>суффикс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подключения</a:t>
            </a:r>
            <a:r>
              <a:rPr lang="en-US" b="1" dirty="0">
                <a:latin typeface="Consolas" panose="020B0609020204030204" pitchFamily="49" charset="0"/>
              </a:rPr>
              <a:t> . . . . . :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Описание</a:t>
            </a:r>
            <a:r>
              <a:rPr lang="en-US" b="1" dirty="0">
                <a:latin typeface="Consolas" panose="020B0609020204030204" pitchFamily="49" charset="0"/>
              </a:rPr>
              <a:t>. </a:t>
            </a:r>
            <a:r>
              <a:rPr lang="en-US" b="1" dirty="0" smtClean="0">
                <a:latin typeface="Consolas" panose="020B0609020204030204" pitchFamily="49" charset="0"/>
              </a:rPr>
              <a:t>. .  </a:t>
            </a:r>
            <a:r>
              <a:rPr lang="en-US" b="1" dirty="0">
                <a:latin typeface="Consolas" panose="020B0609020204030204" pitchFamily="49" charset="0"/>
              </a:rPr>
              <a:t>: Qualcomm Atheros AR956x Wireless </a:t>
            </a:r>
            <a:r>
              <a:rPr lang="en-US" b="1" dirty="0" smtClean="0">
                <a:latin typeface="Consolas" panose="020B0609020204030204" pitchFamily="49" charset="0"/>
              </a:rPr>
              <a:t>Network Adapter</a:t>
            </a:r>
            <a:endParaRPr lang="ru-RU" dirty="0" smtClean="0">
              <a:latin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Физический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адрес</a:t>
            </a:r>
            <a:r>
              <a:rPr lang="en-US" b="1" dirty="0">
                <a:latin typeface="Consolas" panose="020B0609020204030204" pitchFamily="49" charset="0"/>
              </a:rPr>
              <a:t>. . . . . . . . . : 74-C6-3B-B8-7E-D1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DHCP </a:t>
            </a:r>
            <a:r>
              <a:rPr lang="en-US" b="1" dirty="0" err="1">
                <a:latin typeface="Consolas" panose="020B0609020204030204" pitchFamily="49" charset="0"/>
              </a:rPr>
              <a:t>включен</a:t>
            </a:r>
            <a:r>
              <a:rPr lang="en-US" b="1" dirty="0">
                <a:latin typeface="Consolas" panose="020B0609020204030204" pitchFamily="49" charset="0"/>
              </a:rPr>
              <a:t>. . . . . . . . . . . : </a:t>
            </a:r>
            <a:r>
              <a:rPr lang="en-US" b="1" dirty="0" err="1">
                <a:latin typeface="Consolas" panose="020B0609020204030204" pitchFamily="49" charset="0"/>
              </a:rPr>
              <a:t>Да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Автонастройка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включена</a:t>
            </a:r>
            <a:r>
              <a:rPr lang="en-US" b="1" dirty="0">
                <a:latin typeface="Consolas" panose="020B0609020204030204" pitchFamily="49" charset="0"/>
              </a:rPr>
              <a:t>. . . . . . : </a:t>
            </a:r>
            <a:r>
              <a:rPr lang="en-US" b="1" dirty="0" err="1">
                <a:latin typeface="Consolas" panose="020B0609020204030204" pitchFamily="49" charset="0"/>
              </a:rPr>
              <a:t>Да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Локальный</a:t>
            </a:r>
            <a:r>
              <a:rPr lang="en-US" b="1" dirty="0">
                <a:latin typeface="Consolas" panose="020B0609020204030204" pitchFamily="49" charset="0"/>
              </a:rPr>
              <a:t> IPv6-адрес </a:t>
            </a:r>
            <a:r>
              <a:rPr lang="en-US" b="1" dirty="0" err="1">
                <a:latin typeface="Consolas" panose="020B0609020204030204" pitchFamily="49" charset="0"/>
              </a:rPr>
              <a:t>канала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>
                <a:latin typeface="Consolas" panose="020B0609020204030204" pitchFamily="49" charset="0"/>
              </a:rPr>
              <a:t>fe80::</a:t>
            </a:r>
            <a:r>
              <a:rPr lang="en-US" b="1" dirty="0" smtClean="0">
                <a:latin typeface="Consolas" panose="020B0609020204030204" pitchFamily="49" charset="0"/>
              </a:rPr>
              <a:t>ad5d:7ce8:5a99:d64a%10(</a:t>
            </a:r>
            <a:r>
              <a:rPr lang="en-US" b="1" dirty="0" err="1" smtClean="0">
                <a:latin typeface="Consolas" panose="020B0609020204030204" pitchFamily="49" charset="0"/>
              </a:rPr>
              <a:t>Основ</a:t>
            </a:r>
            <a:r>
              <a:rPr lang="en-US" b="1" dirty="0" smtClean="0">
                <a:latin typeface="Consolas" panose="020B0609020204030204" pitchFamily="49" charset="0"/>
              </a:rPr>
              <a:t>)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IPv4-адрес. . . . . . . . . . . . : 192.168.1.103(</a:t>
            </a:r>
            <a:r>
              <a:rPr lang="en-US" b="1" dirty="0" err="1">
                <a:latin typeface="Consolas" panose="020B0609020204030204" pitchFamily="49" charset="0"/>
              </a:rPr>
              <a:t>Основной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Маска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подсети</a:t>
            </a:r>
            <a:r>
              <a:rPr lang="en-US" b="1" dirty="0">
                <a:latin typeface="Consolas" panose="020B0609020204030204" pitchFamily="49" charset="0"/>
              </a:rPr>
              <a:t> . . . . . . . . . . : 255.255.255.0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Аренда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получена</a:t>
            </a:r>
            <a:r>
              <a:rPr lang="en-US" b="1" dirty="0">
                <a:latin typeface="Consolas" panose="020B0609020204030204" pitchFamily="49" charset="0"/>
              </a:rPr>
              <a:t>. . . . . . . . . . : 25 </a:t>
            </a:r>
            <a:r>
              <a:rPr lang="en-US" b="1" dirty="0" err="1">
                <a:latin typeface="Consolas" panose="020B0609020204030204" pitchFamily="49" charset="0"/>
              </a:rPr>
              <a:t>мая</a:t>
            </a:r>
            <a:r>
              <a:rPr lang="en-US" b="1" dirty="0">
                <a:latin typeface="Consolas" panose="020B0609020204030204" pitchFamily="49" charset="0"/>
              </a:rPr>
              <a:t> 2020 г. 20:09:33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Срок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аренды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истекает</a:t>
            </a:r>
            <a:r>
              <a:rPr lang="en-US" b="1" dirty="0">
                <a:latin typeface="Consolas" panose="020B0609020204030204" pitchFamily="49" charset="0"/>
              </a:rPr>
              <a:t>. . . . . . . . . . : 26 </a:t>
            </a:r>
            <a:r>
              <a:rPr lang="en-US" b="1" dirty="0" err="1">
                <a:latin typeface="Consolas" panose="020B0609020204030204" pitchFamily="49" charset="0"/>
              </a:rPr>
              <a:t>мая</a:t>
            </a:r>
            <a:r>
              <a:rPr lang="en-US" b="1" dirty="0">
                <a:latin typeface="Consolas" panose="020B0609020204030204" pitchFamily="49" charset="0"/>
              </a:rPr>
              <a:t> 2020 г. 3:09:40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Основной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шлюз</a:t>
            </a:r>
            <a:r>
              <a:rPr lang="en-US" b="1" dirty="0">
                <a:latin typeface="Consolas" panose="020B0609020204030204" pitchFamily="49" charset="0"/>
              </a:rPr>
              <a:t>. . . . . . . . . : 192.168.1.1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DHCP-</a:t>
            </a:r>
            <a:r>
              <a:rPr lang="en-US" b="1" dirty="0" err="1">
                <a:latin typeface="Consolas" panose="020B0609020204030204" pitchFamily="49" charset="0"/>
              </a:rPr>
              <a:t>сервер</a:t>
            </a:r>
            <a:r>
              <a:rPr lang="en-US" b="1" dirty="0">
                <a:latin typeface="Consolas" panose="020B0609020204030204" pitchFamily="49" charset="0"/>
              </a:rPr>
              <a:t>. . . . . . . . . . . : 192.168.1.1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IAID DHCPv6 . . . . . . . . . . . : 108316219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DUID </a:t>
            </a:r>
            <a:r>
              <a:rPr lang="en-US" b="1" dirty="0" err="1">
                <a:latin typeface="Consolas" panose="020B0609020204030204" pitchFamily="49" charset="0"/>
              </a:rPr>
              <a:t>клиента</a:t>
            </a:r>
            <a:r>
              <a:rPr lang="en-US" b="1" dirty="0">
                <a:latin typeface="Consolas" panose="020B0609020204030204" pitchFamily="49" charset="0"/>
              </a:rPr>
              <a:t> DHCPv6 </a:t>
            </a:r>
            <a:r>
              <a:rPr lang="en-US" b="1" dirty="0" smtClean="0">
                <a:latin typeface="Consolas" panose="020B0609020204030204" pitchFamily="49" charset="0"/>
              </a:rPr>
              <a:t>: </a:t>
            </a:r>
            <a:r>
              <a:rPr lang="en-US" b="1" dirty="0">
                <a:latin typeface="Consolas" panose="020B0609020204030204" pitchFamily="49" charset="0"/>
              </a:rPr>
              <a:t>00-01-00-01-1F-6E-09-AD-38-D5-47-99-3C-55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 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DNS-</a:t>
            </a:r>
            <a:r>
              <a:rPr lang="en-US" b="1" dirty="0" err="1">
                <a:latin typeface="Consolas" panose="020B0609020204030204" pitchFamily="49" charset="0"/>
              </a:rPr>
              <a:t>серверы</a:t>
            </a:r>
            <a:r>
              <a:rPr lang="en-US" b="1" dirty="0">
                <a:latin typeface="Consolas" panose="020B0609020204030204" pitchFamily="49" charset="0"/>
              </a:rPr>
              <a:t>. . . . . . . . . . . : 192.168.1.1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NetBios</a:t>
            </a:r>
            <a:r>
              <a:rPr lang="ru-RU" b="1" dirty="0">
                <a:latin typeface="Consolas" panose="020B0609020204030204" pitchFamily="49" charset="0"/>
              </a:rPr>
              <a:t> через </a:t>
            </a:r>
            <a:r>
              <a:rPr lang="en-US" b="1" dirty="0">
                <a:latin typeface="Consolas" panose="020B0609020204030204" pitchFamily="49" charset="0"/>
              </a:rPr>
              <a:t>TCP</a:t>
            </a:r>
            <a:r>
              <a:rPr lang="ru-RU" b="1" dirty="0">
                <a:latin typeface="Consolas" panose="020B0609020204030204" pitchFamily="49" charset="0"/>
              </a:rPr>
              <a:t>/</a:t>
            </a:r>
            <a:r>
              <a:rPr lang="en-US" b="1" dirty="0">
                <a:latin typeface="Consolas" panose="020B0609020204030204" pitchFamily="49" charset="0"/>
              </a:rPr>
              <a:t>IP</a:t>
            </a:r>
            <a:r>
              <a:rPr lang="ru-RU" b="1" dirty="0">
                <a:latin typeface="Consolas" panose="020B0609020204030204" pitchFamily="49" charset="0"/>
              </a:rPr>
              <a:t>. . . . . . . . : Включен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2" y="3573016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 </a:t>
            </a:r>
            <a:r>
              <a:rPr lang="ru-RU" sz="2000" dirty="0"/>
              <a:t>необходимости отправить пакет по какому–то </a:t>
            </a:r>
            <a:r>
              <a:rPr lang="en-US" sz="2000" dirty="0"/>
              <a:t>IP</a:t>
            </a:r>
            <a:r>
              <a:rPr lang="ru-RU" sz="2000" dirty="0"/>
              <a:t> адресу в таблице </a:t>
            </a:r>
            <a:r>
              <a:rPr lang="en-US" sz="2000" dirty="0"/>
              <a:t>ARP</a:t>
            </a:r>
            <a:r>
              <a:rPr lang="ru-RU" sz="2000" dirty="0"/>
              <a:t> находят соответствующий ему </a:t>
            </a:r>
            <a:r>
              <a:rPr lang="en-US" sz="2000" dirty="0"/>
              <a:t>MAC</a:t>
            </a:r>
            <a:r>
              <a:rPr lang="ru-RU" sz="2000" dirty="0"/>
              <a:t> адрес и на канальном уровне передают информацию.  Если передача производится через шлюз, то в таблице ищут  </a:t>
            </a:r>
            <a:r>
              <a:rPr lang="en-US" sz="2000" dirty="0"/>
              <a:t>MAC</a:t>
            </a:r>
            <a:r>
              <a:rPr lang="ru-RU" sz="2000" dirty="0"/>
              <a:t> адрес шлюза и передают пакет с </a:t>
            </a:r>
            <a:r>
              <a:rPr lang="en-US" sz="2000" dirty="0"/>
              <a:t>IP</a:t>
            </a:r>
            <a:r>
              <a:rPr lang="ru-RU" sz="2000" dirty="0"/>
              <a:t> адресом получателя и </a:t>
            </a:r>
            <a:r>
              <a:rPr lang="en-US" sz="2000" dirty="0"/>
              <a:t>MAC</a:t>
            </a:r>
            <a:r>
              <a:rPr lang="ru-RU" sz="2000" dirty="0"/>
              <a:t> адресом шлюза.</a:t>
            </a:r>
          </a:p>
          <a:p>
            <a:r>
              <a:rPr lang="ru-RU" sz="2000" dirty="0"/>
              <a:t>Таблица </a:t>
            </a:r>
            <a:r>
              <a:rPr lang="en-US" sz="2000" dirty="0"/>
              <a:t>ARP</a:t>
            </a:r>
            <a:r>
              <a:rPr lang="ru-RU" sz="2000" dirty="0"/>
              <a:t> динамическая, поэтому запись в ней «живет» некоторое время, после которого </a:t>
            </a:r>
            <a:r>
              <a:rPr lang="ru-RU" sz="2000" dirty="0" smtClean="0"/>
              <a:t>удаляется.</a:t>
            </a:r>
            <a:endParaRPr lang="ru-RU" sz="2000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arp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948" y="980728"/>
            <a:ext cx="875824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err="1"/>
              <a:t>arp</a:t>
            </a:r>
            <a:r>
              <a:rPr lang="ru-RU" sz="2800" b="1" i="1" dirty="0"/>
              <a:t> – соответствие </a:t>
            </a:r>
            <a:r>
              <a:rPr lang="en-US" sz="2800" b="1" i="1" dirty="0"/>
              <a:t>MAC</a:t>
            </a:r>
            <a:r>
              <a:rPr lang="ru-RU" sz="2800" b="1" i="1" dirty="0"/>
              <a:t> и </a:t>
            </a:r>
            <a:r>
              <a:rPr lang="en-US" sz="2800" b="1" i="1" dirty="0"/>
              <a:t>IP</a:t>
            </a:r>
            <a:r>
              <a:rPr lang="ru-RU" sz="2800" b="1" i="1" dirty="0"/>
              <a:t>-адресов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948" y="1628800"/>
            <a:ext cx="875824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Соответствие МАС и IP адресов производится службой ARP. Служба </a:t>
            </a:r>
            <a:r>
              <a:rPr lang="en-US" sz="2800" dirty="0"/>
              <a:t>ARP </a:t>
            </a:r>
            <a:r>
              <a:rPr lang="ru-RU" sz="2800" dirty="0"/>
              <a:t>работает  с таблицей </a:t>
            </a:r>
            <a:r>
              <a:rPr lang="en-US" sz="2800" dirty="0"/>
              <a:t>ARP</a:t>
            </a:r>
            <a:r>
              <a:rPr lang="ru-RU" sz="2800" dirty="0"/>
              <a:t>, состоящей из двух колонок: </a:t>
            </a:r>
            <a:r>
              <a:rPr lang="en-US" sz="2800" dirty="0"/>
              <a:t>IP</a:t>
            </a:r>
            <a:r>
              <a:rPr lang="ru-RU" sz="2800" dirty="0"/>
              <a:t>-адрес и </a:t>
            </a:r>
            <a:r>
              <a:rPr lang="en-US" sz="2800" dirty="0"/>
              <a:t>MAC</a:t>
            </a:r>
            <a:r>
              <a:rPr lang="ru-RU" sz="2800" dirty="0"/>
              <a:t>-адрес (физический адрес).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947" y="5949280"/>
            <a:ext cx="867668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Для вывода </a:t>
            </a:r>
            <a:r>
              <a:rPr lang="en-US" sz="2400" dirty="0"/>
              <a:t>ARP</a:t>
            </a:r>
            <a:r>
              <a:rPr lang="ru-RU" sz="2400" dirty="0"/>
              <a:t>-таблицы следует ввести команду:   </a:t>
            </a:r>
            <a:r>
              <a:rPr lang="en-US" sz="2400" b="1" dirty="0"/>
              <a:t>ARP –a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11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2084</Words>
  <Application>Microsoft Office PowerPoint</Application>
  <PresentationFormat>Экран (4:3)</PresentationFormat>
  <Paragraphs>279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DesignTemplate</vt:lpstr>
      <vt:lpstr>Сетевые утилиты Windows и Linux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2021-05-11T21:16:42Z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