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571" r:id="rId6"/>
    <p:sldId id="572" r:id="rId7"/>
    <p:sldId id="553" r:id="rId8"/>
    <p:sldId id="570" r:id="rId9"/>
    <p:sldId id="554" r:id="rId10"/>
    <p:sldId id="558" r:id="rId11"/>
    <p:sldId id="559" r:id="rId12"/>
    <p:sldId id="560" r:id="rId13"/>
    <p:sldId id="561" r:id="rId14"/>
    <p:sldId id="562" r:id="rId15"/>
    <p:sldId id="564" r:id="rId16"/>
    <p:sldId id="565" r:id="rId17"/>
    <p:sldId id="566" r:id="rId18"/>
    <p:sldId id="567" r:id="rId19"/>
    <p:sldId id="568" r:id="rId20"/>
    <p:sldId id="569" r:id="rId21"/>
  </p:sldIdLst>
  <p:sldSz cx="9144000" cy="6858000" type="screen4x3"/>
  <p:notesSz cx="6888163" cy="4657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1467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ADD7F"/>
    <a:srgbClr val="0000FF"/>
    <a:srgbClr val="F7EC63"/>
    <a:srgbClr val="E8E84E"/>
    <a:srgbClr val="5F5F5F"/>
    <a:srgbClr val="006600"/>
    <a:srgbClr val="FFFF99"/>
    <a:srgbClr val="4D4D4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5838" autoAdjust="0"/>
    <p:restoredTop sz="86410"/>
  </p:normalViewPr>
  <p:slideViewPr>
    <p:cSldViewPr>
      <p:cViewPr varScale="1">
        <p:scale>
          <a:sx n="56" d="100"/>
          <a:sy n="56" d="100"/>
        </p:scale>
        <p:origin x="-600" y="-60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-1236" y="-90"/>
      </p:cViewPr>
      <p:guideLst>
        <p:guide orient="horz" pos="1467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z="1000" dirty="0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z="1000" dirty="0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r>
              <a:rPr lang="ru-RU" sz="1000" smtClean="0"/>
              <a:t>40: Общие принципы организации LibreOffice</a:t>
            </a:r>
            <a:endParaRPr lang="en-US" sz="1000" dirty="0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901698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fld id="{8C596567-A38F-4CEF-B37F-9B9D120D62CE}" type="slidenum">
              <a:rPr lang="en-US" sz="1000" smtClean="0"/>
              <a:pPr/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4433810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2278063" y="349250"/>
            <a:ext cx="2332037" cy="1747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lIns="65974" tIns="32987" rIns="65974" bIns="32987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8817" y="2212420"/>
            <a:ext cx="5510530" cy="2095976"/>
          </a:xfrm>
          <a:prstGeom prst="rect">
            <a:avLst/>
          </a:prstGeom>
        </p:spPr>
        <p:txBody>
          <a:bodyPr lIns="65974" tIns="32987" rIns="65974" bIns="32987"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r>
              <a:rPr lang="ru-RU" smtClean="0"/>
              <a:t>40: Общие принципы организации LibreOffice</a:t>
            </a:r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901698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59316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40: Общие принципы организации LibreOffice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263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ED01-83DD-4DDC-B288-207AA1993A7C}" type="slidenum">
              <a:rPr lang="ru-RU" altLang="ru-RU" smtClean="0"/>
              <a:pPr/>
              <a:t>9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smtClean="0"/>
              <a:t>40: Общие принципы организации LibreOffice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145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40: Общие принципы организации LibreOffice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6654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40: Общие принципы организации LibreOffice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721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3B37-5071-4609-9DC4-C28371FA41E7}" type="datetime1">
              <a:rPr lang="en-US" smtClean="0"/>
              <a:t>12/20/2020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5DAAE-68DA-430F-B43A-1876B71000CC}" type="datetime1">
              <a:rPr lang="en-US" smtClean="0"/>
              <a:t>12/20/2020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4478-3174-4F87-BAED-00F7129A0E78}" type="datetime1">
              <a:rPr lang="en-US" smtClean="0"/>
              <a:t>12/20/2020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31840" y="6525344"/>
            <a:ext cx="2895600" cy="276999"/>
          </a:xfrm>
        </p:spPr>
        <p:txBody>
          <a:bodyPr>
            <a:spAutoFit/>
          </a:bodyPr>
          <a:lstStyle>
            <a:lvl1pPr>
              <a:defRPr sz="1200" b="1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58B3-1136-46A7-B203-C6FAC8860273}" type="datetime1">
              <a:rPr lang="en-US" smtClean="0"/>
              <a:t>12/20/2020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31840" y="6525344"/>
            <a:ext cx="2895600" cy="276999"/>
          </a:xfrm>
        </p:spPr>
        <p:txBody>
          <a:bodyPr>
            <a:spAutoFit/>
          </a:bodyPr>
          <a:lstStyle>
            <a:lvl1pPr>
              <a:defRPr sz="1200" b="1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6952-777D-48F8-ADA6-FB62EB4A6365}" type="datetime1">
              <a:rPr lang="en-US" smtClean="0"/>
              <a:t>12/20/2020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E8A0-CF42-4E29-990B-1540E9E75D51}" type="datetime1">
              <a:rPr lang="en-US" smtClean="0"/>
              <a:t>12/20/2020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D6B5-D1B8-431E-AEC6-6FF72BA94A70}" type="datetime1">
              <a:rPr lang="en-US" smtClean="0"/>
              <a:t>12/20/2020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14BEFD-2CED-4E6D-BA89-9D683FC4F89B}" type="datetime1">
              <a:rPr lang="en-US" altLang="ru-RU" smtClean="0"/>
              <a:t>12/20/2020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F20B4-2F61-43B4-9E63-352EF6C628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00807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0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45E969D8-56AA-4BBD-9FA0-3EDC7192A070}" type="datetime1">
              <a:rPr lang="en-US" smtClean="0"/>
              <a:t>12/20/2020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4149080"/>
            <a:ext cx="8712968" cy="1384995"/>
          </a:xfrm>
          <a:solidFill>
            <a:schemeClr val="bg1"/>
          </a:solidFill>
        </p:spPr>
        <p:txBody>
          <a:bodyPr>
            <a:spAutoFit/>
          </a:bodyPr>
          <a:lstStyle/>
          <a:p>
            <a:pPr algn="l"/>
            <a:r>
              <a:rPr lang="ru-RU" altLang="ru-RU" dirty="0" smtClean="0">
                <a:solidFill>
                  <a:schemeClr val="tx1"/>
                </a:solidFill>
              </a:rPr>
              <a:t>1. Общая характеристика офисных пакетов</a:t>
            </a:r>
          </a:p>
          <a:p>
            <a:pPr algn="l"/>
            <a:r>
              <a:rPr lang="ru-RU" altLang="ru-RU" dirty="0" smtClean="0">
                <a:solidFill>
                  <a:schemeClr val="tx1"/>
                </a:solidFill>
              </a:rPr>
              <a:t>2. Базовые концепции </a:t>
            </a:r>
            <a:r>
              <a:rPr lang="en-US" altLang="ru-RU" dirty="0" smtClean="0">
                <a:solidFill>
                  <a:schemeClr val="tx1"/>
                </a:solidFill>
              </a:rPr>
              <a:t>LibreOffice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algn="l"/>
            <a:r>
              <a:rPr lang="ru-RU" altLang="ru-RU" dirty="0" smtClean="0">
                <a:solidFill>
                  <a:schemeClr val="tx1"/>
                </a:solidFill>
              </a:rPr>
              <a:t>3. Особенности работы в </a:t>
            </a:r>
            <a:r>
              <a:rPr lang="en-US" altLang="ru-RU" dirty="0" smtClean="0">
                <a:solidFill>
                  <a:schemeClr val="tx1"/>
                </a:solidFill>
              </a:rPr>
              <a:t>LibreOffice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8784976" cy="2334121"/>
          </a:xfrm>
        </p:spPr>
        <p:txBody>
          <a:bodyPr lIns="36000" rIns="36000">
            <a:noAutofit/>
          </a:bodyPr>
          <a:lstStyle/>
          <a:p>
            <a:pPr algn="l"/>
            <a:r>
              <a:rPr lang="ru-RU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принципы</a:t>
            </a:r>
            <a:r>
              <a:rPr lang="en-US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организации </a:t>
            </a:r>
            <a:r>
              <a:rPr lang="ru-RU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пакета </a:t>
            </a:r>
            <a:r>
              <a:rPr lang="en-US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LibreOffice</a:t>
            </a:r>
            <a:endParaRPr lang="ru-RU" sz="4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179512" y="341040"/>
            <a:ext cx="8712968" cy="925223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0" algn="r" eaLnBrk="1" hangingPunct="1">
              <a:buNone/>
              <a:defRPr sz="2800">
                <a:latin typeface="+mn-lt"/>
              </a:defRPr>
            </a:lvl1pPr>
            <a:lvl2pPr marL="457200" indent="0" algn="ctr" eaLnBrk="1" hangingPunct="1">
              <a:buNone/>
              <a:defRPr sz="2400">
                <a:latin typeface="+mn-lt"/>
              </a:defRPr>
            </a:lvl2pPr>
            <a:lvl3pPr marL="914400" indent="0" algn="ctr" eaLnBrk="1" hangingPunct="1">
              <a:buNone/>
              <a:defRPr sz="2400">
                <a:latin typeface="+mn-lt"/>
              </a:defRPr>
            </a:lvl3pPr>
            <a:lvl4pPr marL="1371600" indent="0" algn="ctr" eaLnBrk="1" hangingPunct="1">
              <a:buNone/>
              <a:defRPr sz="2000">
                <a:latin typeface="+mn-lt"/>
              </a:defRPr>
            </a:lvl4pPr>
            <a:lvl5pPr marL="1828800" indent="0" algn="ctr" eaLnBrk="1" hangingPunct="1">
              <a:buNone/>
              <a:defRPr sz="2000">
                <a:latin typeface="+mn-lt"/>
              </a:defRPr>
            </a:lvl5pPr>
            <a:lvl6pPr marL="2286000" indent="0" algn="ctr" eaLnBrk="1" hangingPunct="1">
              <a:buNone/>
              <a:defRPr sz="2000"/>
            </a:lvl6pPr>
            <a:lvl7pPr marL="2743200" indent="0" algn="ctr" eaLnBrk="1" hangingPunct="1">
              <a:buNone/>
              <a:defRPr sz="2000"/>
            </a:lvl7pPr>
            <a:lvl8pPr marL="3200400" indent="0" algn="ctr" eaLnBrk="1" hangingPunct="1">
              <a:buNone/>
              <a:defRPr sz="2000"/>
            </a:lvl8pPr>
            <a:lvl9pPr marL="3657600" indent="0" algn="ctr" eaLnBrk="1" hangingPunct="1">
              <a:buNone/>
              <a:defRPr sz="2000"/>
            </a:lvl9pPr>
          </a:lstStyle>
          <a:p>
            <a:r>
              <a:rPr lang="ru-RU" b="1" kern="0" dirty="0" smtClean="0">
                <a:solidFill>
                  <a:sysClr val="windowText" lastClr="000000"/>
                </a:solidFill>
              </a:rPr>
              <a:t>Операционные системы</a:t>
            </a:r>
            <a:endParaRPr lang="en-US" b="1" kern="0" dirty="0" smtClean="0">
              <a:solidFill>
                <a:sysClr val="windowText" lastClr="000000"/>
              </a:solidFill>
            </a:endParaRPr>
          </a:p>
          <a:p>
            <a:r>
              <a:rPr lang="ru-RU" b="1" kern="0" dirty="0" smtClean="0">
                <a:solidFill>
                  <a:sysClr val="windowText" lastClr="000000"/>
                </a:solidFill>
              </a:rPr>
              <a:t>занятие 40</a:t>
            </a:r>
            <a:endParaRPr lang="ru-RU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1" y="1772816"/>
            <a:ext cx="8832373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Стиль – это набор форматов, применяемый к выбранным страницам, тексту, врезкам и другим элементам документа для быстрого изменения их вида.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79511" y="3212976"/>
            <a:ext cx="8832373" cy="3418501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dirty="0">
                <a:latin typeface="+mn-lt"/>
              </a:rPr>
              <a:t>Стили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страницы</a:t>
            </a:r>
            <a:r>
              <a:rPr lang="ru-RU" sz="2400" dirty="0">
                <a:latin typeface="+mn-lt"/>
              </a:rPr>
              <a:t> относятся к полям, колонтитулам, границам и фону. </a:t>
            </a:r>
            <a:endParaRPr lang="en-US" sz="2400" dirty="0" smtClean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Стили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абзаца</a:t>
            </a:r>
            <a:r>
              <a:rPr lang="ru-RU" sz="2400" dirty="0">
                <a:latin typeface="+mn-lt"/>
              </a:rPr>
              <a:t> управляют всеми аспектами вида абзацев, такими как отступы текста, табуляция, межстрочное расстояние, границы, включая форматирование символов.</a:t>
            </a:r>
          </a:p>
          <a:p>
            <a:r>
              <a:rPr lang="ru-RU" sz="2400" dirty="0">
                <a:latin typeface="+mn-lt"/>
              </a:rPr>
              <a:t>Стили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символа</a:t>
            </a:r>
            <a:r>
              <a:rPr lang="ru-RU" sz="2400" dirty="0">
                <a:latin typeface="+mn-lt"/>
              </a:rPr>
              <a:t> влияют на текст внутри </a:t>
            </a:r>
            <a:r>
              <a:rPr lang="ru-RU" sz="2400" dirty="0" smtClean="0">
                <a:latin typeface="+mn-lt"/>
              </a:rPr>
              <a:t>абзаца</a:t>
            </a:r>
            <a:endParaRPr lang="en-US" sz="2400" dirty="0" smtClean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Стили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врезок</a:t>
            </a:r>
            <a:r>
              <a:rPr lang="ru-RU" sz="2400" dirty="0">
                <a:latin typeface="+mn-lt"/>
              </a:rPr>
              <a:t> используются для форматирования графических и </a:t>
            </a:r>
            <a:r>
              <a:rPr lang="ru-RU" sz="2400" dirty="0" smtClean="0">
                <a:latin typeface="+mn-lt"/>
              </a:rPr>
              <a:t>текстовых </a:t>
            </a:r>
            <a:r>
              <a:rPr lang="ru-RU" sz="2400" dirty="0">
                <a:latin typeface="+mn-lt"/>
              </a:rPr>
              <a:t>врезок, включая переходы на новую строку, границы, фон и </a:t>
            </a:r>
            <a:r>
              <a:rPr lang="ru-RU" sz="2400" dirty="0" smtClean="0">
                <a:latin typeface="+mn-lt"/>
              </a:rPr>
              <a:t>полосы</a:t>
            </a:r>
            <a:r>
              <a:rPr lang="ru-RU" sz="2400" dirty="0">
                <a:latin typeface="+mn-lt"/>
              </a:rPr>
              <a:t>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332656"/>
            <a:ext cx="8568952" cy="1323439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40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Особенности работы в </a:t>
            </a:r>
            <a:r>
              <a:rPr lang="en-US" sz="40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LibreOffice</a:t>
            </a:r>
            <a:endParaRPr lang="ru-RU" sz="40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0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22259" y="943388"/>
            <a:ext cx="8600744" cy="10793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15000"/>
              </a:spcBef>
              <a:defRPr/>
            </a:pP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Стилей «Базовый» и «Заголовок» не должно быть в документе!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31786" y="2138197"/>
            <a:ext cx="8600744" cy="12025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15000"/>
              </a:spcBef>
              <a:defRPr/>
            </a:pPr>
            <a:r>
              <a:rPr lang="ru-RU" sz="2400" b="1" dirty="0">
                <a:latin typeface="+mn-lt"/>
              </a:rPr>
              <a:t>стиль «Базовый» является родительским для всей системы стилей. От него наследуют все стили в системе. </a:t>
            </a:r>
            <a:endParaRPr lang="ru-RU" sz="2400" b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243" y="3456117"/>
            <a:ext cx="8928992" cy="1200329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Для основного текста необходимо применять стиль «Основной текст». Для заголовков соответствующего уровня — стиль «Заголовок 1</a:t>
            </a:r>
            <a:r>
              <a:rPr lang="ru-RU" sz="2400" dirty="0" smtClean="0">
                <a:latin typeface="+mn-lt"/>
              </a:rPr>
              <a:t>»,«</a:t>
            </a:r>
            <a:r>
              <a:rPr lang="ru-RU" sz="2400" dirty="0">
                <a:latin typeface="+mn-lt"/>
              </a:rPr>
              <a:t>Заголовок 2</a:t>
            </a:r>
            <a:r>
              <a:rPr lang="ru-RU" sz="2400" dirty="0" smtClean="0">
                <a:latin typeface="+mn-lt"/>
              </a:rPr>
              <a:t>»,«</a:t>
            </a:r>
            <a:r>
              <a:rPr lang="ru-RU" sz="2400" dirty="0">
                <a:latin typeface="+mn-lt"/>
              </a:rPr>
              <a:t>Заголовок N».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2259" y="4771856"/>
            <a:ext cx="8600744" cy="1387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15000"/>
              </a:spcBef>
              <a:defRPr/>
            </a:pPr>
            <a:r>
              <a:rPr lang="ru-RU" sz="2800" b="1" i="1" dirty="0">
                <a:solidFill>
                  <a:srgbClr val="FF0000"/>
                </a:solidFill>
                <a:latin typeface="+mn-lt"/>
              </a:rPr>
              <a:t>Управление стилями производится в окне «Стили и форматирование», которое чаще называют «Стилистом».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22259" y="6274443"/>
            <a:ext cx="8600744" cy="463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15000"/>
              </a:spcBef>
              <a:defRPr/>
            </a:pPr>
            <a:r>
              <a:rPr lang="ru-RU" sz="2400" b="1" dirty="0" smtClean="0">
                <a:latin typeface="+mn-lt"/>
              </a:rPr>
              <a:t>вызов Стилиста – клавиша </a:t>
            </a:r>
            <a:r>
              <a:rPr lang="en-US" sz="2400" b="1" dirty="0" smtClean="0">
                <a:latin typeface="+mn-lt"/>
              </a:rPr>
              <a:t>F11</a:t>
            </a:r>
            <a:endParaRPr lang="ru-RU" sz="2400" b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97114" y="332537"/>
            <a:ext cx="8568952" cy="584775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Особенности работы в </a:t>
            </a:r>
            <a:r>
              <a:rPr lang="en-US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LibreOffice</a:t>
            </a:r>
            <a:endParaRPr lang="ru-RU" sz="32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91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04288" y="2078066"/>
            <a:ext cx="8784976" cy="83317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dirty="0">
                <a:latin typeface="+mn-lt"/>
              </a:rPr>
              <a:t>В среде Linux наибольшее распространение получили два офисных </a:t>
            </a:r>
            <a:r>
              <a:rPr lang="ru-RU" sz="2400" dirty="0" smtClean="0">
                <a:latin typeface="+mn-lt"/>
              </a:rPr>
              <a:t>пакета</a:t>
            </a:r>
            <a:r>
              <a:rPr lang="ru-RU" sz="2400" dirty="0">
                <a:latin typeface="+mn-lt"/>
              </a:rPr>
              <a:t>: </a:t>
            </a:r>
            <a:r>
              <a:rPr lang="ru-RU" sz="2400" dirty="0" err="1">
                <a:latin typeface="+mn-lt"/>
              </a:rPr>
              <a:t>Calligra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Suite</a:t>
            </a:r>
            <a:r>
              <a:rPr lang="ru-RU" sz="2400" dirty="0">
                <a:latin typeface="+mn-lt"/>
              </a:rPr>
              <a:t> и </a:t>
            </a:r>
            <a:r>
              <a:rPr lang="ru-RU" sz="2400" dirty="0" err="1">
                <a:latin typeface="+mn-lt"/>
              </a:rPr>
              <a:t>LibreOffice</a:t>
            </a:r>
            <a:endParaRPr lang="ru-RU" altLang="ru-RU" sz="2400" b="1" dirty="0">
              <a:solidFill>
                <a:srgbClr val="002060"/>
              </a:solidFill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25725" y="3510488"/>
            <a:ext cx="8763539" cy="194117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+mn-lt"/>
              </a:rPr>
              <a:t>Единое </a:t>
            </a:r>
            <a:r>
              <a:rPr lang="ru-RU" sz="2400" dirty="0">
                <a:latin typeface="+mn-lt"/>
              </a:rPr>
              <a:t>ядро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+mn-lt"/>
              </a:rPr>
              <a:t>объектная </a:t>
            </a:r>
            <a:r>
              <a:rPr lang="ru-RU" sz="2400" dirty="0">
                <a:latin typeface="+mn-lt"/>
              </a:rPr>
              <a:t>модель.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+mn-lt"/>
              </a:rPr>
              <a:t>логическое </a:t>
            </a:r>
            <a:r>
              <a:rPr lang="ru-RU" sz="2400" dirty="0">
                <a:latin typeface="+mn-lt"/>
              </a:rPr>
              <a:t>построение интерфейса.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+mn-lt"/>
              </a:rPr>
              <a:t>высокий </a:t>
            </a:r>
            <a:r>
              <a:rPr lang="ru-RU" sz="2400" dirty="0">
                <a:latin typeface="+mn-lt"/>
              </a:rPr>
              <a:t>уровень </a:t>
            </a:r>
            <a:r>
              <a:rPr lang="ru-RU" sz="2400" dirty="0" smtClean="0">
                <a:latin typeface="+mn-lt"/>
              </a:rPr>
              <a:t>автоматизации </a:t>
            </a:r>
            <a:r>
              <a:rPr lang="ru-RU" sz="2400" dirty="0">
                <a:latin typeface="+mn-lt"/>
              </a:rPr>
              <a:t>при подготовке документов.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5725" y="1579809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2400" dirty="0" smtClean="0">
                <a:latin typeface="+mn-lt"/>
              </a:rPr>
              <a:t>Какие офисные пакеты получили распространение в </a:t>
            </a:r>
            <a:r>
              <a:rPr lang="en-US" sz="2400" dirty="0" smtClean="0">
                <a:latin typeface="+mn-lt"/>
              </a:rPr>
              <a:t>Linux</a:t>
            </a:r>
            <a:r>
              <a:rPr lang="ru-RU" sz="2400" dirty="0" smtClean="0">
                <a:latin typeface="+mn-lt"/>
              </a:rPr>
              <a:t>?</a:t>
            </a:r>
            <a:endParaRPr lang="ru-RU" sz="24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5725" y="3048823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2400" dirty="0" smtClean="0">
                <a:latin typeface="+mn-lt"/>
              </a:rPr>
              <a:t>Назовите базовые концепции </a:t>
            </a:r>
            <a:r>
              <a:rPr lang="en-US" sz="2400" dirty="0" smtClean="0">
                <a:latin typeface="+mn-lt"/>
              </a:rPr>
              <a:t>LibreOffice</a:t>
            </a:r>
            <a:endParaRPr lang="ru-RU" sz="2400" dirty="0">
              <a:latin typeface="+mn-lt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04288" y="5655490"/>
            <a:ext cx="8784976" cy="83317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dirty="0">
                <a:latin typeface="+mn-lt"/>
              </a:rPr>
              <a:t>В </a:t>
            </a:r>
            <a:r>
              <a:rPr lang="ru-RU" sz="2400" dirty="0" err="1">
                <a:latin typeface="+mn-lt"/>
              </a:rPr>
              <a:t>LibreOffice</a:t>
            </a:r>
            <a:r>
              <a:rPr lang="ru-RU" sz="2400" dirty="0">
                <a:latin typeface="+mn-lt"/>
              </a:rPr>
              <a:t> действует принцип – всё есть объект</a:t>
            </a:r>
            <a:r>
              <a:rPr lang="ru-RU" sz="2400" dirty="0" smtClean="0">
                <a:latin typeface="+mn-lt"/>
              </a:rPr>
              <a:t>.</a:t>
            </a:r>
            <a:r>
              <a:rPr lang="en-US" sz="2400" dirty="0" smtClean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У каждого объекта может быть родитель и </a:t>
            </a:r>
            <a:r>
              <a:rPr lang="ru-RU" sz="2400" dirty="0" smtClean="0">
                <a:latin typeface="+mn-lt"/>
              </a:rPr>
              <a:t>потомок</a:t>
            </a:r>
            <a:endParaRPr lang="ru-RU" altLang="ru-RU" sz="2400" b="1" dirty="0">
              <a:solidFill>
                <a:srgbClr val="002060"/>
              </a:solidFill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332656"/>
            <a:ext cx="8568952" cy="584775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Вопр</a:t>
            </a:r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-р-р-осы</a:t>
            </a:r>
            <a:endParaRPr lang="ru-RU" sz="32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066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792088"/>
          </a:xfrm>
        </p:spPr>
        <p:txBody>
          <a:bodyPr/>
          <a:lstStyle/>
          <a:p>
            <a:r>
              <a:rPr lang="ru-RU" sz="3200" dirty="0" smtClean="0"/>
              <a:t>ИНСТРУМЕНТЫ «СТИЛИСТ» И «НАВИГАТОР»</a:t>
            </a:r>
            <a:endParaRPr lang="en-US" sz="3200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96622" y="1052736"/>
            <a:ext cx="5139474" cy="1571842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15000"/>
              </a:spcBef>
              <a:defRPr/>
            </a:pPr>
            <a:r>
              <a:rPr lang="ru-RU" sz="2400" b="1" i="1" dirty="0">
                <a:latin typeface="+mn-lt"/>
              </a:rPr>
              <a:t>Управление стилями производится в окне 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«Стили и форматирование</a:t>
            </a:r>
            <a:r>
              <a:rPr lang="ru-RU" sz="2400" i="1" dirty="0">
                <a:solidFill>
                  <a:srgbClr val="FF0000"/>
                </a:solidFill>
                <a:latin typeface="+mn-lt"/>
              </a:rPr>
              <a:t>»</a:t>
            </a:r>
            <a:r>
              <a:rPr lang="ru-RU" sz="2400" i="1" dirty="0">
                <a:latin typeface="+mn-lt"/>
              </a:rPr>
              <a:t>, которое чаще называют</a:t>
            </a:r>
            <a:r>
              <a:rPr lang="ru-RU" sz="2400" i="1" dirty="0">
                <a:solidFill>
                  <a:srgbClr val="FF0000"/>
                </a:solidFill>
                <a:latin typeface="+mn-lt"/>
              </a:rPr>
              <a:t> «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Стилистом».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04395" y="3933461"/>
            <a:ext cx="2475178" cy="12025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15000"/>
              </a:spcBef>
              <a:defRPr/>
            </a:pPr>
            <a:r>
              <a:rPr lang="ru-RU" sz="2400" b="1" dirty="0" smtClean="0">
                <a:latin typeface="+mn-lt"/>
              </a:rPr>
              <a:t>вызов Стилиста – клавиша </a:t>
            </a:r>
            <a:r>
              <a:rPr lang="en-US" sz="2400" b="1" dirty="0" smtClean="0">
                <a:latin typeface="+mn-lt"/>
              </a:rPr>
              <a:t>F11</a:t>
            </a:r>
            <a:endParaRPr lang="ru-RU" sz="2400" b="1" dirty="0">
              <a:solidFill>
                <a:srgbClr val="3333FF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79909"/>
            <a:ext cx="3456412" cy="539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178" y="2924944"/>
            <a:ext cx="2670639" cy="321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53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792088"/>
          </a:xfrm>
        </p:spPr>
        <p:txBody>
          <a:bodyPr/>
          <a:lstStyle/>
          <a:p>
            <a:r>
              <a:rPr lang="ru-RU" sz="3200" dirty="0" smtClean="0"/>
              <a:t>ИНСТРУМЕНТЫ «СТИЛИСТ» И «НАВИГАТОР»</a:t>
            </a:r>
            <a:endParaRPr lang="en-US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9704" y="1086119"/>
            <a:ext cx="612068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b="1" i="1" dirty="0">
                <a:solidFill>
                  <a:srgbClr val="FF0000"/>
                </a:solidFill>
                <a:latin typeface="+mn-lt"/>
              </a:rPr>
              <a:t>Навигатор – инструмент, дающий быстрый доступ ко всем объектам документа.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6755" y="6183595"/>
            <a:ext cx="3719437" cy="463846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15000"/>
              </a:spcBef>
              <a:defRPr/>
            </a:pPr>
            <a:r>
              <a:rPr lang="ru-RU" sz="2400" b="1" dirty="0" smtClean="0">
                <a:latin typeface="+mn-lt"/>
              </a:rPr>
              <a:t>вызов – клавиша </a:t>
            </a:r>
            <a:r>
              <a:rPr lang="en-US" sz="2400" b="1" dirty="0" smtClean="0">
                <a:latin typeface="+mn-lt"/>
              </a:rPr>
              <a:t>F</a:t>
            </a:r>
            <a:r>
              <a:rPr lang="ru-RU" sz="2400" b="1" dirty="0" smtClean="0">
                <a:latin typeface="+mn-lt"/>
              </a:rPr>
              <a:t>5</a:t>
            </a:r>
            <a:endParaRPr lang="ru-RU" sz="2400" b="1" dirty="0">
              <a:solidFill>
                <a:srgbClr val="3333FF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55" y="1044478"/>
            <a:ext cx="23526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044" y="2420888"/>
            <a:ext cx="44196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51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24743"/>
            <a:ext cx="8568952" cy="461665"/>
          </a:xfrm>
          <a:prstGeom prst="rect">
            <a:avLst/>
          </a:prstGeom>
          <a:solidFill>
            <a:srgbClr val="FFFF66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dirty="0" smtClean="0">
                <a:latin typeface="+mn-lt"/>
              </a:rPr>
              <a:t>Пример: установить стиль страницы</a:t>
            </a:r>
            <a:endParaRPr lang="ru-RU" sz="240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53" y="1772816"/>
            <a:ext cx="7675980" cy="288032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3131840" y="1772816"/>
            <a:ext cx="5616624" cy="1080120"/>
          </a:xfrm>
          <a:prstGeom prst="wedgeRoundRectCallout">
            <a:avLst>
              <a:gd name="adj1" fmla="val -37363"/>
              <a:gd name="adj2" fmla="val 87077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Установить курсор в нужный абзац и вызвать правой кнопкой меню, выбрать «Абзац»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89" y="2633836"/>
            <a:ext cx="62579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16553" y="5085184"/>
            <a:ext cx="2383239" cy="864096"/>
          </a:xfrm>
          <a:prstGeom prst="wedgeRoundRectCallout">
            <a:avLst>
              <a:gd name="adj1" fmla="val 183277"/>
              <a:gd name="adj2" fmla="val 33484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Выбрать стиль страницы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72" y="2852936"/>
            <a:ext cx="7429002" cy="3714501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51520" y="332656"/>
            <a:ext cx="8568952" cy="584775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en-US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Writer</a:t>
            </a:r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работа со стилями</a:t>
            </a:r>
            <a:endParaRPr lang="ru-RU" sz="32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5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4" y="2852936"/>
            <a:ext cx="8602813" cy="258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124743"/>
            <a:ext cx="8568952" cy="830997"/>
          </a:xfrm>
          <a:prstGeom prst="rect">
            <a:avLst/>
          </a:prstGeom>
          <a:solidFill>
            <a:srgbClr val="FFFF66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В </a:t>
            </a:r>
            <a:r>
              <a:rPr lang="ru-RU" sz="2400" dirty="0" err="1">
                <a:latin typeface="+mn-lt"/>
              </a:rPr>
              <a:t>LibreOffice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вычисления </a:t>
            </a:r>
            <a:r>
              <a:rPr lang="ru-RU" sz="2400" dirty="0">
                <a:latin typeface="+mn-lt"/>
              </a:rPr>
              <a:t>можно делать в любом месте </a:t>
            </a:r>
            <a:r>
              <a:rPr lang="ru-RU" sz="2400" dirty="0" smtClean="0">
                <a:latin typeface="+mn-lt"/>
              </a:rPr>
              <a:t>документа</a:t>
            </a:r>
            <a:endParaRPr lang="ru-RU" sz="2400" dirty="0">
              <a:latin typeface="+mn-lt"/>
            </a:endParaRP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2267744" y="5589240"/>
            <a:ext cx="5616624" cy="1063363"/>
          </a:xfrm>
          <a:prstGeom prst="wedgeRoundRectCallout">
            <a:avLst>
              <a:gd name="adj1" fmla="val -21748"/>
              <a:gd name="adj2" fmla="val -109807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Установить курсор в нужное место и нажать </a:t>
            </a:r>
            <a:r>
              <a:rPr lang="en-US" sz="2400" dirty="0" smtClean="0">
                <a:solidFill>
                  <a:schemeClr val="tx1"/>
                </a:solidFill>
              </a:rPr>
              <a:t>F2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2411760" y="2132856"/>
            <a:ext cx="5090824" cy="576064"/>
          </a:xfrm>
          <a:prstGeom prst="wedgeRoundRectCallout">
            <a:avLst>
              <a:gd name="adj1" fmla="val -26385"/>
              <a:gd name="adj2" fmla="val 8275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Ввести формулу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51" y="4763118"/>
            <a:ext cx="1477621" cy="29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1520" y="332656"/>
            <a:ext cx="8568952" cy="584775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en-US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Writer</a:t>
            </a:r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вычисления</a:t>
            </a:r>
            <a:endParaRPr lang="ru-RU" sz="32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0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1" y="1772816"/>
            <a:ext cx="8832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2400" dirty="0" smtClean="0">
                <a:latin typeface="+mn-lt"/>
              </a:rPr>
              <a:t>Поддерживаются практически все возможности </a:t>
            </a:r>
            <a:r>
              <a:rPr lang="en-US" sz="2400" dirty="0" smtClean="0">
                <a:latin typeface="+mn-lt"/>
              </a:rPr>
              <a:t>Excel</a:t>
            </a:r>
            <a:r>
              <a:rPr lang="ru-RU" sz="2400" dirty="0" smtClean="0">
                <a:latin typeface="+mn-lt"/>
              </a:rPr>
              <a:t> </a:t>
            </a:r>
            <a:endParaRPr lang="ru-RU" sz="2400" dirty="0"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08675" y="2234481"/>
            <a:ext cx="8832373" cy="463846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dirty="0" smtClean="0">
                <a:latin typeface="+mn-lt"/>
              </a:rPr>
              <a:t>Пример: работа с массивами ячеек (умножение матриц)</a:t>
            </a:r>
            <a:endParaRPr lang="ru-RU" sz="2400" dirty="0">
              <a:latin typeface="+mn-lt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2888932"/>
            <a:ext cx="8388968" cy="327637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1520" y="332656"/>
            <a:ext cx="8568952" cy="707886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40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Табличный процессор </a:t>
            </a:r>
            <a:r>
              <a:rPr lang="en-US" sz="4000" b="1" kern="0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Calc</a:t>
            </a:r>
            <a:endParaRPr lang="ru-RU" sz="40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64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51520" y="1124744"/>
            <a:ext cx="8784976" cy="12025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dirty="0">
                <a:latin typeface="+mn-lt"/>
              </a:rPr>
              <a:t>Офисный пакет представляет собой набор </a:t>
            </a:r>
            <a:r>
              <a:rPr lang="en-US" sz="2400" b="1" dirty="0">
                <a:solidFill>
                  <a:srgbClr val="7030A0"/>
                </a:solidFill>
                <a:latin typeface="+mn-lt"/>
              </a:rPr>
              <a:t>productivity software</a:t>
            </a:r>
            <a:r>
              <a:rPr lang="ru-RU" sz="2400" dirty="0">
                <a:latin typeface="+mn-lt"/>
              </a:rPr>
              <a:t>, обычно содержащий: текстовый процессор, табличный процессор и ПО для создания диаграмм. </a:t>
            </a:r>
            <a:endParaRPr lang="ru-RU" altLang="ru-RU" sz="2400" b="1" dirty="0">
              <a:solidFill>
                <a:srgbClr val="002060"/>
              </a:solidFill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31804" y="2450912"/>
            <a:ext cx="8784976" cy="8331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dirty="0">
                <a:latin typeface="+mn-lt"/>
              </a:rPr>
              <a:t>В среде Windows наибольшее распространение получили пакеты </a:t>
            </a:r>
            <a:r>
              <a:rPr lang="en-US" sz="2400" dirty="0">
                <a:latin typeface="+mn-lt"/>
              </a:rPr>
              <a:t>Microsoft Office</a:t>
            </a:r>
            <a:r>
              <a:rPr lang="ru-RU" sz="2400" dirty="0">
                <a:latin typeface="+mn-lt"/>
              </a:rPr>
              <a:t>, </a:t>
            </a:r>
            <a:r>
              <a:rPr lang="en-US" sz="2400" dirty="0">
                <a:latin typeface="+mn-lt"/>
              </a:rPr>
              <a:t>LibreOffice </a:t>
            </a:r>
            <a:r>
              <a:rPr lang="ru-RU" sz="2400" dirty="0">
                <a:latin typeface="+mn-lt"/>
              </a:rPr>
              <a:t>и </a:t>
            </a:r>
            <a:r>
              <a:rPr lang="en-US" sz="2400" dirty="0" smtClean="0">
                <a:latin typeface="+mn-lt"/>
              </a:rPr>
              <a:t>Windows Office</a:t>
            </a:r>
            <a:r>
              <a:rPr lang="ru-RU" sz="2400" dirty="0" smtClean="0">
                <a:latin typeface="+mn-lt"/>
              </a:rPr>
              <a:t>. </a:t>
            </a:r>
            <a:endParaRPr lang="ru-RU" altLang="ru-RU" sz="2400" b="1" dirty="0">
              <a:solidFill>
                <a:srgbClr val="002060"/>
              </a:solidFill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332656"/>
            <a:ext cx="8568952" cy="646331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6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Офисные пакеты для </a:t>
            </a:r>
            <a:r>
              <a:rPr lang="en-US" sz="36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Windows</a:t>
            </a:r>
            <a:endParaRPr lang="ru-RU" sz="36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04" y="2811093"/>
            <a:ext cx="6840760" cy="391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649438"/>
            <a:ext cx="6757848" cy="420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12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431580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340768"/>
            <a:ext cx="685472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14092"/>
            <a:ext cx="70802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124" y="1988840"/>
            <a:ext cx="7033388" cy="474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4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27199" y="1124744"/>
            <a:ext cx="8784976" cy="8331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dirty="0">
                <a:latin typeface="+mn-lt"/>
              </a:rPr>
              <a:t>В среде Linux наибольшее распространение получили </a:t>
            </a:r>
            <a:r>
              <a:rPr lang="ru-RU" sz="2400" dirty="0" smtClean="0">
                <a:latin typeface="+mn-lt"/>
              </a:rPr>
              <a:t>офисные пакеты: </a:t>
            </a:r>
            <a:r>
              <a:rPr lang="ru-RU" sz="2400" dirty="0" err="1">
                <a:latin typeface="+mn-lt"/>
              </a:rPr>
              <a:t>Calligra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Suite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OnlyOffice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и </a:t>
            </a:r>
            <a:r>
              <a:rPr lang="en-US" sz="2400" dirty="0" err="1" smtClean="0">
                <a:latin typeface="+mn-lt"/>
              </a:rPr>
              <a:t>Libre</a:t>
            </a:r>
            <a:r>
              <a:rPr lang="ru-RU" sz="2400" dirty="0" err="1" smtClean="0">
                <a:latin typeface="+mn-lt"/>
              </a:rPr>
              <a:t>Office</a:t>
            </a:r>
            <a:r>
              <a:rPr lang="ru-RU" sz="2400" dirty="0">
                <a:latin typeface="+mn-lt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7199" y="206084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uk-UA" sz="2400" dirty="0" smtClean="0">
                <a:latin typeface="+mn-lt"/>
              </a:rPr>
              <a:t>Два </a:t>
            </a:r>
            <a:r>
              <a:rPr lang="uk-UA" sz="2400" dirty="0">
                <a:latin typeface="+mn-lt"/>
              </a:rPr>
              <a:t>пакета </a:t>
            </a:r>
            <a:r>
              <a:rPr lang="ru-RU" sz="2400" dirty="0">
                <a:latin typeface="+mn-lt"/>
              </a:rPr>
              <a:t>созданы командами, которые отделились от прежних сообществ.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40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Офисные пакеты для </a:t>
            </a:r>
            <a:r>
              <a:rPr lang="en-US" sz="40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Linux</a:t>
            </a:r>
            <a:endParaRPr lang="ru-RU" sz="40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https://tech-geek.ru/wp-content/uploads/Office-for-Linux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91845"/>
            <a:ext cx="4223232" cy="382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404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40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Офисные пакеты для </a:t>
            </a:r>
            <a:r>
              <a:rPr lang="en-US" sz="40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Linux</a:t>
            </a:r>
            <a:endParaRPr lang="ru-RU" sz="40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9675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1. LibreOffice</a:t>
            </a:r>
          </a:p>
          <a:p>
            <a:r>
              <a:rPr lang="en-US" sz="2800" dirty="0"/>
              <a:t>2. </a:t>
            </a:r>
            <a:r>
              <a:rPr lang="en-US" sz="2800" dirty="0" smtClean="0"/>
              <a:t>Google Docs</a:t>
            </a:r>
            <a:endParaRPr lang="en-US" sz="2800" dirty="0"/>
          </a:p>
          <a:p>
            <a:r>
              <a:rPr lang="en-US" sz="2800" dirty="0"/>
              <a:t>3. </a:t>
            </a:r>
            <a:r>
              <a:rPr lang="en-US" sz="2800" dirty="0" err="1"/>
              <a:t>Calligra</a:t>
            </a:r>
            <a:r>
              <a:rPr lang="en-US" sz="2800" dirty="0"/>
              <a:t> Suite</a:t>
            </a:r>
          </a:p>
          <a:p>
            <a:r>
              <a:rPr lang="en-US" sz="2800" dirty="0"/>
              <a:t>4. WPS Office</a:t>
            </a:r>
          </a:p>
          <a:p>
            <a:r>
              <a:rPr lang="en-US" sz="2800" dirty="0"/>
              <a:t>5. GNOME Office</a:t>
            </a:r>
          </a:p>
          <a:p>
            <a:r>
              <a:rPr lang="en-US" sz="2800" dirty="0" smtClean="0"/>
              <a:t>6</a:t>
            </a:r>
            <a:r>
              <a:rPr lang="en-US" sz="2800" dirty="0"/>
              <a:t>. Office 365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757555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67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812" y="397868"/>
            <a:ext cx="8615193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Пакет </a:t>
            </a:r>
            <a:r>
              <a:rPr lang="en-US" sz="2400" dirty="0" err="1">
                <a:latin typeface="+mn-lt"/>
              </a:rPr>
              <a:t>Calligra</a:t>
            </a:r>
            <a:r>
              <a:rPr lang="en-US" sz="2400" dirty="0">
                <a:latin typeface="+mn-lt"/>
              </a:rPr>
              <a:t> Suite </a:t>
            </a:r>
            <a:r>
              <a:rPr lang="ru-RU" sz="2400" dirty="0">
                <a:latin typeface="+mn-lt"/>
              </a:rPr>
              <a:t>не только быстрее загружается, но и быстрее выполняет различные операции. </a:t>
            </a:r>
            <a:r>
              <a:rPr lang="uk-UA" sz="2400" dirty="0" err="1">
                <a:latin typeface="+mn-lt"/>
              </a:rPr>
              <a:t>Однако</a:t>
            </a:r>
            <a:r>
              <a:rPr lang="uk-UA" sz="2400" dirty="0">
                <a:latin typeface="+mn-lt"/>
              </a:rPr>
              <a:t> </a:t>
            </a:r>
            <a:r>
              <a:rPr lang="uk-UA" sz="2400" dirty="0" err="1">
                <a:latin typeface="+mn-lt"/>
              </a:rPr>
              <a:t>этот</a:t>
            </a:r>
            <a:r>
              <a:rPr lang="uk-UA" sz="2400" dirty="0">
                <a:latin typeface="+mn-lt"/>
              </a:rPr>
              <a:t> пакет </a:t>
            </a:r>
            <a:r>
              <a:rPr lang="uk-UA" sz="2400" dirty="0" err="1">
                <a:latin typeface="+mn-lt"/>
              </a:rPr>
              <a:t>обладает</a:t>
            </a:r>
            <a:r>
              <a:rPr lang="uk-UA" sz="2400" dirty="0">
                <a:latin typeface="+mn-lt"/>
              </a:rPr>
              <a:t> </a:t>
            </a:r>
            <a:r>
              <a:rPr lang="uk-UA" sz="2400" dirty="0" err="1">
                <a:latin typeface="+mn-lt"/>
              </a:rPr>
              <a:t>минимальным</a:t>
            </a:r>
            <a:r>
              <a:rPr lang="uk-UA" sz="2400" dirty="0">
                <a:latin typeface="+mn-lt"/>
              </a:rPr>
              <a:t> набором </a:t>
            </a:r>
            <a:r>
              <a:rPr lang="uk-UA" sz="2400" dirty="0" err="1">
                <a:latin typeface="+mn-lt"/>
              </a:rPr>
              <a:t>функций</a:t>
            </a:r>
            <a:r>
              <a:rPr lang="uk-UA" sz="2400" dirty="0" smtClean="0">
                <a:latin typeface="+mn-lt"/>
              </a:rPr>
              <a:t>.</a:t>
            </a:r>
            <a:endParaRPr lang="ru-RU" sz="2400" b="1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813" y="1782029"/>
            <a:ext cx="8615193" cy="1569660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dirty="0" smtClean="0">
                <a:latin typeface="+mn-lt"/>
              </a:rPr>
              <a:t>Пакет</a:t>
            </a:r>
            <a:r>
              <a:rPr lang="ru-RU" sz="2400" dirty="0"/>
              <a:t>ы</a:t>
            </a:r>
            <a:r>
              <a:rPr lang="ru-RU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OpenOffice </a:t>
            </a:r>
            <a:r>
              <a:rPr lang="ru-RU" sz="2400" dirty="0">
                <a:latin typeface="+mn-lt"/>
              </a:rPr>
              <a:t>и </a:t>
            </a:r>
            <a:r>
              <a:rPr lang="en-US" sz="2400" dirty="0">
                <a:latin typeface="+mn-lt"/>
              </a:rPr>
              <a:t>LibreOffice </a:t>
            </a:r>
            <a:r>
              <a:rPr lang="ru-RU" sz="2400" dirty="0">
                <a:latin typeface="+mn-lt"/>
              </a:rPr>
              <a:t>обладают большим количеством возможностей. Интерфейс пакета сознательно сделан максимально похожим на интерфейс </a:t>
            </a:r>
            <a:r>
              <a:rPr lang="en-US" sz="2400" dirty="0">
                <a:latin typeface="+mn-lt"/>
              </a:rPr>
              <a:t>MS Office</a:t>
            </a:r>
            <a:endParaRPr lang="ru-RU" sz="24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813" y="5289012"/>
            <a:ext cx="8615193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800" b="1" i="1" dirty="0" err="1">
                <a:solidFill>
                  <a:srgbClr val="7030A0"/>
                </a:solidFill>
                <a:latin typeface="+mn-lt"/>
              </a:rPr>
              <a:t>LibreOffice</a:t>
            </a:r>
            <a:r>
              <a:rPr lang="ru-RU" sz="2800" b="1" i="1" dirty="0">
                <a:solidFill>
                  <a:srgbClr val="7030A0"/>
                </a:solidFill>
                <a:latin typeface="+mn-lt"/>
              </a:rPr>
              <a:t> представляет собой не разрозненные приложения, а </a:t>
            </a:r>
            <a:r>
              <a:rPr lang="ru-RU" sz="2800" b="1" i="1" dirty="0" smtClean="0">
                <a:solidFill>
                  <a:srgbClr val="7030A0"/>
                </a:solidFill>
                <a:latin typeface="+mn-lt"/>
              </a:rPr>
              <a:t>цельную </a:t>
            </a:r>
            <a:r>
              <a:rPr lang="ru-RU" sz="2800" b="1" i="1" dirty="0">
                <a:solidFill>
                  <a:srgbClr val="7030A0"/>
                </a:solidFill>
                <a:latin typeface="+mn-lt"/>
              </a:rPr>
              <a:t>систему с одним ядром.</a:t>
            </a:r>
            <a:r>
              <a:rPr lang="ru-RU" sz="2800" i="1" dirty="0">
                <a:solidFill>
                  <a:srgbClr val="7030A0"/>
                </a:solidFill>
                <a:latin typeface="+mn-lt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3813" y="3535521"/>
            <a:ext cx="8615193" cy="1569660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strike="sngStrike" dirty="0">
                <a:latin typeface="+mn-lt"/>
              </a:rPr>
              <a:t>Офисный пакет OpenOffice.org/</a:t>
            </a:r>
            <a:r>
              <a:rPr lang="ru-RU" sz="2400" strike="sngStrike" dirty="0" err="1">
                <a:latin typeface="+mn-lt"/>
              </a:rPr>
              <a:t>LibreOffice</a:t>
            </a:r>
            <a:r>
              <a:rPr lang="ru-RU" sz="2400" strike="sngStrike" dirty="0">
                <a:latin typeface="+mn-lt"/>
              </a:rPr>
              <a:t>  согласно решениям </a:t>
            </a:r>
            <a:r>
              <a:rPr lang="ru-RU" sz="2400" strike="sngStrike" dirty="0" smtClean="0">
                <a:latin typeface="+mn-lt"/>
              </a:rPr>
              <a:t>Правительства </a:t>
            </a:r>
            <a:r>
              <a:rPr lang="ru-RU" sz="2400" strike="sngStrike" dirty="0">
                <a:latin typeface="+mn-lt"/>
              </a:rPr>
              <a:t>РФ передан в 2008 году во все школы России для обучения информатике и компьютерной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31264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7" y="2636912"/>
            <a:ext cx="842493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3200" dirty="0" smtClean="0">
                <a:latin typeface="+mn-lt"/>
              </a:rPr>
              <a:t>Логическое </a:t>
            </a:r>
            <a:r>
              <a:rPr lang="ru-RU" sz="3200" dirty="0">
                <a:latin typeface="+mn-lt"/>
              </a:rPr>
              <a:t>построение интерфейса.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7" y="1124744"/>
            <a:ext cx="831695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3200" dirty="0">
                <a:latin typeface="+mn-lt"/>
              </a:rPr>
              <a:t>Единое ядро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7" y="1844823"/>
            <a:ext cx="842493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 hangingPunct="0"/>
            <a:r>
              <a:rPr lang="ru-RU" sz="3200" dirty="0">
                <a:latin typeface="+mn-lt"/>
              </a:rPr>
              <a:t>О</a:t>
            </a:r>
            <a:r>
              <a:rPr lang="ru-RU" sz="3200" dirty="0" smtClean="0">
                <a:latin typeface="+mn-lt"/>
              </a:rPr>
              <a:t>бъектная </a:t>
            </a:r>
            <a:r>
              <a:rPr lang="ru-RU" sz="3200" dirty="0">
                <a:latin typeface="+mn-lt"/>
              </a:rPr>
              <a:t>модель.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356992"/>
            <a:ext cx="8424935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3200" dirty="0" smtClean="0">
                <a:latin typeface="+mn-lt"/>
              </a:rPr>
              <a:t>Высокий </a:t>
            </a:r>
            <a:r>
              <a:rPr lang="ru-RU" sz="3200" dirty="0">
                <a:latin typeface="+mn-lt"/>
              </a:rPr>
              <a:t>уровень подконтрольной пользователю автоматизации при подготовке документов.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95537" y="5483932"/>
            <a:ext cx="3108325" cy="1220787"/>
          </a:xfrm>
          <a:prstGeom prst="wedgeRoundRectCallout">
            <a:avLst>
              <a:gd name="adj1" fmla="val 39123"/>
              <a:gd name="adj2" fmla="val -100704"/>
              <a:gd name="adj3" fmla="val 16667"/>
            </a:avLst>
          </a:prstGeom>
          <a:solidFill>
            <a:srgbClr val="FF0000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200" b="0" dirty="0" smtClean="0">
                <a:solidFill>
                  <a:schemeClr val="bg1"/>
                </a:solidFill>
                <a:latin typeface="+mn-lt"/>
              </a:rPr>
              <a:t>концепция стилей</a:t>
            </a:r>
            <a:endParaRPr lang="ru-RU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788024" y="5483931"/>
            <a:ext cx="3108325" cy="1220787"/>
          </a:xfrm>
          <a:prstGeom prst="wedgeRoundRectCallout">
            <a:avLst>
              <a:gd name="adj1" fmla="val -42013"/>
              <a:gd name="adj2" fmla="val -101912"/>
              <a:gd name="adj3" fmla="val 16667"/>
            </a:avLst>
          </a:prstGeom>
          <a:solidFill>
            <a:srgbClr val="FF0000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200" b="0" dirty="0" smtClean="0">
                <a:solidFill>
                  <a:schemeClr val="bg1"/>
                </a:solidFill>
                <a:latin typeface="+mn-lt"/>
              </a:rPr>
              <a:t>концепция шаблонов</a:t>
            </a:r>
            <a:endParaRPr lang="ru-RU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1520" y="332656"/>
            <a:ext cx="8568952" cy="584775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Базовые концепции </a:t>
            </a:r>
            <a:r>
              <a:rPr lang="en-US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LibreOffice</a:t>
            </a:r>
            <a:endParaRPr lang="ru-RU" sz="32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3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24744"/>
            <a:ext cx="868300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В </a:t>
            </a:r>
            <a:r>
              <a:rPr lang="ru-RU" sz="2400" dirty="0" err="1">
                <a:latin typeface="+mn-lt"/>
              </a:rPr>
              <a:t>LibreOffice</a:t>
            </a:r>
            <a:r>
              <a:rPr lang="ru-RU" sz="2400" dirty="0">
                <a:latin typeface="+mn-lt"/>
              </a:rPr>
              <a:t> действует принцип – всё есть объект.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27738"/>
            <a:ext cx="868300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У каждого объекта есть 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имя</a:t>
            </a:r>
            <a:r>
              <a:rPr lang="ru-RU" sz="2400" dirty="0">
                <a:latin typeface="+mn-lt"/>
              </a:rPr>
              <a:t>. </a:t>
            </a:r>
            <a:r>
              <a:rPr lang="ru-RU" sz="2400" dirty="0" smtClean="0">
                <a:latin typeface="+mn-lt"/>
              </a:rPr>
              <a:t>У </a:t>
            </a:r>
            <a:r>
              <a:rPr lang="ru-RU" sz="2400" dirty="0">
                <a:latin typeface="+mn-lt"/>
              </a:rPr>
              <a:t>каждого объекта может быть 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родитель</a:t>
            </a:r>
            <a:r>
              <a:rPr lang="ru-RU" sz="24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i="1" dirty="0">
                <a:latin typeface="+mn-lt"/>
              </a:rPr>
              <a:t>и </a:t>
            </a:r>
            <a:r>
              <a:rPr lang="ru-RU" sz="2400" dirty="0">
                <a:latin typeface="+mn-lt"/>
              </a:rPr>
              <a:t>может быть 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потомок</a:t>
            </a:r>
            <a:r>
              <a:rPr lang="ru-RU" sz="2400" dirty="0">
                <a:latin typeface="+mn-lt"/>
              </a:rPr>
              <a:t>. </a:t>
            </a:r>
          </a:p>
          <a:p>
            <a:pPr hangingPunct="0"/>
            <a:r>
              <a:rPr lang="ru-RU" sz="2400" dirty="0">
                <a:latin typeface="+mn-lt"/>
              </a:rPr>
              <a:t>У каждого объекта есть 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состояние</a:t>
            </a:r>
            <a:r>
              <a:rPr lang="ru-RU" sz="24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i="1" dirty="0">
                <a:latin typeface="+mn-lt"/>
              </a:rPr>
              <a:t>и 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свойства</a:t>
            </a:r>
            <a:r>
              <a:rPr lang="ru-RU" sz="2400" dirty="0">
                <a:latin typeface="+mn-lt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2659" y="3269396"/>
            <a:ext cx="864186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dirty="0" smtClean="0">
                <a:latin typeface="+mn-lt"/>
              </a:rPr>
              <a:t>Любому </a:t>
            </a:r>
            <a:r>
              <a:rPr lang="ru-RU" sz="2400" dirty="0">
                <a:latin typeface="+mn-lt"/>
              </a:rPr>
              <a:t>вставленному в документ объекту должно быть присвоено </a:t>
            </a:r>
            <a:r>
              <a:rPr lang="ru-RU" sz="2400" dirty="0" smtClean="0">
                <a:latin typeface="+mn-lt"/>
              </a:rPr>
              <a:t>имя</a:t>
            </a:r>
            <a:endParaRPr lang="ru-RU" sz="2400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2908" y="4341722"/>
            <a:ext cx="8621613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800" b="1" i="1" dirty="0">
                <a:solidFill>
                  <a:srgbClr val="FF0000"/>
                </a:solidFill>
                <a:latin typeface="+mn-lt"/>
              </a:rPr>
              <a:t>Объект-потомок вначале наследует все свойства объекта-родителя.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19" y="5537157"/>
            <a:ext cx="8741305" cy="1200329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1. Наследование всегда идёт 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сверху вниз</a:t>
            </a:r>
            <a:r>
              <a:rPr lang="ru-RU" sz="2400" dirty="0">
                <a:latin typeface="+mn-lt"/>
              </a:rPr>
              <a:t>, и никогда наоборот. То есть, от родителя к потомку.</a:t>
            </a:r>
          </a:p>
          <a:p>
            <a:pPr hangingPunct="0"/>
            <a:r>
              <a:rPr lang="ru-RU" sz="2400" dirty="0">
                <a:latin typeface="+mn-lt"/>
              </a:rPr>
              <a:t>2. Все унаследованные свойства объекта можно 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изменить</a:t>
            </a:r>
            <a:r>
              <a:rPr lang="ru-RU" sz="2400" dirty="0">
                <a:latin typeface="+mn-lt"/>
              </a:rPr>
              <a:t>.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1520" y="332656"/>
            <a:ext cx="8568952" cy="584775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Объектная модель </a:t>
            </a:r>
            <a:r>
              <a:rPr lang="en-US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LibreOffice</a:t>
            </a:r>
            <a:endParaRPr lang="ru-RU" sz="32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54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628800"/>
            <a:ext cx="8568952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3600" dirty="0">
                <a:latin typeface="+mn-lt"/>
              </a:rPr>
              <a:t>В пакет </a:t>
            </a:r>
            <a:r>
              <a:rPr lang="en-US" sz="3600" dirty="0" err="1" smtClean="0">
                <a:latin typeface="+mn-lt"/>
              </a:rPr>
              <a:t>Libre</a:t>
            </a:r>
            <a:r>
              <a:rPr lang="ru-RU" sz="3600" dirty="0" err="1" smtClean="0">
                <a:latin typeface="+mn-lt"/>
              </a:rPr>
              <a:t>Office</a:t>
            </a:r>
            <a:r>
              <a:rPr lang="ru-RU" sz="3600" dirty="0" smtClean="0">
                <a:latin typeface="+mn-lt"/>
              </a:rPr>
              <a:t> </a:t>
            </a:r>
            <a:r>
              <a:rPr lang="ru-RU" sz="3600" dirty="0">
                <a:latin typeface="+mn-lt"/>
              </a:rPr>
              <a:t>входят программы:</a:t>
            </a:r>
          </a:p>
          <a:p>
            <a:pPr marL="571500" indent="-571500" hangingPunct="0">
              <a:buFont typeface="Wingdings" panose="05000000000000000000" pitchFamily="2" charset="2"/>
              <a:buChar char="q"/>
            </a:pPr>
            <a:r>
              <a:rPr lang="ru-RU" sz="3600" b="1" dirty="0" err="1" smtClean="0">
                <a:solidFill>
                  <a:srgbClr val="FF0000"/>
                </a:solidFill>
                <a:latin typeface="+mn-lt"/>
              </a:rPr>
              <a:t>Writer</a:t>
            </a:r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600" dirty="0">
                <a:latin typeface="+mn-lt"/>
              </a:rPr>
              <a:t>– Текстовый процессор;</a:t>
            </a:r>
          </a:p>
          <a:p>
            <a:pPr marL="571500" indent="-571500" hangingPunct="0">
              <a:buFont typeface="Wingdings" panose="05000000000000000000" pitchFamily="2" charset="2"/>
              <a:buChar char="q"/>
            </a:pPr>
            <a:r>
              <a:rPr lang="ru-RU" sz="3600" b="1" dirty="0" err="1" smtClean="0">
                <a:solidFill>
                  <a:srgbClr val="FF0000"/>
                </a:solidFill>
                <a:latin typeface="+mn-lt"/>
              </a:rPr>
              <a:t>Calc</a:t>
            </a:r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600" dirty="0">
                <a:latin typeface="+mn-lt"/>
              </a:rPr>
              <a:t>– Электронная таблица;</a:t>
            </a:r>
          </a:p>
          <a:p>
            <a:pPr marL="571500" indent="-571500" hangingPunct="0">
              <a:buFont typeface="Wingdings" panose="05000000000000000000" pitchFamily="2" charset="2"/>
              <a:buChar char="q"/>
            </a:pPr>
            <a:r>
              <a:rPr lang="ru-RU" sz="3600" b="1" dirty="0" err="1" smtClean="0">
                <a:solidFill>
                  <a:srgbClr val="FF0000"/>
                </a:solidFill>
                <a:latin typeface="+mn-lt"/>
              </a:rPr>
              <a:t>Draw</a:t>
            </a:r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600" dirty="0">
                <a:latin typeface="+mn-lt"/>
              </a:rPr>
              <a:t>– Векторный редактор;</a:t>
            </a:r>
          </a:p>
          <a:p>
            <a:pPr marL="571500" indent="-571500" hangingPunct="0">
              <a:buFont typeface="Wingdings" panose="05000000000000000000" pitchFamily="2" charset="2"/>
              <a:buChar char="q"/>
            </a:pPr>
            <a:r>
              <a:rPr lang="ru-RU" sz="3600" b="1" dirty="0" err="1" smtClean="0">
                <a:solidFill>
                  <a:srgbClr val="FF0000"/>
                </a:solidFill>
                <a:latin typeface="+mn-lt"/>
              </a:rPr>
              <a:t>Impress</a:t>
            </a:r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600" dirty="0">
                <a:latin typeface="+mn-lt"/>
              </a:rPr>
              <a:t>– Программа для создания презентаций;</a:t>
            </a:r>
          </a:p>
          <a:p>
            <a:pPr marL="571500" indent="-571500" hangingPunct="0">
              <a:buFont typeface="Wingdings" panose="05000000000000000000" pitchFamily="2" charset="2"/>
              <a:buChar char="q"/>
            </a:pPr>
            <a:r>
              <a:rPr lang="ru-RU" sz="3600" b="1" dirty="0" err="1" smtClean="0">
                <a:solidFill>
                  <a:srgbClr val="FF0000"/>
                </a:solidFill>
                <a:latin typeface="+mn-lt"/>
              </a:rPr>
              <a:t>Base</a:t>
            </a:r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600" dirty="0">
                <a:latin typeface="+mn-lt"/>
              </a:rPr>
              <a:t>– Работа с базами данных;</a:t>
            </a:r>
          </a:p>
          <a:p>
            <a:pPr marL="571500" indent="-571500" hangingPunct="0">
              <a:buFont typeface="Wingdings" panose="05000000000000000000" pitchFamily="2" charset="2"/>
              <a:buChar char="q"/>
            </a:pPr>
            <a:r>
              <a:rPr lang="ru-RU" sz="3600" b="1" dirty="0" err="1" smtClean="0">
                <a:solidFill>
                  <a:srgbClr val="FF0000"/>
                </a:solidFill>
                <a:latin typeface="+mn-lt"/>
              </a:rPr>
              <a:t>Math</a:t>
            </a:r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600" dirty="0">
                <a:latin typeface="+mn-lt"/>
              </a:rPr>
              <a:t>– Работа с формулами.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332656"/>
            <a:ext cx="8568952" cy="584775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Состав пакета </a:t>
            </a:r>
            <a:r>
              <a:rPr lang="en-US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LibreOffice</a:t>
            </a:r>
            <a:endParaRPr lang="ru-RU" sz="32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7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Props1.xml><?xml version="1.0" encoding="utf-8"?>
<ds:datastoreItem xmlns:ds="http://schemas.openxmlformats.org/officeDocument/2006/customXml" ds:itemID="{FFB1C781-CD00-44A1-B706-8C1032A9F4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518E80-7D8A-40BC-8871-3E8AF93FA3D9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739</Words>
  <Application>Microsoft Office PowerPoint</Application>
  <PresentationFormat>Экран (4:3)</PresentationFormat>
  <Paragraphs>89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DesignTemplate</vt:lpstr>
      <vt:lpstr>Основные принципы организации пакета LibreOffice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ИНСТРУМЕНТЫ «СТИЛИСТ» И «НАВИГАТОР»</vt:lpstr>
      <vt:lpstr>ИНСТРУМЕНТЫ «СТИЛИСТ» И «НАВИГАТОР»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организации пакета LibreOffice</dc:title>
  <dc:creator/>
  <cp:lastModifiedBy>Nicola</cp:lastModifiedBy>
  <cp:revision>24</cp:revision>
  <cp:lastPrinted>2019-12-22T10:15:17Z</cp:lastPrinted>
  <dcterms:created xsi:type="dcterms:W3CDTF">2016-09-09T18:53:14Z</dcterms:created>
  <dcterms:modified xsi:type="dcterms:W3CDTF">2020-12-20T17:17:56Z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