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534" r:id="rId6"/>
    <p:sldId id="543" r:id="rId7"/>
    <p:sldId id="446" r:id="rId8"/>
    <p:sldId id="455" r:id="rId9"/>
    <p:sldId id="533" r:id="rId10"/>
    <p:sldId id="482" r:id="rId11"/>
    <p:sldId id="544" r:id="rId12"/>
    <p:sldId id="504" r:id="rId13"/>
    <p:sldId id="545" r:id="rId14"/>
    <p:sldId id="546" r:id="rId15"/>
    <p:sldId id="518" r:id="rId16"/>
    <p:sldId id="535" r:id="rId17"/>
    <p:sldId id="536" r:id="rId18"/>
    <p:sldId id="538" r:id="rId19"/>
    <p:sldId id="539" r:id="rId20"/>
    <p:sldId id="540" r:id="rId21"/>
    <p:sldId id="541" r:id="rId22"/>
    <p:sldId id="537" r:id="rId23"/>
    <p:sldId id="542" r:id="rId24"/>
    <p:sldId id="547" r:id="rId25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E8E84E"/>
    <a:srgbClr val="5F5F5F"/>
    <a:srgbClr val="006600"/>
    <a:srgbClr val="9ADD7F"/>
    <a:srgbClr val="F7EC63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6" d="100"/>
          <a:sy n="56" d="100"/>
        </p:scale>
        <p:origin x="-600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38-Редакторы </a:t>
            </a:r>
            <a:r>
              <a:rPr lang="en-US" sz="1000" smtClean="0"/>
              <a:t>nano, mcedit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38-Редакторы </a:t>
            </a:r>
            <a:r>
              <a:rPr lang="en-US" smtClean="0"/>
              <a:t>nano, mcedit</a:t>
            </a:r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38-Редакторы </a:t>
            </a:r>
            <a:r>
              <a:rPr lang="en-US" smtClean="0"/>
              <a:t>nano, mcedit</a:t>
            </a:r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38-Редакторы </a:t>
            </a:r>
            <a:r>
              <a:rPr lang="en-US" smtClean="0"/>
              <a:t>nano, mcedit</a:t>
            </a:r>
          </a:p>
        </p:txBody>
      </p:sp>
    </p:spTree>
    <p:extLst>
      <p:ext uri="{BB962C8B-B14F-4D97-AF65-F5344CB8AC3E}">
        <p14:creationId xmlns:p14="http://schemas.microsoft.com/office/powerpoint/2010/main" val="21814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12/16/2020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12/16/2020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12/16/2020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12/16/2020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12/16/2020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12/16/2020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12/16/2020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954107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1. Редактор </a:t>
            </a:r>
            <a:r>
              <a:rPr lang="en-US" altLang="ru-RU" dirty="0" err="1" smtClean="0">
                <a:solidFill>
                  <a:schemeClr val="tx1"/>
                </a:solidFill>
              </a:rPr>
              <a:t>nano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2. Редактор </a:t>
            </a:r>
            <a:r>
              <a:rPr lang="en-US" altLang="ru-RU" dirty="0" err="1" smtClean="0">
                <a:solidFill>
                  <a:schemeClr val="tx1"/>
                </a:solidFill>
              </a:rPr>
              <a:t>mcedit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372355"/>
            <a:ext cx="8784976" cy="1446550"/>
          </a:xfrm>
        </p:spPr>
        <p:txBody>
          <a:bodyPr>
            <a:sp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Текстовые редакторы </a:t>
            </a:r>
            <a:r>
              <a:rPr lang="en-US" sz="44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mcedit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38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38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2468"/>
            <a:ext cx="8712968" cy="38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460" y="5898214"/>
            <a:ext cx="873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Ctrl</a:t>
            </a:r>
            <a:r>
              <a:rPr lang="ru-RU" sz="2400" dirty="0"/>
              <a:t> + </a:t>
            </a:r>
            <a:r>
              <a:rPr lang="ru-RU" sz="2400" b="1" dirty="0"/>
              <a:t>A</a:t>
            </a:r>
            <a:r>
              <a:rPr lang="ru-RU" sz="2400" dirty="0"/>
              <a:t> —в начало строки, на которой находится курсор.</a:t>
            </a:r>
          </a:p>
          <a:p>
            <a:r>
              <a:rPr lang="ru-RU" sz="2400" b="1" dirty="0" err="1"/>
              <a:t>Ctrl</a:t>
            </a:r>
            <a:r>
              <a:rPr lang="ru-RU" sz="2400" dirty="0"/>
              <a:t> + </a:t>
            </a:r>
            <a:r>
              <a:rPr lang="ru-RU" sz="2400" b="1" dirty="0"/>
              <a:t>E</a:t>
            </a:r>
            <a:r>
              <a:rPr lang="ru-RU" sz="2400" dirty="0"/>
              <a:t> — в конец строки.</a:t>
            </a:r>
          </a:p>
        </p:txBody>
      </p:sp>
    </p:spTree>
    <p:extLst>
      <p:ext uri="{BB962C8B-B14F-4D97-AF65-F5344CB8AC3E}">
        <p14:creationId xmlns:p14="http://schemas.microsoft.com/office/powerpoint/2010/main" val="11928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Выделение текста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6552728" cy="28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6474"/>
            <a:ext cx="6653432" cy="29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скопировать</a:t>
            </a:r>
            <a:r>
              <a:rPr lang="ru-RU" sz="2800" dirty="0"/>
              <a:t> выделенный текст: </a:t>
            </a:r>
            <a:r>
              <a:rPr lang="ru-RU" sz="2800" b="1" dirty="0" err="1"/>
              <a:t>Alt</a:t>
            </a:r>
            <a:r>
              <a:rPr lang="ru-RU" sz="2800" b="1" dirty="0"/>
              <a:t> + ^</a:t>
            </a:r>
            <a:r>
              <a:rPr lang="ru-RU" sz="2800" dirty="0"/>
              <a:t>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вырезать</a:t>
            </a:r>
            <a:r>
              <a:rPr lang="ru-RU" sz="2800" dirty="0"/>
              <a:t> выделенный текст: </a:t>
            </a:r>
            <a:r>
              <a:rPr lang="ru-RU" sz="2800" b="1" dirty="0"/>
              <a:t>^ K</a:t>
            </a:r>
            <a:r>
              <a:rPr lang="ru-RU" sz="2800" dirty="0"/>
              <a:t> (</a:t>
            </a:r>
            <a:r>
              <a:rPr lang="ru-RU" sz="2800" b="1" dirty="0" err="1"/>
              <a:t>Ctrl</a:t>
            </a:r>
            <a:r>
              <a:rPr lang="ru-RU" sz="2800" b="1" dirty="0"/>
              <a:t> + K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23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Копировать/вставить/вырезать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0" y="903040"/>
            <a:ext cx="871296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скопировать</a:t>
            </a:r>
            <a:r>
              <a:rPr lang="ru-RU" sz="3200" dirty="0" smtClean="0"/>
              <a:t> </a:t>
            </a:r>
            <a:r>
              <a:rPr lang="ru-RU" sz="3200" dirty="0"/>
              <a:t>выделенный </a:t>
            </a:r>
            <a:r>
              <a:rPr lang="ru-RU" sz="3200" dirty="0" smtClean="0"/>
              <a:t>текст: </a:t>
            </a:r>
            <a:r>
              <a:rPr lang="ru-RU" sz="3200" b="1" dirty="0" err="1"/>
              <a:t>Alt</a:t>
            </a:r>
            <a:r>
              <a:rPr lang="ru-RU" sz="3200" b="1" dirty="0"/>
              <a:t> + ^</a:t>
            </a:r>
            <a:r>
              <a:rPr lang="ru-RU" sz="3200" dirty="0"/>
              <a:t>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вырезать</a:t>
            </a:r>
            <a:r>
              <a:rPr lang="ru-RU" sz="3200" dirty="0" smtClean="0"/>
              <a:t> </a:t>
            </a:r>
            <a:r>
              <a:rPr lang="ru-RU" sz="3200" dirty="0"/>
              <a:t>выделенный </a:t>
            </a:r>
            <a:r>
              <a:rPr lang="ru-RU" sz="3200" dirty="0" smtClean="0"/>
              <a:t>текст: </a:t>
            </a:r>
            <a:r>
              <a:rPr lang="ru-RU" sz="3200" b="1" dirty="0"/>
              <a:t>^ K</a:t>
            </a:r>
            <a:r>
              <a:rPr lang="ru-RU" sz="3200" dirty="0"/>
              <a:t> (</a:t>
            </a:r>
            <a:r>
              <a:rPr lang="ru-RU" sz="3200" b="1" dirty="0" err="1"/>
              <a:t>Ctrl</a:t>
            </a:r>
            <a:r>
              <a:rPr lang="ru-RU" sz="3200" b="1" dirty="0"/>
              <a:t> + K</a:t>
            </a:r>
            <a:r>
              <a:rPr lang="ru-RU" sz="3200" dirty="0"/>
              <a:t>).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вставить</a:t>
            </a:r>
            <a:r>
              <a:rPr lang="ru-RU" sz="3200" dirty="0" smtClean="0"/>
              <a:t> </a:t>
            </a:r>
            <a:r>
              <a:rPr lang="ru-RU" sz="3200" dirty="0"/>
              <a:t>выделенный </a:t>
            </a:r>
            <a:r>
              <a:rPr lang="ru-RU" sz="3200" dirty="0" smtClean="0"/>
              <a:t>текст: переместите </a:t>
            </a:r>
            <a:r>
              <a:rPr lang="ru-RU" sz="3200" dirty="0"/>
              <a:t>курсор в нужное положение и нажмите </a:t>
            </a:r>
            <a:r>
              <a:rPr lang="ru-RU" sz="3200" b="1" dirty="0"/>
              <a:t>^ U</a:t>
            </a:r>
            <a:r>
              <a:rPr lang="ru-RU" sz="3200" dirty="0"/>
              <a:t> (</a:t>
            </a:r>
            <a:r>
              <a:rPr lang="ru-RU" sz="3200" b="1" dirty="0" err="1"/>
              <a:t>Ctrl</a:t>
            </a:r>
            <a:r>
              <a:rPr lang="ru-RU" sz="3200" b="1" dirty="0"/>
              <a:t> + U</a:t>
            </a:r>
            <a:r>
              <a:rPr lang="ru-RU" sz="3200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5899" y="4293096"/>
            <a:ext cx="87129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сохранить </a:t>
            </a:r>
            <a:r>
              <a:rPr lang="ru-RU" sz="2800" dirty="0" smtClean="0"/>
              <a:t>изменения </a:t>
            </a:r>
            <a:r>
              <a:rPr lang="ru-RU" sz="2800" dirty="0"/>
              <a:t>в </a:t>
            </a:r>
            <a:r>
              <a:rPr lang="ru-RU" sz="2800" dirty="0" smtClean="0"/>
              <a:t>файле:</a:t>
            </a:r>
            <a:r>
              <a:rPr lang="ru-RU" sz="2800" b="1" dirty="0" smtClean="0"/>
              <a:t>^ </a:t>
            </a:r>
            <a:r>
              <a:rPr lang="ru-RU" sz="2800" b="1" dirty="0"/>
              <a:t>O</a:t>
            </a:r>
            <a:r>
              <a:rPr lang="ru-RU" sz="2800" dirty="0"/>
              <a:t> (</a:t>
            </a:r>
            <a:r>
              <a:rPr lang="ru-RU" sz="2800" b="1" dirty="0" err="1"/>
              <a:t>Ctrl</a:t>
            </a:r>
            <a:r>
              <a:rPr lang="ru-RU" sz="2800" b="1" dirty="0"/>
              <a:t> + O</a:t>
            </a:r>
            <a:r>
              <a:rPr lang="ru-RU" sz="2800" dirty="0" smtClean="0"/>
              <a:t>)</a:t>
            </a:r>
          </a:p>
          <a:p>
            <a:pPr hangingPunct="0"/>
            <a:r>
              <a:rPr lang="ru-RU" sz="2800" b="1" dirty="0" smtClean="0">
                <a:solidFill>
                  <a:srgbClr val="C00000"/>
                </a:solidFill>
              </a:rPr>
              <a:t>Будет предложено задать имя файла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07504" y="3531244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Сохранить файл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07504" y="5497939"/>
            <a:ext cx="84822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Выход из редактора: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^X (</a:t>
            </a:r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Ctrl+X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несколькими файлами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0" y="903040"/>
            <a:ext cx="871296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Nano</a:t>
            </a:r>
            <a:r>
              <a:rPr lang="ru-RU" sz="2800" dirty="0"/>
              <a:t> можно открыть сразу несколько текстовых файлов. Для этого нужно вписать их названия (и пути до них) еще при запуске. Например, так: </a:t>
            </a:r>
            <a:r>
              <a:rPr lang="ru-RU" sz="2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nano</a:t>
            </a:r>
            <a:r>
              <a:rPr lang="ru-RU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 -F 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smb26.conf</a:t>
            </a:r>
            <a:r>
              <a:rPr lang="ru-RU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file2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6.txt</a:t>
            </a:r>
            <a:endParaRPr lang="ru-RU" sz="2800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0" y="2924944"/>
            <a:ext cx="8712968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кладок </a:t>
            </a:r>
            <a:r>
              <a:rPr lang="ru-RU" sz="2800" dirty="0"/>
              <a:t>и многооконного режима </a:t>
            </a:r>
            <a:r>
              <a:rPr lang="ru-RU" sz="2800" dirty="0" smtClean="0"/>
              <a:t>просмотра нет, </a:t>
            </a:r>
            <a:r>
              <a:rPr lang="ru-RU" sz="2800" dirty="0"/>
              <a:t>но есть горячие клавиши для быстрого переключения между всеми открытыми файлами.</a:t>
            </a:r>
          </a:p>
          <a:p>
            <a:r>
              <a:rPr lang="ru-RU" sz="2800" b="1" dirty="0" err="1" smtClean="0"/>
              <a:t>Alt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en-US" sz="2800" b="1" dirty="0" smtClean="0"/>
              <a:t>&gt;</a:t>
            </a:r>
            <a:r>
              <a:rPr lang="ru-RU" sz="2800" b="1" dirty="0" smtClean="0"/>
              <a:t>:</a:t>
            </a:r>
            <a:r>
              <a:rPr lang="ru-RU" sz="2800" dirty="0" smtClean="0"/>
              <a:t> следующий файл</a:t>
            </a:r>
            <a:endParaRPr lang="ru-RU" sz="2800" dirty="0"/>
          </a:p>
          <a:p>
            <a:r>
              <a:rPr lang="ru-RU" sz="2800" b="1" dirty="0" err="1" smtClean="0"/>
              <a:t>Alt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en-US" sz="2800" b="1" dirty="0" smtClean="0"/>
              <a:t>&lt;</a:t>
            </a:r>
            <a:r>
              <a:rPr lang="ru-RU" sz="2800" b="1" dirty="0" smtClean="0"/>
              <a:t>: </a:t>
            </a:r>
            <a:r>
              <a:rPr lang="ru-RU" sz="2800" dirty="0" smtClean="0"/>
              <a:t>предыдущий файл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49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7504" y="188641"/>
            <a:ext cx="8928992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и замена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97" y="980728"/>
            <a:ext cx="8712968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Поиск: </a:t>
            </a:r>
            <a:r>
              <a:rPr lang="en-US" sz="2800" b="1" dirty="0" err="1" smtClean="0"/>
              <a:t>Ctrl+W</a:t>
            </a:r>
            <a:endParaRPr lang="en-US" sz="2800" b="1" dirty="0" smtClean="0"/>
          </a:p>
          <a:p>
            <a:r>
              <a:rPr lang="ru-RU" sz="2800" dirty="0" smtClean="0"/>
              <a:t>Поиск и замена: </a:t>
            </a:r>
            <a:r>
              <a:rPr lang="en-US" sz="2800" b="1" dirty="0" smtClean="0"/>
              <a:t>Ctrl+\</a:t>
            </a:r>
          </a:p>
          <a:p>
            <a:r>
              <a:rPr lang="ru-RU" sz="2800" dirty="0" smtClean="0"/>
              <a:t>В строке состояния необходимо ответить на вопросы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60" y="2420888"/>
            <a:ext cx="6915505" cy="42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характеристика редактора </a:t>
            </a:r>
            <a:r>
              <a:rPr lang="en-US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mcedit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364" y="1796334"/>
            <a:ext cx="875824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3600" b="1" dirty="0"/>
              <a:t>Файловый менеджер </a:t>
            </a:r>
            <a:r>
              <a:rPr lang="ru-RU" sz="3600" b="1" dirty="0" err="1"/>
              <a:t>MidNight</a:t>
            </a:r>
            <a:r>
              <a:rPr lang="ru-RU" sz="3600" b="1" dirty="0"/>
              <a:t> </a:t>
            </a:r>
            <a:r>
              <a:rPr lang="ru-RU" sz="3600" b="1" dirty="0" err="1"/>
              <a:t>Commander</a:t>
            </a:r>
            <a:r>
              <a:rPr lang="ru-RU" sz="3600" b="1" dirty="0"/>
              <a:t> содержит встроенный редактор. Этот редактор может быть запущен и как самостоятельное приложение:</a:t>
            </a:r>
          </a:p>
          <a:p>
            <a:pPr hangingPunct="0"/>
            <a:r>
              <a:rPr lang="ru-RU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mcedit</a:t>
            </a:r>
            <a:r>
              <a:rPr lang="ru-RU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cs typeface="Courier New" panose="02070309020205020404" pitchFamily="49" charset="0"/>
              </a:rPr>
              <a:t>или</a:t>
            </a:r>
            <a:r>
              <a:rPr lang="ru-RU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mcedit</a:t>
            </a:r>
            <a:r>
              <a:rPr lang="ru-RU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имя_файла</a:t>
            </a:r>
            <a:endParaRPr lang="ru-RU" sz="3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52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7"/>
            <a:ext cx="7632848" cy="64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47162" cy="36724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40968"/>
            <a:ext cx="7758225" cy="34846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13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42762"/>
              </p:ext>
            </p:extLst>
          </p:nvPr>
        </p:nvGraphicFramePr>
        <p:xfrm>
          <a:off x="179512" y="404664"/>
          <a:ext cx="8568952" cy="60787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1406456773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xmlns="" val="1904163754"/>
                    </a:ext>
                  </a:extLst>
                </a:gridCol>
              </a:tblGrid>
              <a:tr h="31388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Ctrl+y</a:t>
                      </a:r>
                      <a:endParaRPr lang="en-US" sz="2400" dirty="0"/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/>
                        <a:t>Удаление строки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3392374237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Ctrl+u</a:t>
                      </a:r>
                      <a:endParaRPr lang="en-US" sz="2400" dirty="0"/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/>
                        <a:t>Отмена последней операции редактирования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1822406585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Ins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Переключение вставка/замена (</a:t>
                      </a:r>
                      <a:r>
                        <a:rPr lang="en-US" sz="2400" dirty="0"/>
                        <a:t>insert/overtype)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1208267457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F7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Поиск</a:t>
                      </a:r>
                      <a:endParaRPr lang="ru-RU" sz="2400" dirty="0"/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2014430656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Shift+F7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Повтор последней операции поиска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1625105034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F4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Замена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2931836881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F3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Первое нажатие -- начало отметки блока, второе -- конец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1199767122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F5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Копирование выделенного фрагмента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689555516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F6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Перемещение выделенного фрагмента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3561551270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Shift+F4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Создание нового файла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1253199044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F2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Сохранение файла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3417498089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F10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Завершение работы</a:t>
                      </a: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:a16="http://schemas.microsoft.com/office/drawing/2014/main" xmlns="" val="37192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1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34529" cy="52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5589240"/>
            <a:ext cx="876762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/>
              <a:t>47. Дайте краткую характеристику редактора </a:t>
            </a:r>
            <a:r>
              <a:rPr lang="en-US" sz="2800" b="1" dirty="0" err="1" smtClean="0"/>
              <a:t>nano</a:t>
            </a:r>
            <a:r>
              <a:rPr lang="en-US" sz="2800" b="1" dirty="0" smtClean="0"/>
              <a:t> </a:t>
            </a:r>
            <a:r>
              <a:rPr lang="ru-RU" sz="2800" b="1" dirty="0" smtClean="0"/>
              <a:t>и приведите основные комбинации клавиш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56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7704856" cy="63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64" y="100864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b="1" dirty="0" smtClean="0"/>
              <a:t>Можно вставить результат выполнения любой команды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1196752"/>
            <a:ext cx="7505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625"/>
            <a:ext cx="7467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8586"/>
            <a:ext cx="7486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7671" y="188640"/>
            <a:ext cx="876762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Редактор </a:t>
            </a:r>
            <a:r>
              <a:rPr lang="en-US" sz="2800" b="1" dirty="0" smtClean="0"/>
              <a:t>vi</a:t>
            </a:r>
            <a:r>
              <a:rPr lang="ru-RU" sz="2800" dirty="0" smtClean="0"/>
              <a:t> </a:t>
            </a:r>
            <a:r>
              <a:rPr lang="ru-RU" sz="2800" dirty="0"/>
              <a:t>- это консольный текстовый </a:t>
            </a:r>
            <a:r>
              <a:rPr lang="ru-RU" sz="2800" dirty="0" smtClean="0"/>
              <a:t>редактор, который есть во всех </a:t>
            </a:r>
            <a:r>
              <a:rPr lang="ru-RU" sz="2800" dirty="0" err="1" smtClean="0"/>
              <a:t>дистибутивах</a:t>
            </a:r>
            <a:r>
              <a:rPr lang="ru-RU" sz="2800" dirty="0" smtClean="0"/>
              <a:t> </a:t>
            </a:r>
            <a:r>
              <a:rPr lang="en-US" sz="2800" dirty="0" smtClean="0"/>
              <a:t>Linux</a:t>
            </a:r>
            <a:r>
              <a:rPr lang="ru-RU" sz="2800" dirty="0" smtClean="0"/>
              <a:t>. </a:t>
            </a:r>
            <a:r>
              <a:rPr lang="ru-RU" sz="2800" dirty="0"/>
              <a:t>О</a:t>
            </a:r>
            <a:r>
              <a:rPr lang="ru-RU" sz="2800" dirty="0" smtClean="0"/>
              <a:t>н </a:t>
            </a:r>
            <a:r>
              <a:rPr lang="ru-RU" sz="2800" dirty="0"/>
              <a:t>очень гибкий, но за эту гибкость пришлось заплатить сложностью и вертикальной кривой </a:t>
            </a:r>
            <a:r>
              <a:rPr lang="ru-RU" sz="2800" dirty="0" smtClean="0"/>
              <a:t>изучения. </a:t>
            </a:r>
            <a:endParaRPr lang="ru-RU" sz="28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7671" y="2156922"/>
            <a:ext cx="876762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Поэтому наряду с </a:t>
            </a:r>
            <a:r>
              <a:rPr lang="en-US" sz="2800" b="1" dirty="0" smtClean="0"/>
              <a:t>vi</a:t>
            </a:r>
            <a:r>
              <a:rPr lang="ru-RU" sz="2800" b="1" dirty="0" smtClean="0"/>
              <a:t> </a:t>
            </a:r>
            <a:r>
              <a:rPr lang="ru-RU" sz="2800" dirty="0" smtClean="0"/>
              <a:t>разработчики дистрибутивов создавали более простые текстовые редакторы. Главная цель таких разработок – создать редакторы, которыми бы смогли сразу пользоваться новички в </a:t>
            </a:r>
            <a:r>
              <a:rPr lang="en-US" sz="2800" dirty="0" smtClean="0"/>
              <a:t>Linux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7671" y="4880744"/>
            <a:ext cx="876762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Примерами таких редакторов являются </a:t>
            </a:r>
            <a:r>
              <a:rPr lang="en-US" sz="2800" b="1" dirty="0" err="1" smtClean="0">
                <a:solidFill>
                  <a:srgbClr val="C00000"/>
                </a:solidFill>
              </a:rPr>
              <a:t>nano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gedit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mcedit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и другие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8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характеристика редактора </a:t>
            </a:r>
            <a:r>
              <a:rPr lang="en-US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777" y="3581438"/>
            <a:ext cx="875824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3600" b="1" dirty="0" smtClean="0">
                <a:solidFill>
                  <a:srgbClr val="C00000"/>
                </a:solidFill>
              </a:rPr>
              <a:t>В последнее время редактор </a:t>
            </a:r>
            <a:r>
              <a:rPr lang="en-US" sz="3600" b="1" dirty="0" err="1" smtClean="0">
                <a:solidFill>
                  <a:srgbClr val="C00000"/>
                </a:solidFill>
              </a:rPr>
              <a:t>nano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поставляется со многими дистрибутивами </a:t>
            </a:r>
            <a:r>
              <a:rPr lang="en-US" sz="3600" b="1" dirty="0" smtClean="0">
                <a:solidFill>
                  <a:srgbClr val="C00000"/>
                </a:solidFill>
              </a:rPr>
              <a:t>Linux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777" y="5589240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В дистрибутивах </a:t>
            </a:r>
            <a:r>
              <a:rPr lang="en-US" sz="2800" dirty="0" smtClean="0"/>
              <a:t>Debian, Ubuntu, Kali </a:t>
            </a:r>
            <a:r>
              <a:rPr lang="ru-RU" sz="2800" dirty="0" smtClean="0"/>
              <a:t>он используется по умолчанию</a:t>
            </a:r>
            <a:endParaRPr lang="ru-RU" sz="2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7671" y="1512080"/>
            <a:ext cx="876762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Редактор </a:t>
            </a:r>
            <a:r>
              <a:rPr lang="ru-RU" sz="2800" b="1" dirty="0" err="1"/>
              <a:t>nano</a:t>
            </a:r>
            <a:r>
              <a:rPr lang="ru-RU" sz="2800" dirty="0"/>
              <a:t> - это </a:t>
            </a:r>
            <a:r>
              <a:rPr lang="ru-RU" sz="2800" b="1" dirty="0">
                <a:solidFill>
                  <a:srgbClr val="C00000"/>
                </a:solidFill>
              </a:rPr>
              <a:t>консольный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текстовый редактор. Он есть почти во всех дистрибутивах Linux, есть в </a:t>
            </a:r>
            <a:r>
              <a:rPr lang="ru-RU" sz="2800" dirty="0" err="1"/>
              <a:t>macOS</a:t>
            </a:r>
            <a:r>
              <a:rPr lang="ru-RU" sz="2800" dirty="0"/>
              <a:t> и его можно запустить под Windows. </a:t>
            </a:r>
          </a:p>
        </p:txBody>
      </p:sp>
    </p:spTree>
    <p:extLst>
      <p:ext uri="{BB962C8B-B14F-4D97-AF65-F5344CB8AC3E}">
        <p14:creationId xmlns:p14="http://schemas.microsoft.com/office/powerpoint/2010/main" val="4431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7625" y="1412776"/>
            <a:ext cx="87676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Запуск редактора: </a:t>
            </a:r>
            <a:r>
              <a:rPr lang="en-US" sz="2800" b="1" dirty="0" err="1" smtClean="0"/>
              <a:t>nano</a:t>
            </a:r>
            <a:r>
              <a:rPr lang="en-US" sz="2800" dirty="0" smtClean="0"/>
              <a:t> </a:t>
            </a:r>
            <a:r>
              <a:rPr lang="ru-RU" sz="2800" dirty="0" err="1" smtClean="0"/>
              <a:t>имя_файла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8978" y="260648"/>
            <a:ext cx="876762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Редактор </a:t>
            </a:r>
            <a:r>
              <a:rPr lang="en-US" sz="2800" b="1" dirty="0" err="1" smtClean="0"/>
              <a:t>nano</a:t>
            </a:r>
            <a:r>
              <a:rPr lang="en-US" sz="2800" dirty="0" smtClean="0"/>
              <a:t> </a:t>
            </a:r>
            <a:r>
              <a:rPr lang="ru-RU" sz="2800" dirty="0" smtClean="0"/>
              <a:t>распространяется по лицензии </a:t>
            </a:r>
            <a:r>
              <a:rPr lang="en-US" sz="2800" dirty="0" smtClean="0"/>
              <a:t>GNU/GPL</a:t>
            </a:r>
            <a:endParaRPr lang="ru-R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9225" y="2141739"/>
            <a:ext cx="8767626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Окно редактора разбито </a:t>
            </a:r>
            <a:r>
              <a:rPr lang="ru-RU" sz="2800" dirty="0"/>
              <a:t>на 4 основные части</a:t>
            </a:r>
            <a:r>
              <a:rPr lang="ru-RU" sz="28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верхняя </a:t>
            </a:r>
            <a:r>
              <a:rPr lang="ru-RU" sz="2800" b="1" dirty="0">
                <a:solidFill>
                  <a:srgbClr val="C00000"/>
                </a:solidFill>
              </a:rPr>
              <a:t>строка </a:t>
            </a:r>
            <a:r>
              <a:rPr lang="ru-RU" sz="2800" dirty="0"/>
              <a:t>содержит версию программы, текущее имя файла, который редактируется, и были ли внесены изменения в текущий файл.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главное </a:t>
            </a:r>
            <a:r>
              <a:rPr lang="ru-RU" sz="2800" b="1" dirty="0">
                <a:solidFill>
                  <a:srgbClr val="C00000"/>
                </a:solidFill>
              </a:rPr>
              <a:t>окно редактирования</a:t>
            </a:r>
            <a:r>
              <a:rPr lang="ru-RU" sz="2800" dirty="0"/>
              <a:t>, в котором отображен редактируемый файл.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строка </a:t>
            </a:r>
            <a:r>
              <a:rPr lang="ru-RU" sz="2800" b="1" dirty="0">
                <a:solidFill>
                  <a:srgbClr val="C00000"/>
                </a:solidFill>
              </a:rPr>
              <a:t>состояния </a:t>
            </a:r>
            <a:r>
              <a:rPr lang="ru-RU" sz="2800" dirty="0"/>
              <a:t>- 3 строка снизу - показывает разные важные сообщения.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две </a:t>
            </a:r>
            <a:r>
              <a:rPr lang="ru-RU" sz="2800" dirty="0"/>
              <a:t>строки внизу показывают </a:t>
            </a:r>
            <a:r>
              <a:rPr lang="ru-RU" sz="2800" b="1" dirty="0">
                <a:solidFill>
                  <a:srgbClr val="C00000"/>
                </a:solidFill>
              </a:rPr>
              <a:t>наиболее часто используемые комбинации клавиш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34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67" y="908720"/>
            <a:ext cx="8604189" cy="5184576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0067" y="260648"/>
            <a:ext cx="8376389" cy="504056"/>
          </a:xfrm>
          <a:prstGeom prst="wedgeRoundRectCallout">
            <a:avLst>
              <a:gd name="adj1" fmla="val -21559"/>
              <a:gd name="adj2" fmla="val 89047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имя программы, версия и имя редактируемого файла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2204864"/>
            <a:ext cx="5040560" cy="432048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главное окно редактирования</a:t>
            </a:r>
            <a:endParaRPr lang="ru-RU" sz="24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779912" y="4653136"/>
            <a:ext cx="4248472" cy="504056"/>
          </a:xfrm>
          <a:prstGeom prst="wedgeRoundRectCallout">
            <a:avLst>
              <a:gd name="adj1" fmla="val -21358"/>
              <a:gd name="adj2" fmla="val 95684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строка состояния</a:t>
            </a:r>
            <a:endParaRPr lang="ru-RU" sz="24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99592" y="6237312"/>
            <a:ext cx="6912768" cy="504056"/>
          </a:xfrm>
          <a:prstGeom prst="wedgeRoundRectCallout">
            <a:avLst>
              <a:gd name="adj1" fmla="val -20621"/>
              <a:gd name="adj2" fmla="val -94573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часто используемые комбинации клавиш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54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15" y="4151868"/>
            <a:ext cx="8758240" cy="2246769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Если указать название несуществующего файла, то </a:t>
            </a:r>
            <a:r>
              <a:rPr lang="ru-RU" sz="2800" dirty="0" err="1"/>
              <a:t>Nano</a:t>
            </a:r>
            <a:r>
              <a:rPr lang="ru-RU" sz="2800" dirty="0"/>
              <a:t> его создаст. Также он работает с любыми текстовыми </a:t>
            </a:r>
            <a:r>
              <a:rPr lang="ru-RU" sz="2800" dirty="0" smtClean="0"/>
              <a:t>файлами - обычным </a:t>
            </a:r>
            <a:r>
              <a:rPr lang="ru-RU" sz="2800" dirty="0"/>
              <a:t>.</a:t>
            </a:r>
            <a:r>
              <a:rPr lang="ru-RU" sz="2800" dirty="0" err="1" smtClean="0"/>
              <a:t>txt</a:t>
            </a:r>
            <a:r>
              <a:rPr lang="ru-RU" sz="2800" dirty="0" smtClean="0"/>
              <a:t>, скриптом </a:t>
            </a:r>
            <a:r>
              <a:rPr lang="en-US" sz="2800" dirty="0" smtClean="0"/>
              <a:t>Java</a:t>
            </a:r>
            <a:r>
              <a:rPr lang="ru-RU" sz="2800" dirty="0" smtClean="0"/>
              <a:t> </a:t>
            </a:r>
            <a:r>
              <a:rPr lang="ru-RU" sz="2800" dirty="0"/>
              <a:t>.</a:t>
            </a:r>
            <a:r>
              <a:rPr lang="ru-RU" sz="2800" dirty="0" err="1" smtClean="0"/>
              <a:t>js</a:t>
            </a:r>
            <a:r>
              <a:rPr lang="ru-RU" sz="2800" dirty="0" smtClean="0"/>
              <a:t>, веб-страницами </a:t>
            </a:r>
            <a:r>
              <a:rPr lang="ru-RU" sz="2800" dirty="0"/>
              <a:t>в формате .</a:t>
            </a:r>
            <a:r>
              <a:rPr lang="ru-RU" sz="2800" dirty="0" err="1" smtClean="0"/>
              <a:t>html</a:t>
            </a:r>
            <a:r>
              <a:rPr lang="ru-RU" sz="2800" dirty="0" smtClean="0"/>
              <a:t> и другими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770" y="260648"/>
            <a:ext cx="875824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3200" b="1" dirty="0">
                <a:solidFill>
                  <a:srgbClr val="C00000"/>
                </a:solidFill>
              </a:rPr>
              <a:t>Nano </a:t>
            </a:r>
            <a:r>
              <a:rPr lang="ru-RU" sz="3200" b="1" dirty="0">
                <a:solidFill>
                  <a:srgbClr val="C00000"/>
                </a:solidFill>
              </a:rPr>
              <a:t>не имеет «режима команд» как </a:t>
            </a:r>
            <a:r>
              <a:rPr lang="en-US" sz="3200" b="1" dirty="0" smtClean="0">
                <a:solidFill>
                  <a:srgbClr val="C00000"/>
                </a:solidFill>
              </a:rPr>
              <a:t>vim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pPr hangingPunct="0"/>
            <a:r>
              <a:rPr lang="ru-RU" sz="3200" b="1" dirty="0" smtClean="0">
                <a:solidFill>
                  <a:srgbClr val="C00000"/>
                </a:solidFill>
              </a:rPr>
              <a:t>Все </a:t>
            </a:r>
            <a:r>
              <a:rPr lang="ru-RU" sz="3200" b="1" dirty="0">
                <a:solidFill>
                  <a:srgbClr val="C00000"/>
                </a:solidFill>
              </a:rPr>
              <a:t>команды отдаются нажатием комбинаций клавиш — функциональными кнопками или комбинацией </a:t>
            </a:r>
            <a:r>
              <a:rPr lang="en-US" sz="3200" b="1" dirty="0">
                <a:solidFill>
                  <a:srgbClr val="C00000"/>
                </a:solidFill>
              </a:rPr>
              <a:t>Ctrl-</a:t>
            </a:r>
            <a:r>
              <a:rPr lang="ru-RU" sz="3200" b="1" dirty="0" smtClean="0">
                <a:solidFill>
                  <a:srgbClr val="C00000"/>
                </a:solidFill>
              </a:rPr>
              <a:t>буква (</a:t>
            </a:r>
            <a:r>
              <a:rPr lang="en-US" sz="3200" b="1" dirty="0" smtClean="0">
                <a:solidFill>
                  <a:srgbClr val="C00000"/>
                </a:solidFill>
              </a:rPr>
              <a:t>^X)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Alt-</a:t>
            </a:r>
            <a:r>
              <a:rPr lang="ru-RU" sz="3200" b="1" dirty="0" smtClean="0">
                <a:solidFill>
                  <a:srgbClr val="C00000"/>
                </a:solidFill>
              </a:rPr>
              <a:t>буква (</a:t>
            </a:r>
            <a:r>
              <a:rPr lang="en-US" sz="3200" b="1" dirty="0" smtClean="0">
                <a:solidFill>
                  <a:srgbClr val="C00000"/>
                </a:solidFill>
              </a:rPr>
              <a:t>M-U)</a:t>
            </a:r>
            <a:r>
              <a:rPr lang="ru-RU" sz="3200" b="1" dirty="0" smtClean="0">
                <a:solidFill>
                  <a:srgbClr val="C00000"/>
                </a:solidFill>
              </a:rPr>
              <a:t> 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064" y="3024138"/>
            <a:ext cx="8758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dirty="0" smtClean="0"/>
              <a:t>Alt </a:t>
            </a:r>
            <a:r>
              <a:rPr lang="ru-RU" sz="2800" dirty="0" smtClean="0"/>
              <a:t>также эмулируется одиночным нажатием </a:t>
            </a:r>
            <a:r>
              <a:rPr lang="en-US" sz="2800" dirty="0" smtClean="0"/>
              <a:t>Esc</a:t>
            </a:r>
            <a:r>
              <a:rPr lang="ru-RU" sz="2800" dirty="0" smtClean="0"/>
              <a:t>, </a:t>
            </a:r>
            <a:r>
              <a:rPr lang="en-US" sz="2800" dirty="0" smtClean="0"/>
              <a:t>Ctrl - </a:t>
            </a:r>
            <a:r>
              <a:rPr lang="ru-RU" sz="2800" dirty="0" smtClean="0"/>
              <a:t>двойным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1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Сочетания клавиш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503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Управление в </a:t>
            </a:r>
            <a:r>
              <a:rPr lang="ru-RU" sz="2400" dirty="0" err="1"/>
              <a:t>nano</a:t>
            </a:r>
            <a:r>
              <a:rPr lang="ru-RU" sz="2400" dirty="0"/>
              <a:t> осуществляется с клавиатуры с использованием </a:t>
            </a:r>
            <a:r>
              <a:rPr lang="ru-RU" sz="2400" b="1" dirty="0"/>
              <a:t>горячих клавиш</a:t>
            </a:r>
            <a:r>
              <a:rPr lang="ru-RU" sz="2400" dirty="0"/>
              <a:t>. В нижней части редактора приведен список основных сочетаний клавиш. Символ ^ означает клавишу </a:t>
            </a:r>
            <a:r>
              <a:rPr lang="ru-RU" sz="2400" dirty="0" err="1"/>
              <a:t>Ctrl</a:t>
            </a:r>
            <a:r>
              <a:rPr lang="ru-RU" sz="2400" dirty="0"/>
              <a:t>. Например, </a:t>
            </a:r>
            <a:r>
              <a:rPr lang="ru-RU" sz="2400" b="1" dirty="0">
                <a:solidFill>
                  <a:srgbClr val="C00000"/>
                </a:solidFill>
              </a:rPr>
              <a:t>^X</a:t>
            </a:r>
            <a:r>
              <a:rPr lang="ru-RU" sz="2400" dirty="0"/>
              <a:t> означает сочетание клавиш </a:t>
            </a:r>
            <a:r>
              <a:rPr lang="ru-RU" sz="2400" b="1" dirty="0" err="1">
                <a:solidFill>
                  <a:srgbClr val="C00000"/>
                </a:solidFill>
              </a:rPr>
              <a:t>Ctrl+X</a:t>
            </a:r>
            <a:r>
              <a:rPr lang="ru-RU" sz="2400" dirty="0"/>
              <a:t>. Регистр символов не учитывается, сочетание </a:t>
            </a:r>
            <a:r>
              <a:rPr lang="ru-RU" sz="2400" b="1" dirty="0" err="1">
                <a:solidFill>
                  <a:srgbClr val="C00000"/>
                </a:solidFill>
              </a:rPr>
              <a:t>Ctrl+X</a:t>
            </a:r>
            <a:r>
              <a:rPr lang="ru-RU" sz="2400" dirty="0"/>
              <a:t> эквивалентно </a:t>
            </a:r>
            <a:r>
              <a:rPr lang="ru-RU" sz="2400" b="1" dirty="0" err="1">
                <a:solidFill>
                  <a:srgbClr val="C00000"/>
                </a:solidFill>
              </a:rPr>
              <a:t>Ctrl+x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338" y="3410677"/>
            <a:ext cx="842463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получить список всех </a:t>
            </a:r>
            <a:r>
              <a:rPr lang="ru-RU" sz="2800" dirty="0" smtClean="0"/>
              <a:t>команд: </a:t>
            </a:r>
            <a:r>
              <a:rPr lang="ru-RU" sz="2800" dirty="0" err="1" smtClean="0"/>
              <a:t>Ctrl+g</a:t>
            </a:r>
            <a:r>
              <a:rPr lang="ru-RU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3050"/>
            <a:ext cx="8526126" cy="23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2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Навигация по тексту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64" y="1052736"/>
            <a:ext cx="875824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для перемещения по </a:t>
            </a:r>
            <a:r>
              <a:rPr lang="ru-RU" sz="2800" dirty="0" smtClean="0"/>
              <a:t>тексту в </a:t>
            </a:r>
            <a:r>
              <a:rPr lang="ru-RU" sz="2800" dirty="0" err="1"/>
              <a:t>Nano</a:t>
            </a:r>
            <a:r>
              <a:rPr lang="ru-RU" sz="2800" dirty="0"/>
              <a:t> </a:t>
            </a:r>
            <a:r>
              <a:rPr lang="ru-RU" sz="2800" dirty="0" smtClean="0"/>
              <a:t>работает мышь и </a:t>
            </a:r>
            <a:r>
              <a:rPr lang="ru-RU" sz="2800" dirty="0"/>
              <a:t>стандартные клавиши </a:t>
            </a:r>
            <a:r>
              <a:rPr lang="ru-RU" sz="2800" dirty="0" smtClean="0"/>
              <a:t>со стрелками, </a:t>
            </a:r>
            <a:r>
              <a:rPr lang="ru-RU" sz="2800" dirty="0"/>
              <a:t>к которым </a:t>
            </a:r>
            <a:r>
              <a:rPr lang="ru-RU" sz="2800" dirty="0" smtClean="0"/>
              <a:t>привыкли </a:t>
            </a:r>
            <a:r>
              <a:rPr lang="ru-RU" sz="2800" dirty="0"/>
              <a:t>в других </a:t>
            </a:r>
            <a:r>
              <a:rPr lang="ru-RU" sz="2800" dirty="0" smtClean="0"/>
              <a:t>редакторах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69" y="2564904"/>
            <a:ext cx="875824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«Прыжки» по тексту:</a:t>
            </a:r>
          </a:p>
          <a:p>
            <a:r>
              <a:rPr lang="ru-RU" sz="2800" b="1" dirty="0" err="1"/>
              <a:t>Ctrl</a:t>
            </a:r>
            <a:r>
              <a:rPr lang="ru-RU" sz="2800" dirty="0"/>
              <a:t> + </a:t>
            </a:r>
            <a:r>
              <a:rPr lang="ru-RU" sz="2800" b="1" dirty="0"/>
              <a:t>A</a:t>
            </a:r>
            <a:r>
              <a:rPr lang="ru-RU" sz="2800" dirty="0"/>
              <a:t> </a:t>
            </a:r>
            <a:r>
              <a:rPr lang="ru-RU" sz="2800" dirty="0" smtClean="0"/>
              <a:t>—в </a:t>
            </a:r>
            <a:r>
              <a:rPr lang="ru-RU" sz="2800" dirty="0"/>
              <a:t>начало строки, на которой находится курсор.</a:t>
            </a:r>
          </a:p>
          <a:p>
            <a:r>
              <a:rPr lang="ru-RU" sz="2800" b="1" dirty="0" err="1"/>
              <a:t>Ctrl</a:t>
            </a:r>
            <a:r>
              <a:rPr lang="ru-RU" sz="2800" dirty="0"/>
              <a:t> + </a:t>
            </a:r>
            <a:r>
              <a:rPr lang="ru-RU" sz="2800" b="1" dirty="0"/>
              <a:t>E</a:t>
            </a:r>
            <a:r>
              <a:rPr lang="ru-RU" sz="2800" dirty="0"/>
              <a:t> </a:t>
            </a:r>
            <a:r>
              <a:rPr lang="ru-RU" sz="2800" dirty="0" smtClean="0"/>
              <a:t>— в </a:t>
            </a:r>
            <a:r>
              <a:rPr lang="ru-RU" sz="2800" dirty="0"/>
              <a:t>конец строки</a:t>
            </a:r>
            <a:r>
              <a:rPr lang="ru-RU" sz="2800" dirty="0" smtClean="0"/>
              <a:t>.</a:t>
            </a:r>
          </a:p>
          <a:p>
            <a:r>
              <a:rPr lang="ru-RU" sz="2800" b="1" dirty="0" err="1"/>
              <a:t>Ctrl</a:t>
            </a:r>
            <a:r>
              <a:rPr lang="ru-RU" sz="2800" dirty="0"/>
              <a:t> + </a:t>
            </a:r>
            <a:r>
              <a:rPr lang="ru-RU" sz="2800" b="1" dirty="0"/>
              <a:t>V</a:t>
            </a:r>
            <a:r>
              <a:rPr lang="ru-RU" sz="2800" dirty="0"/>
              <a:t> </a:t>
            </a:r>
            <a:r>
              <a:rPr lang="ru-RU" sz="2800" dirty="0" smtClean="0"/>
              <a:t>—на </a:t>
            </a:r>
            <a:r>
              <a:rPr lang="ru-RU" sz="2800" dirty="0"/>
              <a:t>одну страницу вниз.</a:t>
            </a:r>
          </a:p>
          <a:p>
            <a:r>
              <a:rPr lang="ru-RU" sz="2800" b="1" dirty="0" err="1"/>
              <a:t>Ctrl</a:t>
            </a:r>
            <a:r>
              <a:rPr lang="ru-RU" sz="2800" dirty="0"/>
              <a:t> + </a:t>
            </a:r>
            <a:r>
              <a:rPr lang="ru-RU" sz="2800" b="1" dirty="0"/>
              <a:t>Y</a:t>
            </a:r>
            <a:r>
              <a:rPr lang="ru-RU" sz="2800" dirty="0"/>
              <a:t> — на одну страницу </a:t>
            </a:r>
            <a:r>
              <a:rPr lang="ru-RU" sz="2800" dirty="0" smtClean="0"/>
              <a:t>вверх</a:t>
            </a:r>
            <a:r>
              <a:rPr lang="ru-RU" sz="2800" dirty="0"/>
              <a:t>.</a:t>
            </a:r>
          </a:p>
          <a:p>
            <a:r>
              <a:rPr lang="ru-RU" sz="2800" b="1" dirty="0" err="1"/>
              <a:t>Ctrl</a:t>
            </a:r>
            <a:r>
              <a:rPr lang="ru-RU" sz="2800" dirty="0"/>
              <a:t> + </a:t>
            </a:r>
            <a:r>
              <a:rPr lang="ru-RU" sz="2800" b="1" dirty="0"/>
              <a:t>Пробел</a:t>
            </a:r>
            <a:r>
              <a:rPr lang="ru-RU" sz="2800" dirty="0"/>
              <a:t> </a:t>
            </a:r>
            <a:r>
              <a:rPr lang="ru-RU" sz="2800" dirty="0" smtClean="0"/>
              <a:t>—на </a:t>
            </a:r>
            <a:r>
              <a:rPr lang="ru-RU" sz="2800" dirty="0"/>
              <a:t>одно слово вправо.</a:t>
            </a:r>
          </a:p>
          <a:p>
            <a:r>
              <a:rPr lang="ru-RU" sz="2800" b="1" dirty="0" err="1"/>
              <a:t>Alt</a:t>
            </a:r>
            <a:r>
              <a:rPr lang="ru-RU" sz="2800" dirty="0"/>
              <a:t> + </a:t>
            </a:r>
            <a:r>
              <a:rPr lang="ru-RU" sz="2800" b="1" dirty="0"/>
              <a:t>Пробел</a:t>
            </a:r>
            <a:r>
              <a:rPr lang="ru-RU" sz="2800" dirty="0"/>
              <a:t> </a:t>
            </a:r>
            <a:r>
              <a:rPr lang="ru-RU" sz="2800" dirty="0" smtClean="0"/>
              <a:t>—на </a:t>
            </a:r>
            <a:r>
              <a:rPr lang="ru-RU" sz="2800" dirty="0"/>
              <a:t>одно слово влево</a:t>
            </a:r>
            <a:r>
              <a:rPr lang="ru-RU" sz="2800" dirty="0" smtClean="0"/>
              <a:t>.</a:t>
            </a:r>
            <a:endParaRPr lang="ru-RU" sz="3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Экран (4:3)</PresentationFormat>
  <Paragraphs>92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DesignTemplate</vt:lpstr>
      <vt:lpstr>Текстовые редакторы nano, mcedit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2020-12-16T03:41:59Z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