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7" r:id="rId5"/>
    <p:sldId id="446" r:id="rId6"/>
    <p:sldId id="455" r:id="rId7"/>
    <p:sldId id="482" r:id="rId8"/>
    <p:sldId id="504" r:id="rId9"/>
    <p:sldId id="529" r:id="rId10"/>
    <p:sldId id="506" r:id="rId11"/>
    <p:sldId id="533" r:id="rId12"/>
    <p:sldId id="527" r:id="rId13"/>
    <p:sldId id="513" r:id="rId14"/>
    <p:sldId id="514" r:id="rId15"/>
    <p:sldId id="518" r:id="rId16"/>
    <p:sldId id="522" r:id="rId17"/>
    <p:sldId id="523" r:id="rId18"/>
    <p:sldId id="520" r:id="rId19"/>
    <p:sldId id="530" r:id="rId20"/>
    <p:sldId id="532" r:id="rId21"/>
    <p:sldId id="516" r:id="rId22"/>
    <p:sldId id="507" r:id="rId23"/>
    <p:sldId id="519" r:id="rId24"/>
    <p:sldId id="508" r:id="rId25"/>
    <p:sldId id="531" r:id="rId26"/>
    <p:sldId id="509" r:id="rId27"/>
    <p:sldId id="510" r:id="rId28"/>
    <p:sldId id="511" r:id="rId29"/>
    <p:sldId id="512" r:id="rId30"/>
    <p:sldId id="524" r:id="rId31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46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99"/>
    <a:srgbClr val="E8E84E"/>
    <a:srgbClr val="5F5F5F"/>
    <a:srgbClr val="006600"/>
    <a:srgbClr val="9ADD7F"/>
    <a:srgbClr val="F7EC63"/>
    <a:srgbClr val="4D4D4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838" autoAdjust="0"/>
    <p:restoredTop sz="86410"/>
  </p:normalViewPr>
  <p:slideViewPr>
    <p:cSldViewPr>
      <p:cViewPr varScale="1">
        <p:scale>
          <a:sx n="56" d="100"/>
          <a:sy n="56" d="100"/>
        </p:scale>
        <p:origin x="-600" y="-6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z="1000" smtClean="0"/>
              <a:t>36-Текстовый редактор </a:t>
            </a:r>
            <a:r>
              <a:rPr lang="en-US" sz="1000" smtClean="0"/>
              <a:t>vi</a:t>
            </a:r>
            <a:endParaRPr lang="en-US" sz="1000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8C596567-A38F-4CEF-B37F-9B9D120D62CE}" type="slidenum">
              <a:rPr lang="en-US" sz="1000" smtClean="0"/>
              <a:pPr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74" tIns="32987" rIns="65974" bIns="32987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74" tIns="32987" rIns="65974" bIns="32987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mtClean="0"/>
              <a:t>36-Текстовый редактор </a:t>
            </a:r>
            <a:r>
              <a:rPr lang="en-US" smtClean="0"/>
              <a:t>vi</a:t>
            </a:r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36-Текстовый редактор </a:t>
            </a:r>
            <a:r>
              <a:rPr lang="en-US" smtClean="0"/>
              <a:t>vi</a:t>
            </a:r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36-Текстовый редактор </a:t>
            </a:r>
            <a:r>
              <a:rPr lang="en-US" smtClean="0"/>
              <a:t>vi</a:t>
            </a:r>
          </a:p>
        </p:txBody>
      </p:sp>
    </p:spTree>
    <p:extLst>
      <p:ext uri="{BB962C8B-B14F-4D97-AF65-F5344CB8AC3E}">
        <p14:creationId xmlns:p14="http://schemas.microsoft.com/office/powerpoint/2010/main" val="218143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AC8F-F14B-467E-AD3A-52434F2B9C13}" type="datetime1">
              <a:rPr lang="en-US" smtClean="0"/>
              <a:t>12/13/2020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700-9596-4ADC-ABF8-1BC8D72E336C}" type="datetime1">
              <a:rPr lang="en-US" smtClean="0"/>
              <a:t>12/13/2020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D7B0-60DC-44E3-BF3B-95E8A7C0B076}" type="datetime1">
              <a:rPr lang="en-US" smtClean="0"/>
              <a:t>12/13/2020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2026-A7E9-41E9-A00B-0C3804D0C87D}" type="datetime1">
              <a:rPr lang="en-US" smtClean="0"/>
              <a:t>12/13/2020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4C-5A6F-4D66-B3EA-2128F88C1891}" type="datetime1">
              <a:rPr lang="en-US" smtClean="0"/>
              <a:t>12/13/2020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4A3B-AC9B-4D58-8A9B-1DBAAD5B1451}" type="datetime1">
              <a:rPr lang="en-US" smtClean="0"/>
              <a:t>12/13/2020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3F1-8D7E-4808-AF16-5BF470CCB986}" type="datetime1">
              <a:rPr lang="en-US" smtClean="0"/>
              <a:t>12/13/2020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7CA591D-F3A3-4A8B-B462-5A73349F24AC}" type="datetime1">
              <a:rPr lang="en-US" smtClean="0"/>
              <a:t>12/13/2020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8" cy="1384995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1. Основные термины и определения.</a:t>
            </a:r>
          </a:p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2. Режимы работы редактора</a:t>
            </a:r>
          </a:p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3. Основные команды редактора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84976" cy="2334121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Текстовы</a:t>
            </a:r>
            <a:r>
              <a:rPr lang="ru-RU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</a:t>
            </a:r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редактор </a:t>
            </a:r>
            <a:r>
              <a:rPr lang="en-US" sz="44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Операционные системы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3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6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829708" cy="443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347864" y="4065797"/>
            <a:ext cx="5616624" cy="906289"/>
          </a:xfrm>
          <a:prstGeom prst="wedgeRoundRectCallout">
            <a:avLst>
              <a:gd name="adj1" fmla="val -25177"/>
              <a:gd name="adj2" fmla="val -96049"/>
              <a:gd name="adj3" fmla="val 16667"/>
            </a:avLst>
          </a:prstGeom>
          <a:ln w="444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Подсказка  о получении помощи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51520" y="375732"/>
            <a:ext cx="6768752" cy="648072"/>
          </a:xfrm>
          <a:prstGeom prst="wedgeRoundRectCallout">
            <a:avLst>
              <a:gd name="adj1" fmla="val -21408"/>
              <a:gd name="adj2" fmla="val 408792"/>
              <a:gd name="adj3" fmla="val 16667"/>
            </a:avLst>
          </a:prstGeom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Подсказка о способе выхода из программы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085184"/>
            <a:ext cx="8829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dirty="0"/>
              <a:t>Пока буфер не заполнен текстом, в начале каждой строки экрана отображается символ “</a:t>
            </a:r>
            <a:r>
              <a:rPr lang="en-US" sz="2400" b="1" dirty="0"/>
              <a:t>~</a:t>
            </a:r>
            <a:r>
              <a:rPr lang="ru-RU" sz="2400" dirty="0"/>
              <a:t>”, обозначающий, что в этом месте буфера нет ничего, даже пустой строки. </a:t>
            </a:r>
          </a:p>
        </p:txBody>
      </p:sp>
    </p:spTree>
    <p:extLst>
      <p:ext uri="{BB962C8B-B14F-4D97-AF65-F5344CB8AC3E}">
        <p14:creationId xmlns:p14="http://schemas.microsoft.com/office/powerpoint/2010/main" val="7720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Режимы работы редактора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00" y="903040"/>
            <a:ext cx="8712968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indent="-457200" hangingPunct="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</a:rPr>
              <a:t>командный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(нажатие любой клавиши считается командой и немедленно исполняется), </a:t>
            </a:r>
          </a:p>
          <a:p>
            <a:pPr marL="457200" indent="-457200" hangingPunct="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</a:rPr>
              <a:t>вставки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(нажатие клавиши-печатного символа приводит к вставке этого символа в текст) и </a:t>
            </a:r>
          </a:p>
          <a:p>
            <a:pPr marL="457200" indent="-457200" hangingPunct="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</a:rPr>
              <a:t>командной строки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(для ввода длинных команд, отображаемых на экране; ввод завершается </a:t>
            </a:r>
            <a:r>
              <a:rPr lang="ru-RU" sz="3200" dirty="0" err="1"/>
              <a:t>Enter</a:t>
            </a:r>
            <a:r>
              <a:rPr lang="ru-RU" sz="3200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000" y="5589240"/>
            <a:ext cx="871296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Редактор </a:t>
            </a:r>
            <a:r>
              <a:rPr lang="en-US" sz="2800" b="1" dirty="0"/>
              <a:t>vi</a:t>
            </a:r>
            <a:r>
              <a:rPr lang="ru-RU" sz="2800" dirty="0"/>
              <a:t> всегда начинает работу в </a:t>
            </a:r>
            <a:r>
              <a:rPr lang="ru-RU" sz="2800" b="1" dirty="0">
                <a:solidFill>
                  <a:srgbClr val="C00000"/>
                </a:solidFill>
              </a:rPr>
              <a:t>командном</a:t>
            </a:r>
            <a:r>
              <a:rPr lang="ru-RU" sz="2800" b="1" dirty="0"/>
              <a:t> </a:t>
            </a:r>
            <a:r>
              <a:rPr lang="ru-RU" sz="2800" dirty="0"/>
              <a:t>режиме</a:t>
            </a:r>
          </a:p>
        </p:txBody>
      </p:sp>
    </p:spTree>
    <p:extLst>
      <p:ext uri="{BB962C8B-B14F-4D97-AF65-F5344CB8AC3E}">
        <p14:creationId xmlns:p14="http://schemas.microsoft.com/office/powerpoint/2010/main" val="17200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Режимы работы редактора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00" y="903040"/>
            <a:ext cx="871296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3200" dirty="0"/>
              <a:t>В</a:t>
            </a:r>
            <a:r>
              <a:rPr lang="ru-RU" sz="3200" dirty="0" smtClean="0"/>
              <a:t> </a:t>
            </a:r>
            <a:r>
              <a:rPr lang="ru-RU" sz="3200" dirty="0"/>
              <a:t>командном режиме нажатие практически на любую клавишу редактор воспринимает как команду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000" y="2636912"/>
            <a:ext cx="871296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При нажатии на клавиши вводимые команды нигде не отображаются – они просто </a:t>
            </a:r>
            <a:r>
              <a:rPr lang="ru-RU" sz="2800" dirty="0" smtClean="0"/>
              <a:t>сразу исполняются</a:t>
            </a:r>
            <a:r>
              <a:rPr lang="ru-RU" sz="28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951" y="522920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режиме </a:t>
            </a:r>
            <a:r>
              <a:rPr lang="ru-RU" sz="2800" b="1" dirty="0"/>
              <a:t>вставки </a:t>
            </a:r>
            <a:r>
              <a:rPr lang="ru-RU" sz="2800" dirty="0"/>
              <a:t>нажатие на клавишу приводит к вставке соответствующего символа в редактируемый текст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347" y="3743419"/>
            <a:ext cx="871296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/>
              <a:t>Вход в режим вставки- </a:t>
            </a:r>
            <a:r>
              <a:rPr lang="en-US" sz="2800" b="1" dirty="0" err="1" smtClean="0">
                <a:solidFill>
                  <a:srgbClr val="C00000"/>
                </a:solidFill>
              </a:rPr>
              <a:t>i</a:t>
            </a:r>
            <a:r>
              <a:rPr lang="en-US" sz="2800" dirty="0" smtClean="0"/>
              <a:t>, </a:t>
            </a:r>
            <a:r>
              <a:rPr lang="ru-RU" sz="2800" dirty="0" smtClean="0"/>
              <a:t>выход: </a:t>
            </a:r>
            <a:r>
              <a:rPr lang="en-US" sz="2800" b="1" dirty="0" smtClean="0">
                <a:solidFill>
                  <a:srgbClr val="C00000"/>
                </a:solidFill>
              </a:rPr>
              <a:t>Esc</a:t>
            </a:r>
          </a:p>
          <a:p>
            <a:pPr hangingPunct="0"/>
            <a:r>
              <a:rPr lang="ru-RU" sz="2800" dirty="0" smtClean="0"/>
              <a:t>Вход в режим командной строки - двоеточие «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/>
              <a:t>»</a:t>
            </a:r>
          </a:p>
          <a:p>
            <a:pPr hangingPunct="0"/>
            <a:r>
              <a:rPr lang="ru-RU" sz="2800" dirty="0" smtClean="0"/>
              <a:t>Выход из редактора - </a:t>
            </a:r>
            <a:r>
              <a:rPr lang="en-US" sz="2800" b="1" dirty="0" smtClean="0">
                <a:solidFill>
                  <a:srgbClr val="C00000"/>
                </a:solidFill>
              </a:rPr>
              <a:t>:q</a:t>
            </a:r>
            <a:r>
              <a:rPr lang="en-US" sz="2800" dirty="0" smtClean="0"/>
              <a:t> </a:t>
            </a:r>
            <a:r>
              <a:rPr lang="ru-RU" sz="2800" dirty="0" smtClean="0"/>
              <a:t>или </a:t>
            </a:r>
            <a:r>
              <a:rPr lang="en-US" sz="2800" b="1" dirty="0" smtClean="0">
                <a:solidFill>
                  <a:srgbClr val="C00000"/>
                </a:solidFill>
              </a:rPr>
              <a:t>:q!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0" y="903040"/>
            <a:ext cx="524435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3200" dirty="0" smtClean="0"/>
              <a:t>Командный режим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732874"/>
            <a:ext cx="392495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3200" dirty="0" smtClean="0"/>
              <a:t>Режим вставки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400" y="4725144"/>
            <a:ext cx="53567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3200" dirty="0" smtClean="0"/>
              <a:t>Режим командной строки</a:t>
            </a:r>
            <a:endParaRPr lang="ru-RU" sz="3200" dirty="0"/>
          </a:p>
        </p:txBody>
      </p:sp>
      <p:sp>
        <p:nvSpPr>
          <p:cNvPr id="5" name="Стрелка углом 4"/>
          <p:cNvSpPr/>
          <p:nvPr/>
        </p:nvSpPr>
        <p:spPr>
          <a:xfrm rot="5400000">
            <a:off x="5461205" y="1189679"/>
            <a:ext cx="1541347" cy="1545044"/>
          </a:xfrm>
          <a:prstGeom prst="bentArrow">
            <a:avLst>
              <a:gd name="adj1" fmla="val 11084"/>
              <a:gd name="adj2" fmla="val 30369"/>
              <a:gd name="adj3" fmla="val 25000"/>
              <a:gd name="adj4" fmla="val 48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7194" y="1378659"/>
            <a:ext cx="79208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 hangingPunct="0"/>
            <a:r>
              <a:rPr lang="en-US" sz="4400" b="1" dirty="0" err="1" smtClean="0"/>
              <a:t>i</a:t>
            </a:r>
            <a:endParaRPr lang="ru-RU" sz="4400" b="1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4838156" y="1484508"/>
            <a:ext cx="288032" cy="1178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6536" y="1723712"/>
            <a:ext cx="99470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 hangingPunct="0"/>
            <a:r>
              <a:rPr lang="en-US" sz="4400" dirty="0" smtClean="0"/>
              <a:t>Esc</a:t>
            </a:r>
            <a:endParaRPr lang="ru-RU" sz="4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526228" y="1515692"/>
            <a:ext cx="275975" cy="3237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34535" y="3839488"/>
            <a:ext cx="79208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 hangingPunct="0"/>
            <a:r>
              <a:rPr lang="en-US" sz="4400" b="1" dirty="0" smtClean="0"/>
              <a:t>: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2281" y="3837754"/>
            <a:ext cx="99470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 hangingPunct="0"/>
            <a:r>
              <a:rPr lang="en-US" sz="4400" dirty="0" smtClean="0"/>
              <a:t>Esc</a:t>
            </a:r>
            <a:endParaRPr lang="ru-RU" sz="4400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1439136" y="1531432"/>
            <a:ext cx="294662" cy="32058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291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1082"/>
            <a:ext cx="46228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углом 3"/>
          <p:cNvSpPr/>
          <p:nvPr/>
        </p:nvSpPr>
        <p:spPr>
          <a:xfrm rot="5400000">
            <a:off x="4715501" y="635307"/>
            <a:ext cx="885764" cy="699442"/>
          </a:xfrm>
          <a:prstGeom prst="bentArrow">
            <a:avLst>
              <a:gd name="adj1" fmla="val 11084"/>
              <a:gd name="adj2" fmla="val 30369"/>
              <a:gd name="adj3" fmla="val 25000"/>
              <a:gd name="adj4" fmla="val 48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8396" y="532929"/>
            <a:ext cx="79208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 hangingPunct="0"/>
            <a:r>
              <a:rPr lang="en-US" sz="4400" b="1" dirty="0" err="1" smtClean="0"/>
              <a:t>i</a:t>
            </a:r>
            <a:endParaRPr lang="ru-RU" sz="4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622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углом 6"/>
          <p:cNvSpPr/>
          <p:nvPr/>
        </p:nvSpPr>
        <p:spPr>
          <a:xfrm rot="5400000">
            <a:off x="5761797" y="1683555"/>
            <a:ext cx="571434" cy="605940"/>
          </a:xfrm>
          <a:prstGeom prst="bentArrow">
            <a:avLst>
              <a:gd name="adj1" fmla="val 15035"/>
              <a:gd name="adj2" fmla="val 30369"/>
              <a:gd name="adj3" fmla="val 25000"/>
              <a:gd name="adj4" fmla="val 48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620089"/>
            <a:ext cx="253384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 hangingPunct="0"/>
            <a:r>
              <a:rPr lang="ru-RU" sz="3200" b="1" dirty="0" smtClean="0"/>
              <a:t>ввод текста</a:t>
            </a:r>
            <a:endParaRPr lang="ru-RU" sz="3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83" y="3313791"/>
            <a:ext cx="459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углом 9"/>
          <p:cNvSpPr/>
          <p:nvPr/>
        </p:nvSpPr>
        <p:spPr>
          <a:xfrm rot="5400000">
            <a:off x="6590291" y="2802648"/>
            <a:ext cx="571434" cy="605940"/>
          </a:xfrm>
          <a:prstGeom prst="bentArrow">
            <a:avLst>
              <a:gd name="adj1" fmla="val 15035"/>
              <a:gd name="adj2" fmla="val 30369"/>
              <a:gd name="adj3" fmla="val 25000"/>
              <a:gd name="adj4" fmla="val 48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72702" y="2739182"/>
            <a:ext cx="140375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 hangingPunct="0"/>
            <a:r>
              <a:rPr lang="en-US" sz="3200" b="1" dirty="0" smtClean="0"/>
              <a:t>Esc</a:t>
            </a:r>
            <a:endParaRPr lang="ru-RU" sz="3200" b="1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190352" y="4249151"/>
            <a:ext cx="1789360" cy="565563"/>
          </a:xfrm>
          <a:prstGeom prst="wedgeRoundRectCallout">
            <a:avLst>
              <a:gd name="adj1" fmla="val 19723"/>
              <a:gd name="adj2" fmla="val -820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подсказка</a:t>
            </a:r>
            <a:endParaRPr lang="ru-RU" sz="24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55281" y="5155362"/>
            <a:ext cx="2650929" cy="1328023"/>
          </a:xfrm>
          <a:prstGeom prst="wedgeRoundRectCallout">
            <a:avLst>
              <a:gd name="adj1" fmla="val 60178"/>
              <a:gd name="adj2" fmla="val -1825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400" dirty="0" smtClean="0"/>
              <a:t>вернулись в командный режим</a:t>
            </a:r>
            <a:endParaRPr lang="ru-RU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69" y="4047282"/>
            <a:ext cx="46545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3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Базовые команды - навигация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53117"/>
              </p:ext>
            </p:extLst>
          </p:nvPr>
        </p:nvGraphicFramePr>
        <p:xfrm>
          <a:off x="251520" y="980728"/>
          <a:ext cx="8493549" cy="3627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83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9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2800" dirty="0" smtClean="0"/>
                        <a:t>Перемещение</a:t>
                      </a:r>
                      <a:endParaRPr lang="ru-RU" sz="2800" b="1" dirty="0"/>
                    </a:p>
                  </a:txBody>
                  <a:tcPr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Влево, вниз, вверх, вправо</a:t>
                      </a:r>
                    </a:p>
                  </a:txBody>
                  <a:tcPr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h, j, k, 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В конец строки</a:t>
                      </a:r>
                    </a:p>
                  </a:txBody>
                  <a:tcPr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$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В начало строки</a:t>
                      </a:r>
                    </a:p>
                  </a:txBody>
                  <a:tcPr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^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В конец файла</a:t>
                      </a:r>
                    </a:p>
                  </a:txBody>
                  <a:tcPr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В начало файла</a:t>
                      </a:r>
                    </a:p>
                  </a:txBody>
                  <a:tcPr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:1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На строку 47</a:t>
                      </a:r>
                    </a:p>
                  </a:txBody>
                  <a:tcPr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:47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3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6348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984272" cy="136815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5" y="1312191"/>
            <a:ext cx="6984272" cy="1402658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608004" y="1439851"/>
            <a:ext cx="504056" cy="462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56076" y="872716"/>
            <a:ext cx="79208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 hangingPunct="0"/>
            <a:r>
              <a:rPr lang="en-US" sz="4400" b="1" dirty="0" smtClean="0"/>
              <a:t>w</a:t>
            </a:r>
            <a:endParaRPr lang="ru-RU" sz="44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5" y="2869124"/>
            <a:ext cx="7001371" cy="189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4652392" y="2897264"/>
            <a:ext cx="504056" cy="462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00464" y="2330129"/>
            <a:ext cx="128776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 hangingPunct="0"/>
            <a:r>
              <a:rPr lang="en-US" sz="4400" b="1" dirty="0" smtClean="0"/>
              <a:t>y  p</a:t>
            </a:r>
            <a:endParaRPr lang="ru-RU" sz="44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6" y="4869160"/>
            <a:ext cx="7001371" cy="169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4660776" y="4561420"/>
            <a:ext cx="504056" cy="462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08848" y="3994285"/>
            <a:ext cx="128776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anchor="ctr" anchorCtr="0">
            <a:spAutoFit/>
          </a:bodyPr>
          <a:lstStyle/>
          <a:p>
            <a:pPr algn="ctr" hangingPunct="0"/>
            <a:r>
              <a:rPr lang="en-US" sz="4400" b="1" dirty="0" err="1" smtClean="0"/>
              <a:t>dd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5888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в командном режиме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00" y="903040"/>
            <a:ext cx="871296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В командном режиме нельзя вводить символы в текст с клавиатуры, но изменить текст при этом </a:t>
            </a:r>
            <a:r>
              <a:rPr lang="ru-RU" sz="2800" dirty="0" smtClean="0"/>
              <a:t>можно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53474"/>
              </p:ext>
            </p:extLst>
          </p:nvPr>
        </p:nvGraphicFramePr>
        <p:xfrm>
          <a:off x="215000" y="2420888"/>
          <a:ext cx="8712968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455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57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w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слово вправо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b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слово влево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W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или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B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слово, отделенное пробелом вправо или влево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$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конец строки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0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(ноль)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начало строки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Enter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начало следующей строки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(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или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)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начало или конец предложения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{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или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}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начало или конец абзаца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gg</a:t>
                      </a:r>
                      <a:r>
                        <a:rPr lang="en-US" sz="2800" b="1" dirty="0">
                          <a:solidFill>
                            <a:srgbClr val="00004C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,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G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начало первой или последней строки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4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Базовые команды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04864"/>
              </p:ext>
            </p:extLst>
          </p:nvPr>
        </p:nvGraphicFramePr>
        <p:xfrm>
          <a:off x="330339" y="896527"/>
          <a:ext cx="8654312" cy="5760720"/>
        </p:xfrm>
        <a:graphic>
          <a:graphicData uri="http://schemas.openxmlformats.org/drawingml/2006/table">
            <a:tbl>
              <a:tblPr firstRow="1" bandRow="1"/>
              <a:tblGrid>
                <a:gridCol w="1885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8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Команда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Описание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Переход в режим вставки символов в позиции курсора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Переход в режим вставки символов в позиции после курсора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o</a:t>
                      </a:r>
                      <a:r>
                        <a:rPr lang="ru-RU" sz="2400" dirty="0" smtClean="0">
                          <a:effectLst/>
                        </a:rPr>
                        <a:t> или </a:t>
                      </a:r>
                      <a:r>
                        <a:rPr lang="en-US" sz="2400" dirty="0" smtClean="0">
                          <a:effectLst/>
                        </a:rPr>
                        <a:t>O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Вставка строки после </a:t>
                      </a:r>
                      <a:r>
                        <a:rPr lang="uk-UA" sz="2400" dirty="0" err="1" smtClean="0">
                          <a:effectLst/>
                        </a:rPr>
                        <a:t>или</a:t>
                      </a:r>
                      <a:r>
                        <a:rPr lang="uk-UA" sz="2400" baseline="0" dirty="0" smtClean="0">
                          <a:effectLst/>
                        </a:rPr>
                        <a:t> над </a:t>
                      </a:r>
                      <a:r>
                        <a:rPr lang="ru-RU" sz="2400" dirty="0" smtClean="0">
                          <a:effectLst/>
                        </a:rPr>
                        <a:t>текущей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Удаление символа в позиции курсора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u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Отмена последнего действия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&lt;escape&gt;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Возврат в командный режим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:q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Выход, если файл не изменялся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:w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Сохранение изменений 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:w &lt;</a:t>
                      </a:r>
                      <a:r>
                        <a:rPr lang="en-US" sz="2400" dirty="0" err="1" smtClean="0">
                          <a:effectLst/>
                        </a:rPr>
                        <a:t>fname</a:t>
                      </a:r>
                      <a:r>
                        <a:rPr lang="en-US" sz="2400" dirty="0" smtClean="0">
                          <a:effectLst/>
                        </a:rPr>
                        <a:t>&gt;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Сохранение как &lt;</a:t>
                      </a:r>
                      <a:r>
                        <a:rPr lang="en-US" sz="2400" dirty="0" err="1" smtClean="0">
                          <a:effectLst/>
                        </a:rPr>
                        <a:t>fname</a:t>
                      </a:r>
                      <a:r>
                        <a:rPr lang="en-US" sz="2400" dirty="0" smtClean="0">
                          <a:effectLst/>
                        </a:rPr>
                        <a:t>&gt;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:q!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</a:rPr>
                        <a:t>Выход без сохранения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4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принципы </a:t>
            </a:r>
            <a:r>
              <a:rPr lang="en-US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364" y="908720"/>
            <a:ext cx="875824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Все в системе представлено в виде файлов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364" y="1591634"/>
            <a:ext cx="875824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>
                <a:solidFill>
                  <a:srgbClr val="4D4D4D"/>
                </a:solidFill>
              </a:rPr>
              <a:t>2. Каждая программа в Linux решает одну узкоспециализированную задачу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270" y="2705435"/>
            <a:ext cx="875824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>
                <a:solidFill>
                  <a:srgbClr val="4D4D4D"/>
                </a:solidFill>
              </a:rPr>
              <a:t>3. Возможность объединения </a:t>
            </a:r>
            <a:r>
              <a:rPr lang="ru-RU" sz="2800" dirty="0" smtClean="0">
                <a:solidFill>
                  <a:srgbClr val="4D4D4D"/>
                </a:solidFill>
              </a:rPr>
              <a:t>программ</a:t>
            </a:r>
            <a:r>
              <a:rPr lang="en-US" sz="2800" dirty="0" smtClean="0">
                <a:solidFill>
                  <a:srgbClr val="4D4D4D"/>
                </a:solidFill>
              </a:rPr>
              <a:t> </a:t>
            </a:r>
            <a:r>
              <a:rPr lang="ru-RU" sz="2800" dirty="0" smtClean="0">
                <a:solidFill>
                  <a:srgbClr val="4D4D4D"/>
                </a:solidFill>
              </a:rPr>
              <a:t>в </a:t>
            </a:r>
            <a:r>
              <a:rPr lang="ru-RU" sz="2800" b="1" i="1" dirty="0" smtClean="0">
                <a:solidFill>
                  <a:srgbClr val="4D4D4D"/>
                </a:solidFill>
              </a:rPr>
              <a:t>конвейеры</a:t>
            </a:r>
            <a:r>
              <a:rPr lang="ru-RU" sz="2800" dirty="0">
                <a:solidFill>
                  <a:srgbClr val="4D4D4D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743" y="3819236"/>
            <a:ext cx="875824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3600" b="1" dirty="0">
                <a:solidFill>
                  <a:srgbClr val="C00000"/>
                </a:solidFill>
              </a:rPr>
              <a:t>4. Конфигурационные файлы системы представлены в текстовом формате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2378" y="5733256"/>
            <a:ext cx="875824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>
                <a:solidFill>
                  <a:srgbClr val="5F5F5F"/>
                </a:solidFill>
              </a:rPr>
              <a:t>5. В системе имеется два вида объектов: файлы и процессы.</a:t>
            </a:r>
          </a:p>
        </p:txBody>
      </p:sp>
    </p:spTree>
    <p:extLst>
      <p:ext uri="{BB962C8B-B14F-4D97-AF65-F5344CB8AC3E}">
        <p14:creationId xmlns:p14="http://schemas.microsoft.com/office/powerpoint/2010/main" val="4431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07504" y="188641"/>
            <a:ext cx="8928992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команды редактирования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47207"/>
              </p:ext>
            </p:extLst>
          </p:nvPr>
        </p:nvGraphicFramePr>
        <p:xfrm>
          <a:off x="215516" y="1340768"/>
          <a:ext cx="8712968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455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57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x,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Nx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удаление символа,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символов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dd,Ndd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удаление строки,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строк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cw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изменить слово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cc,Ncc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изменить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строку, </a:t>
                      </a:r>
                      <a:r>
                        <a:rPr lang="en-US" sz="28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строк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y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копировать слово в буфер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yy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копировать строку в буфер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p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вставить скопированное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s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подстановка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S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подстановка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вместо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всей строки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9988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gg</a:t>
                      </a:r>
                      <a:r>
                        <a:rPr lang="en-US" sz="2800" b="1" dirty="0">
                          <a:solidFill>
                            <a:srgbClr val="00004C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,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ourier New"/>
                          <a:ea typeface="Calibri"/>
                          <a:cs typeface="Courier New"/>
                        </a:rPr>
                        <a:t>G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начало первой или последней строки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7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перемещения курсора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239" y="908720"/>
            <a:ext cx="8758240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[</a:t>
            </a:r>
            <a:r>
              <a:rPr lang="ru-RU" sz="2400" b="1" dirty="0" err="1">
                <a:solidFill>
                  <a:srgbClr val="C00000"/>
                </a:solidFill>
              </a:rPr>
              <a:t>No</a:t>
            </a:r>
            <a:r>
              <a:rPr lang="ru-RU" sz="2400" b="1" dirty="0">
                <a:solidFill>
                  <a:srgbClr val="C00000"/>
                </a:solidFill>
              </a:rPr>
              <a:t>.]h - перемещает курсор влево на </a:t>
            </a:r>
            <a:r>
              <a:rPr lang="ru-RU" sz="2400" b="1" dirty="0" err="1">
                <a:solidFill>
                  <a:srgbClr val="C00000"/>
                </a:solidFill>
              </a:rPr>
              <a:t>No</a:t>
            </a:r>
            <a:r>
              <a:rPr lang="ru-RU" sz="2400" b="1" dirty="0">
                <a:solidFill>
                  <a:srgbClr val="C00000"/>
                </a:solidFill>
              </a:rPr>
              <a:t>. символов;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[</a:t>
            </a:r>
            <a:r>
              <a:rPr lang="ru-RU" sz="2400" b="1" dirty="0" err="1">
                <a:solidFill>
                  <a:srgbClr val="C00000"/>
                </a:solidFill>
              </a:rPr>
              <a:t>No</a:t>
            </a:r>
            <a:r>
              <a:rPr lang="ru-RU" sz="2400" b="1" dirty="0">
                <a:solidFill>
                  <a:srgbClr val="C00000"/>
                </a:solidFill>
              </a:rPr>
              <a:t>.]k - перемещает курсор на </a:t>
            </a:r>
            <a:r>
              <a:rPr lang="ru-RU" sz="2400" b="1" dirty="0" err="1">
                <a:solidFill>
                  <a:srgbClr val="C00000"/>
                </a:solidFill>
              </a:rPr>
              <a:t>No</a:t>
            </a:r>
            <a:r>
              <a:rPr lang="ru-RU" sz="2400" b="1" dirty="0">
                <a:solidFill>
                  <a:srgbClr val="C00000"/>
                </a:solidFill>
              </a:rPr>
              <a:t>. символов вверх;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[</a:t>
            </a:r>
            <a:r>
              <a:rPr lang="ru-RU" sz="2400" b="1" dirty="0" err="1">
                <a:solidFill>
                  <a:srgbClr val="C00000"/>
                </a:solidFill>
              </a:rPr>
              <a:t>No</a:t>
            </a:r>
            <a:r>
              <a:rPr lang="ru-RU" sz="2400" b="1" dirty="0">
                <a:solidFill>
                  <a:srgbClr val="C00000"/>
                </a:solidFill>
              </a:rPr>
              <a:t>.]j - перемещает курсор вниз на </a:t>
            </a:r>
            <a:r>
              <a:rPr lang="ru-RU" sz="2400" b="1" dirty="0" err="1">
                <a:solidFill>
                  <a:srgbClr val="C00000"/>
                </a:solidFill>
              </a:rPr>
              <a:t>No</a:t>
            </a:r>
            <a:r>
              <a:rPr lang="ru-RU" sz="2400" b="1" dirty="0">
                <a:solidFill>
                  <a:srgbClr val="C00000"/>
                </a:solidFill>
              </a:rPr>
              <a:t>. символов;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[</a:t>
            </a:r>
            <a:r>
              <a:rPr lang="ru-RU" sz="2400" b="1" dirty="0" err="1">
                <a:solidFill>
                  <a:srgbClr val="C00000"/>
                </a:solidFill>
              </a:rPr>
              <a:t>No</a:t>
            </a:r>
            <a:r>
              <a:rPr lang="ru-RU" sz="2400" b="1" dirty="0">
                <a:solidFill>
                  <a:srgbClr val="C00000"/>
                </a:solidFill>
              </a:rPr>
              <a:t>.]</a:t>
            </a:r>
            <a:r>
              <a:rPr lang="ru-RU" sz="2400" b="1" dirty="0" smtClean="0">
                <a:solidFill>
                  <a:srgbClr val="C00000"/>
                </a:solidFill>
              </a:rPr>
              <a:t>l </a:t>
            </a:r>
            <a:r>
              <a:rPr lang="ru-RU" sz="2400" b="1" dirty="0">
                <a:solidFill>
                  <a:srgbClr val="C00000"/>
                </a:solidFill>
              </a:rPr>
              <a:t>- перемещает курсор на </a:t>
            </a:r>
            <a:r>
              <a:rPr lang="ru-RU" sz="2400" b="1" dirty="0" err="1">
                <a:solidFill>
                  <a:srgbClr val="C00000"/>
                </a:solidFill>
              </a:rPr>
              <a:t>No</a:t>
            </a:r>
            <a:r>
              <a:rPr lang="ru-RU" sz="2400" b="1" dirty="0">
                <a:solidFill>
                  <a:srgbClr val="C00000"/>
                </a:solidFill>
              </a:rPr>
              <a:t>. символов вправо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dirty="0" smtClean="0"/>
              <a:t>[</a:t>
            </a:r>
            <a:r>
              <a:rPr lang="ru-RU" sz="2400" dirty="0" err="1"/>
              <a:t>No</a:t>
            </a:r>
            <a:r>
              <a:rPr lang="ru-RU" sz="2400" dirty="0"/>
              <a:t>.]$ - переход на последний символ строки, </a:t>
            </a:r>
            <a:r>
              <a:rPr lang="ru-RU" sz="2400" dirty="0" err="1"/>
              <a:t>No</a:t>
            </a:r>
            <a:r>
              <a:rPr lang="ru-RU" sz="2400" dirty="0"/>
              <a:t>.-ой после текущей; 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0 </a:t>
            </a:r>
            <a:r>
              <a:rPr lang="ru-RU" sz="2400" b="1" dirty="0">
                <a:solidFill>
                  <a:srgbClr val="C00000"/>
                </a:solidFill>
              </a:rPr>
              <a:t>(ноль) - переход на первый символ текущей строки;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^ </a:t>
            </a:r>
            <a:r>
              <a:rPr lang="ru-RU" sz="2400" dirty="0"/>
              <a:t>- перемещает курсор на первый символ текущей строки, отличный от пробельного; </a:t>
            </a:r>
            <a:endParaRPr lang="ru-RU" sz="2400" dirty="0" smtClean="0"/>
          </a:p>
          <a:p>
            <a:r>
              <a:rPr lang="ru-RU" sz="2400" dirty="0" smtClean="0"/>
              <a:t>[</a:t>
            </a:r>
            <a:r>
              <a:rPr lang="ru-RU" sz="2400" dirty="0" err="1"/>
              <a:t>No</a:t>
            </a:r>
            <a:r>
              <a:rPr lang="ru-RU" sz="2400" dirty="0"/>
              <a:t>.]- - переход на первый </a:t>
            </a:r>
            <a:r>
              <a:rPr lang="ru-RU" sz="2400" dirty="0" err="1"/>
              <a:t>непробельный</a:t>
            </a:r>
            <a:r>
              <a:rPr lang="ru-RU" sz="2400" dirty="0"/>
              <a:t> символ </a:t>
            </a:r>
            <a:r>
              <a:rPr lang="ru-RU" sz="2400" dirty="0" err="1"/>
              <a:t>No</a:t>
            </a:r>
            <a:r>
              <a:rPr lang="ru-RU" sz="2400" dirty="0"/>
              <a:t>.-ой перед текущей строки; </a:t>
            </a:r>
            <a:endParaRPr lang="ru-RU" sz="2400" dirty="0" smtClean="0"/>
          </a:p>
          <a:p>
            <a:r>
              <a:rPr lang="ru-RU" sz="2400" dirty="0" smtClean="0"/>
              <a:t>[</a:t>
            </a:r>
            <a:r>
              <a:rPr lang="ru-RU" sz="2400" dirty="0" err="1"/>
              <a:t>No</a:t>
            </a:r>
            <a:r>
              <a:rPr lang="ru-RU" sz="2400" dirty="0"/>
              <a:t>.]+ - переход на первый </a:t>
            </a:r>
            <a:r>
              <a:rPr lang="ru-RU" sz="2400" dirty="0" err="1"/>
              <a:t>непробельный</a:t>
            </a:r>
            <a:r>
              <a:rPr lang="ru-RU" sz="2400" dirty="0"/>
              <a:t> символ </a:t>
            </a:r>
            <a:r>
              <a:rPr lang="ru-RU" sz="2400" dirty="0" err="1"/>
              <a:t>No</a:t>
            </a:r>
            <a:r>
              <a:rPr lang="ru-RU" sz="2400" dirty="0"/>
              <a:t>.-ой после текущей строки; </a:t>
            </a:r>
            <a:endParaRPr lang="ru-RU" sz="2400" dirty="0" smtClean="0"/>
          </a:p>
          <a:p>
            <a:r>
              <a:rPr lang="ru-RU" sz="2400" dirty="0" smtClean="0"/>
              <a:t>[</a:t>
            </a:r>
            <a:r>
              <a:rPr lang="ru-RU" sz="2400" dirty="0" err="1"/>
              <a:t>No</a:t>
            </a:r>
            <a:r>
              <a:rPr lang="ru-RU" sz="2400" dirty="0"/>
              <a:t>.]_ - переход на первый </a:t>
            </a:r>
            <a:r>
              <a:rPr lang="ru-RU" sz="2400" dirty="0" err="1"/>
              <a:t>непробельный</a:t>
            </a:r>
            <a:r>
              <a:rPr lang="ru-RU" sz="2400" dirty="0"/>
              <a:t> символ (No.-1)-ой после текущей строки; </a:t>
            </a:r>
          </a:p>
        </p:txBody>
      </p:sp>
    </p:spTree>
    <p:extLst>
      <p:ext uri="{BB962C8B-B14F-4D97-AF65-F5344CB8AC3E}">
        <p14:creationId xmlns:p14="http://schemas.microsoft.com/office/powerpoint/2010/main" val="3889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/>
          <a:stretch/>
        </p:blipFill>
        <p:spPr>
          <a:xfrm>
            <a:off x="179512" y="404664"/>
            <a:ext cx="8858028" cy="59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подсветки в программе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480893" cy="43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630232" cy="514079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редактора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63379"/>
              </p:ext>
            </p:extLst>
          </p:nvPr>
        </p:nvGraphicFramePr>
        <p:xfrm>
          <a:off x="179512" y="1484784"/>
          <a:ext cx="8633117" cy="5090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636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6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/>
                        <a:t>Клавиша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Удаление строки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Удаление пяти строк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5dd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Замена символа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Удаление символа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Удаление десяти символов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Отмена последнего действия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Объединение </a:t>
                      </a:r>
                      <a:r>
                        <a:rPr lang="ru-RU" sz="2800" dirty="0" smtClean="0"/>
                        <a:t>тек. </a:t>
                      </a:r>
                      <a:r>
                        <a:rPr lang="ru-RU" sz="2800" dirty="0"/>
                        <a:t>и </a:t>
                      </a:r>
                      <a:r>
                        <a:rPr lang="ru-RU" sz="2800" dirty="0" smtClean="0"/>
                        <a:t>след. </a:t>
                      </a:r>
                      <a:r>
                        <a:rPr lang="ru-RU" sz="2800" dirty="0"/>
                        <a:t>строк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Замена старого на новое, глобально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%s'</a:t>
                      </a:r>
                      <a:r>
                        <a:rPr lang="ru-RU" sz="2800" dirty="0" err="1"/>
                        <a:t>старое'новое</a:t>
                      </a:r>
                      <a:r>
                        <a:rPr lang="ru-RU" sz="2800" dirty="0"/>
                        <a:t>'</a:t>
                      </a:r>
                      <a:r>
                        <a:rPr lang="en-US" sz="2800" dirty="0"/>
                        <a:t>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330339" y="188641"/>
            <a:ext cx="8482290" cy="1077218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редактора - редактирование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редактора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редактора - поиск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36879"/>
              </p:ext>
            </p:extLst>
          </p:nvPr>
        </p:nvGraphicFramePr>
        <p:xfrm>
          <a:off x="179512" y="980728"/>
          <a:ext cx="8784976" cy="54722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40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11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/>
                        <a:t>Клавиша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111">
                <a:tc>
                  <a:txBody>
                    <a:bodyPr/>
                    <a:lstStyle/>
                    <a:p>
                      <a:r>
                        <a:rPr lang="ru-RU" sz="2800" dirty="0"/>
                        <a:t>Поиск “</a:t>
                      </a:r>
                      <a:r>
                        <a:rPr lang="en-US" sz="2800" dirty="0" err="1"/>
                        <a:t>asdf</a:t>
                      </a:r>
                      <a:r>
                        <a:rPr lang="en-US" sz="2800" dirty="0"/>
                        <a:t>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/asdf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445">
                <a:tc>
                  <a:txBody>
                    <a:bodyPr/>
                    <a:lstStyle/>
                    <a:p>
                      <a:r>
                        <a:rPr lang="ru-RU" sz="2800" dirty="0"/>
                        <a:t>Поиск “</a:t>
                      </a:r>
                      <a:r>
                        <a:rPr lang="ru-RU" sz="2800" dirty="0" err="1"/>
                        <a:t>asdf</a:t>
                      </a:r>
                      <a:r>
                        <a:rPr lang="ru-RU" sz="2800" dirty="0"/>
                        <a:t>” в обратном направлении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?asdf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445">
                <a:tc>
                  <a:txBody>
                    <a:bodyPr/>
                    <a:lstStyle/>
                    <a:p>
                      <a:r>
                        <a:rPr lang="ru-RU" sz="2800" dirty="0"/>
                        <a:t>Повтор последнего поиска в прямом направлении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445">
                <a:tc>
                  <a:txBody>
                    <a:bodyPr/>
                    <a:lstStyle/>
                    <a:p>
                      <a:r>
                        <a:rPr lang="ru-RU" sz="2800" dirty="0"/>
                        <a:t>Повтор последнего поиска в обратном направлении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6445">
                <a:tc>
                  <a:txBody>
                    <a:bodyPr/>
                    <a:lstStyle/>
                    <a:p>
                      <a:r>
                        <a:rPr lang="ru-RU" sz="2800"/>
                        <a:t>Повтор последнего поиска в том же направлении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6445">
                <a:tc>
                  <a:txBody>
                    <a:bodyPr/>
                    <a:lstStyle/>
                    <a:p>
                      <a:r>
                        <a:rPr lang="ru-RU" sz="2800"/>
                        <a:t>Повтор последнего поиска в обратном направлении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редактора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редактора - выход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71859"/>
              </p:ext>
            </p:extLst>
          </p:nvPr>
        </p:nvGraphicFramePr>
        <p:xfrm>
          <a:off x="107504" y="980728"/>
          <a:ext cx="8856984" cy="5090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912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Выйти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:q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Выйти без сохранения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:q!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Записать и выйти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:wq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Записать без выхода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:w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Перезагрузить открытый в данный момент файл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:e!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Записать буфер в файл </a:t>
                      </a:r>
                      <a:r>
                        <a:rPr lang="ru-RU" sz="2800" dirty="0" err="1"/>
                        <a:t>asdf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:w asdf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Открыть файл </a:t>
                      </a:r>
                      <a:r>
                        <a:rPr lang="en-US" sz="2800" dirty="0" err="1"/>
                        <a:t>hejaz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:e </a:t>
                      </a:r>
                      <a:r>
                        <a:rPr lang="en-US" sz="2800" dirty="0" err="1"/>
                        <a:t>hejaz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/>
                        <a:t>Загрузить файл asdf в буфер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:r </a:t>
                      </a:r>
                      <a:r>
                        <a:rPr lang="en-US" sz="2800" dirty="0" err="1"/>
                        <a:t>asdf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/>
                        <a:t>Загрузить вывод команды ls в буфер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:r !ls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5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6674"/>
            <a:ext cx="8634529" cy="524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Домашнее задание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132343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термины и определения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1136" y="2776302"/>
            <a:ext cx="8767626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Текстовые процессоры, например </a:t>
            </a:r>
            <a:r>
              <a:rPr lang="en-US" sz="2800" dirty="0" err="1" smtClean="0"/>
              <a:t>Libre</a:t>
            </a:r>
            <a:r>
              <a:rPr lang="ru-RU" sz="2800" dirty="0" err="1" smtClean="0"/>
              <a:t>Office</a:t>
            </a:r>
            <a:r>
              <a:rPr lang="ru-RU" sz="2800" dirty="0" smtClean="0"/>
              <a:t> </a:t>
            </a:r>
            <a:r>
              <a:rPr lang="ru-RU" sz="2800" dirty="0" err="1"/>
              <a:t>Writer</a:t>
            </a:r>
            <a:r>
              <a:rPr lang="ru-RU" sz="2800" dirty="0"/>
              <a:t> или </a:t>
            </a:r>
            <a:r>
              <a:rPr lang="ru-RU" sz="2800" dirty="0" err="1"/>
              <a:t>Microsoft</a:t>
            </a:r>
            <a:r>
              <a:rPr lang="ru-RU" sz="2800" dirty="0"/>
              <a:t> </a:t>
            </a:r>
            <a:r>
              <a:rPr lang="ru-RU" sz="2800" dirty="0" err="1"/>
              <a:t>Word</a:t>
            </a:r>
            <a:r>
              <a:rPr lang="ru-RU" sz="2800" dirty="0"/>
              <a:t>, предназначены для создания </a:t>
            </a:r>
            <a:r>
              <a:rPr lang="ru-RU" sz="2800" b="1" i="1" dirty="0">
                <a:solidFill>
                  <a:srgbClr val="C00000"/>
                </a:solidFill>
              </a:rPr>
              <a:t>документов</a:t>
            </a:r>
            <a:r>
              <a:rPr lang="ru-RU" sz="2800" dirty="0"/>
              <a:t>, в которых, помимо собственно текста, содержится и различная </a:t>
            </a:r>
            <a:r>
              <a:rPr lang="ru-RU" sz="2800" b="1" i="1" dirty="0">
                <a:solidFill>
                  <a:srgbClr val="C00000"/>
                </a:solidFill>
              </a:rPr>
              <a:t>метаинформация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294" y="1512080"/>
            <a:ext cx="874331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3200" b="1" i="1" dirty="0" smtClean="0">
                <a:solidFill>
                  <a:srgbClr val="C00000"/>
                </a:solidFill>
              </a:rPr>
              <a:t>НЕЛЬЗЯ ПУТАТЬ ТЕКСТОВЫЕ РЕДАКТОРЫ И ТЕКСТОВЫЕ ПРОЦЕССОРЫ</a:t>
            </a:r>
            <a:endParaRPr lang="en-US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8978" y="5210076"/>
            <a:ext cx="8767626" cy="138499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Текст, в котором нет никакой метаинформации об оформлении, называют «</a:t>
            </a:r>
            <a:r>
              <a:rPr lang="ru-RU" sz="2800" dirty="0" err="1"/>
              <a:t>plain</a:t>
            </a:r>
            <a:r>
              <a:rPr lang="ru-RU" sz="2800" dirty="0"/>
              <a:t> </a:t>
            </a:r>
            <a:r>
              <a:rPr lang="ru-RU" sz="2800" dirty="0" err="1"/>
              <a:t>text</a:t>
            </a:r>
            <a:r>
              <a:rPr lang="ru-RU" sz="2800" dirty="0"/>
              <a:t>» (только текст, «плоский», простой текст)</a:t>
            </a:r>
          </a:p>
        </p:txBody>
      </p:sp>
    </p:spTree>
    <p:extLst>
      <p:ext uri="{BB962C8B-B14F-4D97-AF65-F5344CB8AC3E}">
        <p14:creationId xmlns:p14="http://schemas.microsoft.com/office/powerpoint/2010/main" val="8434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869" y="4365104"/>
            <a:ext cx="8758240" cy="2246769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Под именем </a:t>
            </a:r>
            <a:r>
              <a:rPr lang="ru-RU" sz="2800" dirty="0" err="1"/>
              <a:t>vi</a:t>
            </a:r>
            <a:r>
              <a:rPr lang="ru-RU" sz="2800" dirty="0"/>
              <a:t>, на самом деле, может скрываться несколько разных программ редактирования текста, имеющих одинаковый интерфейс. Наибольшей популярностью пользуется  «улучшенный </a:t>
            </a:r>
            <a:r>
              <a:rPr lang="en-US" sz="2800" dirty="0"/>
              <a:t>vi</a:t>
            </a:r>
            <a:r>
              <a:rPr lang="ru-RU" sz="2800" dirty="0"/>
              <a:t>» - </a:t>
            </a:r>
            <a:r>
              <a:rPr lang="en-US" sz="2800" b="1" dirty="0"/>
              <a:t>vim</a:t>
            </a:r>
            <a:endParaRPr lang="ru-RU" sz="2800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Редактор </a:t>
            </a:r>
            <a:r>
              <a:rPr lang="en-US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064" y="1052736"/>
            <a:ext cx="875824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3200" b="1" dirty="0">
                <a:solidFill>
                  <a:srgbClr val="C00000"/>
                </a:solidFill>
              </a:rPr>
              <a:t>В любой системе Linux, даже при самой минимальной конфигурации, всегда присутствует текстовый редактор </a:t>
            </a:r>
            <a:r>
              <a:rPr lang="en-US" sz="3200" b="1" dirty="0">
                <a:solidFill>
                  <a:srgbClr val="C00000"/>
                </a:solidFill>
              </a:rPr>
              <a:t>vi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064" y="3024138"/>
            <a:ext cx="8758240" cy="954107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Интерфейс редактора </a:t>
            </a:r>
            <a:r>
              <a:rPr lang="en-US" sz="2800" dirty="0"/>
              <a:t>vi </a:t>
            </a:r>
            <a:r>
              <a:rPr lang="ru-RU" sz="2800" dirty="0"/>
              <a:t>резко отличается от интерфейса стандартного Блокнота </a:t>
            </a:r>
            <a:r>
              <a:rPr lang="en-US" sz="2800" dirty="0"/>
              <a:t>Windows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61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869" y="5661248"/>
            <a:ext cx="8758240" cy="954107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Вызванный без параметра, редактор откроет пустой буфер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Запуск </a:t>
            </a:r>
            <a:r>
              <a:rPr lang="en-US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064" y="1052736"/>
            <a:ext cx="8758240" cy="1384995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2800" dirty="0"/>
              <a:t>Когда пользователь Linux набирает в командной строке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ru-RU" sz="2800" dirty="0"/>
              <a:t>, скорее всего, будет запущена "облегченная" версия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endParaRPr lang="ru-RU" sz="2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869" y="2780928"/>
            <a:ext cx="875824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ru-RU" sz="3200" dirty="0" smtClean="0"/>
              <a:t>Чтобы </a:t>
            </a:r>
            <a:r>
              <a:rPr lang="ru-RU" sz="3200" dirty="0"/>
              <a:t>открыть для редактирования уже существующий файл, путь к этому файлу нужно указать в качестве параметра: </a:t>
            </a:r>
            <a:endParaRPr lang="ru-RU" sz="3200" dirty="0" smtClean="0"/>
          </a:p>
          <a:p>
            <a:pPr hangingPunct="0"/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32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 &lt;</a:t>
            </a:r>
            <a:r>
              <a:rPr lang="en-US" sz="3200" b="1" i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путь_к_файлу</a:t>
            </a:r>
            <a:r>
              <a:rPr lang="en-US" sz="32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ru-RU" sz="320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hangingPunct="0"/>
            <a:r>
              <a:rPr lang="ru-RU" sz="3200" dirty="0" smtClean="0"/>
              <a:t>Пример: 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3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 </a:t>
            </a:r>
            <a:r>
              <a:rPr lang="en-US" sz="3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myfile.conf</a:t>
            </a:r>
            <a:endParaRPr lang="ru-RU" sz="32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130873"/>
              </p:ext>
            </p:extLst>
          </p:nvPr>
        </p:nvGraphicFramePr>
        <p:xfrm>
          <a:off x="323528" y="188640"/>
          <a:ext cx="8208912" cy="5151120"/>
        </p:xfrm>
        <a:graphic>
          <a:graphicData uri="http://schemas.openxmlformats.org/drawingml/2006/table">
            <a:tbl>
              <a:tblPr firstRow="1" bandRow="1"/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4259075865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1857907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вы переместите курсор вниз на 7 строк?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нажмите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j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345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вы удалите слово? Именно слово? 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Нажмите </a:t>
                      </a: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dw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212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вы ищете в файле слово, на котором в данный момент находится курсор ?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Нажмите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2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247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 вы удалите строку?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Нажмите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</a:rPr>
                        <a:t>dd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219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</a:t>
                      </a:r>
                      <a:r>
                        <a:rPr lang="ru-RU" sz="2800" baseline="0" dirty="0" smtClean="0"/>
                        <a:t> скопировать вертикальный блок в тексте?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Нажмите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</a:rPr>
                        <a:t>Ctrl+v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ru-RU" sz="2800" baseline="0" dirty="0" smtClean="0"/>
                        <a:t>выделите текст и нажмите 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</a:rPr>
                        <a:t>y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09664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2527" y="5589240"/>
            <a:ext cx="8570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мы ни разу не использовали мышь в этих </a:t>
            </a:r>
            <a:r>
              <a:rPr lang="ru-RU" sz="2800" dirty="0" smtClean="0">
                <a:solidFill>
                  <a:srgbClr val="000000"/>
                </a:solidFill>
              </a:rPr>
              <a:t>примерах</a:t>
            </a:r>
            <a:r>
              <a:rPr lang="en-US" sz="2800" dirty="0" smtClean="0">
                <a:solidFill>
                  <a:srgbClr val="000000"/>
                </a:solidFill>
              </a:rPr>
              <a:t>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39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71872"/>
          </a:xfrm>
        </p:spPr>
        <p:txBody>
          <a:bodyPr/>
          <a:lstStyle/>
          <a:p>
            <a:r>
              <a:rPr lang="ru-RU" dirty="0" smtClean="0"/>
              <a:t>Стартовое окно </a:t>
            </a:r>
            <a:r>
              <a:rPr lang="en-US" dirty="0" smtClean="0"/>
              <a:t>vi</a:t>
            </a:r>
            <a:endParaRPr lang="ru-RU" dirty="0"/>
          </a:p>
        </p:txBody>
      </p:sp>
      <p:pic>
        <p:nvPicPr>
          <p:cNvPr id="4" name="Содержимое 3" descr="2012-10-16_23032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6201648" cy="5515331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516216" y="4653136"/>
            <a:ext cx="2376264" cy="1872208"/>
          </a:xfrm>
          <a:prstGeom prst="wedgeRoundRectCallout">
            <a:avLst>
              <a:gd name="adj1" fmla="val -170685"/>
              <a:gd name="adj2" fmla="val -51800"/>
              <a:gd name="adj3" fmla="val 16667"/>
            </a:avLst>
          </a:prstGeom>
          <a:ln w="444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Подсказка  о получении помощи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516216" y="1556792"/>
            <a:ext cx="2376264" cy="1584176"/>
          </a:xfrm>
          <a:prstGeom prst="wedgeRoundRectCallout">
            <a:avLst>
              <a:gd name="adj1" fmla="val -104791"/>
              <a:gd name="adj2" fmla="val 119171"/>
              <a:gd name="adj3" fmla="val 16667"/>
            </a:avLst>
          </a:prstGeom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Подсказка о способе выхода из программы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468652" cy="5157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5229200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Уже как два года использую </a:t>
            </a:r>
            <a:r>
              <a:rPr lang="ru-RU" sz="2800" i="1" dirty="0" err="1"/>
              <a:t>Vim</a:t>
            </a:r>
            <a:r>
              <a:rPr lang="ru-RU" sz="2800" i="1" dirty="0"/>
              <a:t> по большей части из-за того, что не могу </a:t>
            </a:r>
            <a:r>
              <a:rPr lang="ru-RU" sz="2800" i="1" dirty="0" smtClean="0"/>
              <a:t>понять, </a:t>
            </a:r>
            <a:r>
              <a:rPr lang="ru-RU" sz="2800" i="1" dirty="0"/>
              <a:t>как из него выйти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27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1127</Words>
  <Application>Microsoft Office PowerPoint</Application>
  <PresentationFormat>Экран (4:3)</PresentationFormat>
  <Paragraphs>220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DesignTemplate</vt:lpstr>
      <vt:lpstr>Текстовый редактор vi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Стартовое окно vi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2020-12-13T07:12:21Z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