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257" r:id="rId5"/>
    <p:sldId id="392" r:id="rId6"/>
    <p:sldId id="445" r:id="rId7"/>
    <p:sldId id="446" r:id="rId8"/>
    <p:sldId id="447" r:id="rId9"/>
    <p:sldId id="454" r:id="rId10"/>
    <p:sldId id="455" r:id="rId11"/>
    <p:sldId id="456" r:id="rId12"/>
    <p:sldId id="463" r:id="rId13"/>
    <p:sldId id="457" r:id="rId14"/>
    <p:sldId id="458" r:id="rId15"/>
    <p:sldId id="464" r:id="rId16"/>
    <p:sldId id="459" r:id="rId17"/>
    <p:sldId id="460" r:id="rId18"/>
    <p:sldId id="461" r:id="rId19"/>
    <p:sldId id="465" r:id="rId20"/>
    <p:sldId id="466" r:id="rId21"/>
    <p:sldId id="462" r:id="rId22"/>
    <p:sldId id="448" r:id="rId23"/>
    <p:sldId id="467" r:id="rId24"/>
    <p:sldId id="468" r:id="rId25"/>
    <p:sldId id="469" r:id="rId26"/>
    <p:sldId id="470" r:id="rId27"/>
  </p:sldIdLst>
  <p:sldSz cx="9144000" cy="6858000" type="screen4x3"/>
  <p:notesSz cx="6888163" cy="46577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467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C2E59B"/>
    <a:srgbClr val="FFFF66"/>
    <a:srgbClr val="FFCC66"/>
    <a:srgbClr val="E8E84E"/>
    <a:srgbClr val="001848"/>
    <a:srgbClr val="003300"/>
    <a:srgbClr val="B0DD7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FF1CE12-B100-0000-0000-000000000002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950" autoAdjust="0"/>
    <p:restoredTop sz="86410"/>
  </p:normalViewPr>
  <p:slideViewPr>
    <p:cSldViewPr>
      <p:cViewPr varScale="1">
        <p:scale>
          <a:sx n="57" d="100"/>
          <a:sy n="57" d="100"/>
        </p:scale>
        <p:origin x="308" y="48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3" d="100"/>
          <a:sy n="103" d="100"/>
        </p:scale>
        <p:origin x="-1236" y="-90"/>
      </p:cViewPr>
      <p:guideLst>
        <p:guide orient="horz" pos="1467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endParaRPr lang="en-US" sz="1000" dirty="0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endParaRPr lang="en-US" sz="1000" dirty="0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442403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r>
              <a:rPr lang="ru-RU" sz="1000" smtClean="0"/>
              <a:t>19: Сетевые операционные системы</a:t>
            </a:r>
            <a:endParaRPr lang="en-US" sz="1000" dirty="0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901698" y="442403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fld id="{8C596567-A38F-4CEF-B37F-9B9D120D62CE}" type="slidenum">
              <a:rPr lang="en-US" sz="1000" smtClean="0"/>
              <a:pPr/>
              <a:t>‹#›</a:t>
            </a:fld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44338100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endParaRPr lang="en-US" smtClean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endParaRPr lang="en-US" smtClean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2278063" y="349250"/>
            <a:ext cx="2332037" cy="17478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lIns="65974" tIns="32987" rIns="65974" bIns="32987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8817" y="2212420"/>
            <a:ext cx="5510530" cy="2095976"/>
          </a:xfrm>
          <a:prstGeom prst="rect">
            <a:avLst/>
          </a:prstGeom>
        </p:spPr>
        <p:txBody>
          <a:bodyPr lIns="65974" tIns="32987" rIns="65974" bIns="32987"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442403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r>
              <a:rPr lang="ru-RU" smtClean="0"/>
              <a:t>19: Сетевые операционные системы</a:t>
            </a:r>
            <a:endParaRPr lang="en-US" smtClean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901698" y="442403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fld id="{CA077768-21C8-4125-A345-258E48D2EED0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1593160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19: Сетевые операционные системы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22639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19: Сетевые операционные системы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0764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AC8F-F14B-467E-AD3A-52434F2B9C13}" type="datetime1">
              <a:rPr lang="en-US" smtClean="0"/>
              <a:t>10/15/2019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C700-9596-4ADC-ABF8-1BC8D72E336C}" type="datetime1">
              <a:rPr lang="en-US" smtClean="0"/>
              <a:t>10/15/2019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D7B0-60DC-44E3-BF3B-95E8A7C0B076}" type="datetime1">
              <a:rPr lang="en-US" smtClean="0"/>
              <a:t>10/15/2019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2026-A7E9-41E9-A00B-0C3804D0C87D}" type="datetime1">
              <a:rPr lang="en-US" smtClean="0"/>
              <a:t>10/15/2019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 в 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CD4C-5A6F-4D66-B3EA-2128F88C1891}" type="datetime1">
              <a:rPr lang="en-US" smtClean="0"/>
              <a:t>10/15/2019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4A3B-AC9B-4D58-8A9B-1DBAAD5B1451}" type="datetime1">
              <a:rPr lang="en-US" smtClean="0"/>
              <a:t>10/15/2019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53F1-8D7E-4808-AF16-5BF470CCB986}" type="datetime1">
              <a:rPr lang="en-US" smtClean="0"/>
              <a:t>10/15/2019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C7CA591D-F3A3-4A8B-B462-5A73349F24AC}" type="datetime1">
              <a:rPr lang="en-US" smtClean="0"/>
              <a:t>10/15/2019</a:t>
            </a:fld>
            <a:endParaRPr lang="en-US" sz="1000" dirty="0" smtClean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endParaRPr lang="en-US" sz="1000" smtClean="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sldNum="0" hdr="0" ftr="0" dt="0"/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79512" y="4149080"/>
            <a:ext cx="8712968" cy="1815882"/>
          </a:xfrm>
          <a:solidFill>
            <a:schemeClr val="bg1"/>
          </a:solidFill>
        </p:spPr>
        <p:txBody>
          <a:bodyPr>
            <a:spAutoFit/>
          </a:bodyPr>
          <a:lstStyle/>
          <a:p>
            <a:pPr algn="l"/>
            <a:r>
              <a:rPr lang="ru-RU" altLang="ru-RU" dirty="0">
                <a:solidFill>
                  <a:schemeClr val="tx1"/>
                </a:solidFill>
              </a:rPr>
              <a:t>1. </a:t>
            </a:r>
            <a:r>
              <a:rPr lang="ru-RU" dirty="0" smtClean="0">
                <a:solidFill>
                  <a:schemeClr val="tx1"/>
                </a:solidFill>
              </a:rPr>
              <a:t>Понятие сетевой ОС</a:t>
            </a:r>
            <a:endParaRPr lang="ru-RU" altLang="ru-RU" dirty="0">
              <a:solidFill>
                <a:schemeClr val="tx1"/>
              </a:solidFill>
            </a:endParaRPr>
          </a:p>
          <a:p>
            <a:pPr algn="l"/>
            <a:r>
              <a:rPr lang="ru-RU" altLang="ru-RU" dirty="0">
                <a:solidFill>
                  <a:schemeClr val="tx1"/>
                </a:solidFill>
              </a:rPr>
              <a:t>2. </a:t>
            </a:r>
            <a:r>
              <a:rPr lang="ru-RU" altLang="ru-RU" dirty="0" smtClean="0">
                <a:solidFill>
                  <a:schemeClr val="tx1"/>
                </a:solidFill>
              </a:rPr>
              <a:t>Структура сетевых операционных систем</a:t>
            </a:r>
            <a:endParaRPr lang="ru-RU" altLang="ru-RU" dirty="0">
              <a:solidFill>
                <a:schemeClr val="tx1"/>
              </a:solidFill>
            </a:endParaRPr>
          </a:p>
          <a:p>
            <a:pPr algn="l"/>
            <a:r>
              <a:rPr lang="ru-RU" altLang="ru-RU" dirty="0">
                <a:solidFill>
                  <a:schemeClr val="tx1"/>
                </a:solidFill>
              </a:rPr>
              <a:t>3. </a:t>
            </a:r>
            <a:r>
              <a:rPr lang="ru-RU" dirty="0" smtClean="0"/>
              <a:t>Классификация сетевых ОС по серверным функциям и по масштабу сети</a:t>
            </a:r>
            <a:endParaRPr lang="ru-RU" alt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79512" y="1484784"/>
            <a:ext cx="8784976" cy="2334121"/>
          </a:xfrm>
        </p:spPr>
        <p:txBody>
          <a:bodyPr>
            <a:noAutofit/>
          </a:bodyPr>
          <a:lstStyle/>
          <a:p>
            <a:pPr algn="l"/>
            <a:r>
              <a:rPr lang="ru-RU" sz="4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Общие сведения о сетевых операционных системах</a:t>
            </a:r>
            <a:endParaRPr lang="ru-RU" sz="4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Подзаголовок 1"/>
          <p:cNvSpPr txBox="1">
            <a:spLocks/>
          </p:cNvSpPr>
          <p:nvPr/>
        </p:nvSpPr>
        <p:spPr>
          <a:xfrm>
            <a:off x="179512" y="341040"/>
            <a:ext cx="8712968" cy="925223"/>
          </a:xfrm>
          <a:prstGeom prst="rect">
            <a:avLst/>
          </a:prstGeom>
        </p:spPr>
        <p:txBody>
          <a:bodyPr>
            <a:normAutofit lnSpcReduction="10000"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0" indent="0" algn="r" eaLnBrk="1" hangingPunct="1">
              <a:buNone/>
              <a:defRPr sz="2800">
                <a:latin typeface="+mn-lt"/>
              </a:defRPr>
            </a:lvl1pPr>
            <a:lvl2pPr marL="457200" indent="0" algn="ctr" eaLnBrk="1" hangingPunct="1">
              <a:buNone/>
              <a:defRPr sz="2400">
                <a:latin typeface="+mn-lt"/>
              </a:defRPr>
            </a:lvl2pPr>
            <a:lvl3pPr marL="914400" indent="0" algn="ctr" eaLnBrk="1" hangingPunct="1">
              <a:buNone/>
              <a:defRPr sz="2400">
                <a:latin typeface="+mn-lt"/>
              </a:defRPr>
            </a:lvl3pPr>
            <a:lvl4pPr marL="1371600" indent="0" algn="ctr" eaLnBrk="1" hangingPunct="1">
              <a:buNone/>
              <a:defRPr sz="2000">
                <a:latin typeface="+mn-lt"/>
              </a:defRPr>
            </a:lvl4pPr>
            <a:lvl5pPr marL="1828800" indent="0" algn="ctr" eaLnBrk="1" hangingPunct="1">
              <a:buNone/>
              <a:defRPr sz="2000">
                <a:latin typeface="+mn-lt"/>
              </a:defRPr>
            </a:lvl5pPr>
            <a:lvl6pPr marL="2286000" indent="0" algn="ctr" eaLnBrk="1" hangingPunct="1">
              <a:buNone/>
              <a:defRPr sz="2000"/>
            </a:lvl6pPr>
            <a:lvl7pPr marL="2743200" indent="0" algn="ctr" eaLnBrk="1" hangingPunct="1">
              <a:buNone/>
              <a:defRPr sz="2000"/>
            </a:lvl7pPr>
            <a:lvl8pPr marL="3200400" indent="0" algn="ctr" eaLnBrk="1" hangingPunct="1">
              <a:buNone/>
              <a:defRPr sz="2000"/>
            </a:lvl8pPr>
            <a:lvl9pPr marL="3657600" indent="0" algn="ctr" eaLnBrk="1" hangingPunct="1">
              <a:buNone/>
              <a:defRPr sz="2000"/>
            </a:lvl9pPr>
          </a:lstStyle>
          <a:p>
            <a:r>
              <a:rPr lang="ru-RU" b="1" kern="0" dirty="0" smtClean="0">
                <a:solidFill>
                  <a:sysClr val="windowText" lastClr="000000"/>
                </a:solidFill>
              </a:rPr>
              <a:t>Операционные системы</a:t>
            </a:r>
            <a:endParaRPr lang="en-US" b="1" kern="0" dirty="0" smtClean="0">
              <a:solidFill>
                <a:sysClr val="windowText" lastClr="000000"/>
              </a:solidFill>
            </a:endParaRPr>
          </a:p>
          <a:p>
            <a:r>
              <a:rPr lang="ru-RU" b="1" kern="0" dirty="0" smtClean="0">
                <a:solidFill>
                  <a:sysClr val="windowText" lastClr="000000"/>
                </a:solidFill>
              </a:rPr>
              <a:t>занятие </a:t>
            </a:r>
            <a:r>
              <a:rPr lang="ru-RU" b="1" kern="0" dirty="0" smtClean="0">
                <a:solidFill>
                  <a:sysClr val="windowText" lastClr="000000"/>
                </a:solidFill>
              </a:rPr>
              <a:t>19</a:t>
            </a:r>
            <a:endParaRPr lang="ru-RU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43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1323439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Коммуникационные </a:t>
            </a:r>
            <a:r>
              <a:rPr lang="ru-RU" kern="0" cap="none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средства ОС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2364" y="1512080"/>
            <a:ext cx="8758240" cy="2677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 smtClean="0"/>
              <a:t>формирование </a:t>
            </a:r>
            <a:r>
              <a:rPr lang="ru-RU" sz="2800" dirty="0"/>
              <a:t>сообщений;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 smtClean="0"/>
              <a:t>разбиение </a:t>
            </a:r>
            <a:r>
              <a:rPr lang="ru-RU" sz="2800" dirty="0"/>
              <a:t>сообщения на части (пакеты, кадры);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 smtClean="0"/>
              <a:t>преобразование </a:t>
            </a:r>
            <a:r>
              <a:rPr lang="ru-RU" sz="2800" dirty="0"/>
              <a:t>имен компьютеров в числовые адреса;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 smtClean="0"/>
              <a:t>организация </a:t>
            </a:r>
            <a:r>
              <a:rPr lang="ru-RU" sz="2800" dirty="0"/>
              <a:t>надежной доставки сообщений;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 smtClean="0"/>
              <a:t>определение </a:t>
            </a:r>
            <a:r>
              <a:rPr lang="ru-RU" sz="2800" dirty="0"/>
              <a:t>маршрута в сложной </a:t>
            </a:r>
            <a:r>
              <a:rPr lang="ru-RU" sz="2800" dirty="0" smtClean="0"/>
              <a:t>сети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2364" y="4342136"/>
            <a:ext cx="8758240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ru-RU" sz="2800" dirty="0"/>
              <a:t>Правила взаимодействия компьютеров при передаче сообщений по сети фиксируются в </a:t>
            </a:r>
            <a:r>
              <a:rPr lang="ru-RU" sz="2800" b="1" i="1" dirty="0">
                <a:solidFill>
                  <a:srgbClr val="C00000"/>
                </a:solidFill>
              </a:rPr>
              <a:t>коммуникационных протоколах</a:t>
            </a:r>
            <a:r>
              <a:rPr lang="ru-RU" sz="2800" dirty="0"/>
              <a:t>, таких как Ethernet, </a:t>
            </a:r>
            <a:r>
              <a:rPr lang="ru-RU" sz="2800" dirty="0" err="1"/>
              <a:t>Token</a:t>
            </a:r>
            <a:r>
              <a:rPr lang="ru-RU" sz="2800" dirty="0"/>
              <a:t> </a:t>
            </a:r>
            <a:r>
              <a:rPr lang="ru-RU" sz="2800" dirty="0" err="1"/>
              <a:t>Ring</a:t>
            </a:r>
            <a:r>
              <a:rPr lang="ru-RU" sz="2800" dirty="0"/>
              <a:t>, IP, IPX и </a:t>
            </a:r>
            <a:r>
              <a:rPr lang="ru-RU" sz="2800" dirty="0" err="1"/>
              <a:t>др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4576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1323439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kern="0" cap="none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Два подхода к построению сетевых ОС</a:t>
            </a:r>
          </a:p>
        </p:txBody>
      </p:sp>
      <p:pic>
        <p:nvPicPr>
          <p:cNvPr id="5" name="Рисунок 4" descr="D:\Прибрежное\06-СетевыеОперационныеСистемы\Литература\Сетевые операционные системы_files\img00003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735" y="1512080"/>
            <a:ext cx="5595774" cy="5013264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6228184" y="1512080"/>
            <a:ext cx="2736304" cy="48320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вариант 1: </a:t>
            </a:r>
            <a:r>
              <a:rPr lang="ru-RU" sz="2800" dirty="0" smtClean="0"/>
              <a:t>сетевая оболочка (надстройка над локальной ОС);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вариант 2: </a:t>
            </a:r>
          </a:p>
          <a:p>
            <a:r>
              <a:rPr lang="ru-RU" sz="2800" dirty="0" smtClean="0"/>
              <a:t>ОС со встроенными сетевыми функциями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143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707886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Функции сетевых </a:t>
            </a:r>
            <a:r>
              <a:rPr lang="ru-RU" kern="0" cap="none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1" y="1443841"/>
            <a:ext cx="8633117" cy="48320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hangingPunct="0"/>
            <a:r>
              <a:rPr lang="ru-RU" sz="2800" dirty="0"/>
              <a:t>1)    Обеспечение </a:t>
            </a:r>
            <a:r>
              <a:rPr lang="ru-RU" sz="2800" b="1" i="1" dirty="0">
                <a:solidFill>
                  <a:srgbClr val="C00000"/>
                </a:solidFill>
              </a:rPr>
              <a:t>доступа к</a:t>
            </a:r>
            <a:r>
              <a:rPr lang="ru-RU" sz="2800" dirty="0"/>
              <a:t> имеющимся в сети </a:t>
            </a:r>
            <a:r>
              <a:rPr lang="ru-RU" sz="2800" b="1" i="1" dirty="0">
                <a:solidFill>
                  <a:srgbClr val="C00000"/>
                </a:solidFill>
              </a:rPr>
              <a:t>файлам и ресурсам </a:t>
            </a:r>
            <a:r>
              <a:rPr lang="ru-RU" sz="2800" dirty="0"/>
              <a:t>(например, принтерам).</a:t>
            </a:r>
          </a:p>
          <a:p>
            <a:pPr hangingPunct="0"/>
            <a:r>
              <a:rPr lang="ru-RU" sz="2800" dirty="0"/>
              <a:t>2)    Обеспечение </a:t>
            </a:r>
            <a:r>
              <a:rPr lang="ru-RU" sz="2800" b="1" i="1" dirty="0">
                <a:solidFill>
                  <a:srgbClr val="C00000"/>
                </a:solidFill>
              </a:rPr>
              <a:t>взаимодействия между узлами сети</a:t>
            </a:r>
            <a:r>
              <a:rPr lang="ru-RU" sz="2800" dirty="0"/>
              <a:t>, обеспечение </a:t>
            </a:r>
            <a:r>
              <a:rPr lang="ru-RU" sz="2800" b="1" i="1" dirty="0">
                <a:solidFill>
                  <a:srgbClr val="C00000"/>
                </a:solidFill>
              </a:rPr>
              <a:t>передачи сообщений </a:t>
            </a:r>
            <a:r>
              <a:rPr lang="ru-RU" sz="2800" dirty="0"/>
              <a:t>и/или предоставление услуг электронной почты.</a:t>
            </a:r>
          </a:p>
          <a:p>
            <a:pPr hangingPunct="0"/>
            <a:r>
              <a:rPr lang="ru-RU" sz="2800" dirty="0"/>
              <a:t>4)    Организация </a:t>
            </a:r>
            <a:r>
              <a:rPr lang="ru-RU" sz="2800" b="1" i="1" dirty="0">
                <a:solidFill>
                  <a:srgbClr val="C00000"/>
                </a:solidFill>
              </a:rPr>
              <a:t>межпрограммного взаимодействия</a:t>
            </a:r>
            <a:r>
              <a:rPr lang="ru-RU" sz="2800" dirty="0"/>
              <a:t>.</a:t>
            </a:r>
          </a:p>
          <a:p>
            <a:pPr hangingPunct="0"/>
            <a:r>
              <a:rPr lang="ru-RU" sz="2800" dirty="0"/>
              <a:t>5)    </a:t>
            </a:r>
            <a:r>
              <a:rPr lang="ru-RU" sz="2800" b="1" i="1" dirty="0">
                <a:solidFill>
                  <a:srgbClr val="C00000"/>
                </a:solidFill>
              </a:rPr>
              <a:t>Обработка запросов</a:t>
            </a:r>
            <a:r>
              <a:rPr lang="ru-RU" sz="2800" dirty="0"/>
              <a:t>, поступающих от приложений и пользователей сети.</a:t>
            </a:r>
          </a:p>
          <a:p>
            <a:pPr hangingPunct="0"/>
            <a:r>
              <a:rPr lang="ru-RU" sz="2800" dirty="0"/>
              <a:t>6)    </a:t>
            </a:r>
            <a:r>
              <a:rPr lang="ru-RU" sz="2800" b="1" i="1" dirty="0">
                <a:solidFill>
                  <a:srgbClr val="C00000"/>
                </a:solidFill>
              </a:rPr>
              <a:t>Перенаправление запросов </a:t>
            </a:r>
            <a:r>
              <a:rPr lang="ru-RU" sz="2800" dirty="0"/>
              <a:t>на соответствующие узлы сети.</a:t>
            </a:r>
          </a:p>
        </p:txBody>
      </p:sp>
    </p:spTree>
    <p:extLst>
      <p:ext uri="{BB962C8B-B14F-4D97-AF65-F5344CB8AC3E}">
        <p14:creationId xmlns:p14="http://schemas.microsoft.com/office/powerpoint/2010/main" val="188727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1938992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kern="0" cap="none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Одноранговые</a:t>
            </a:r>
            <a:r>
              <a:rPr lang="ru-RU" kern="0" cap="none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сетевые ОС и ОС с выделенными серверами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4852" y="2131989"/>
            <a:ext cx="8749635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/>
              <a:t>Сети </a:t>
            </a:r>
            <a:r>
              <a:rPr lang="ru-RU" sz="2800" dirty="0"/>
              <a:t>делятся на два класса: </a:t>
            </a:r>
            <a:r>
              <a:rPr lang="ru-RU" sz="2800" b="1" dirty="0" err="1">
                <a:solidFill>
                  <a:srgbClr val="C00000"/>
                </a:solidFill>
              </a:rPr>
              <a:t>одноранговые</a:t>
            </a:r>
            <a:r>
              <a:rPr lang="ru-RU" sz="2800" b="1" dirty="0">
                <a:solidFill>
                  <a:srgbClr val="C00000"/>
                </a:solidFill>
              </a:rPr>
              <a:t> и </a:t>
            </a:r>
            <a:r>
              <a:rPr lang="ru-RU" sz="2800" b="1" dirty="0" err="1" smtClean="0">
                <a:solidFill>
                  <a:srgbClr val="C00000"/>
                </a:solidFill>
              </a:rPr>
              <a:t>двухранговые</a:t>
            </a:r>
            <a:r>
              <a:rPr lang="ru-RU" sz="2800" dirty="0" smtClean="0"/>
              <a:t>. </a:t>
            </a:r>
            <a:r>
              <a:rPr lang="ru-RU" sz="2800" dirty="0"/>
              <a:t>Последние чаще называют сетями с </a:t>
            </a:r>
            <a:r>
              <a:rPr lang="ru-RU" sz="2800" b="1" i="1" dirty="0">
                <a:solidFill>
                  <a:srgbClr val="C00000"/>
                </a:solidFill>
              </a:rPr>
              <a:t>выделенными</a:t>
            </a:r>
            <a:r>
              <a:rPr lang="ru-RU" sz="2800" dirty="0"/>
              <a:t> серверами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2364" y="3551280"/>
            <a:ext cx="8758240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ru-RU" sz="2800" dirty="0"/>
              <a:t>Если выполнение каких-либо серверных функций является основным назначением компьютера, то такой компьютер называется выделенным сервером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852" y="5374087"/>
            <a:ext cx="8749635" cy="1384995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ru-RU" sz="2800" dirty="0"/>
              <a:t>на выделенных </a:t>
            </a:r>
            <a:r>
              <a:rPr lang="ru-RU" sz="2800" dirty="0" smtClean="0"/>
              <a:t>серверах устанавливают </a:t>
            </a:r>
            <a:r>
              <a:rPr lang="ru-RU" sz="2800" dirty="0"/>
              <a:t>ОС, специально оптимизированные для выполнения </a:t>
            </a:r>
            <a:r>
              <a:rPr lang="ru-RU" sz="2800" dirty="0" smtClean="0"/>
              <a:t>серверных </a:t>
            </a:r>
            <a:r>
              <a:rPr lang="ru-RU" sz="2800" dirty="0"/>
              <a:t>функций</a:t>
            </a:r>
          </a:p>
        </p:txBody>
      </p:sp>
    </p:spTree>
    <p:extLst>
      <p:ext uri="{BB962C8B-B14F-4D97-AF65-F5344CB8AC3E}">
        <p14:creationId xmlns:p14="http://schemas.microsoft.com/office/powerpoint/2010/main" val="90388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1077218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3200" kern="0" cap="none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Одноранговые</a:t>
            </a:r>
            <a:r>
              <a:rPr lang="ru-RU" sz="3200" kern="0" cap="none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сетевые ОС и ОС с выделенными серверами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8688" y="2691130"/>
            <a:ext cx="8758240" cy="39703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Сеть </a:t>
            </a:r>
            <a:r>
              <a:rPr lang="ru-RU" sz="2800" b="1" i="1" dirty="0">
                <a:solidFill>
                  <a:srgbClr val="C00000"/>
                </a:solidFill>
              </a:rPr>
              <a:t>с выделенным сервером </a:t>
            </a:r>
            <a:r>
              <a:rPr lang="ru-RU" sz="2800" dirty="0"/>
              <a:t>функционально </a:t>
            </a:r>
            <a:r>
              <a:rPr lang="ru-RU" sz="2800" b="1" i="1" dirty="0">
                <a:solidFill>
                  <a:srgbClr val="C00000"/>
                </a:solidFill>
              </a:rPr>
              <a:t>не симметрична</a:t>
            </a:r>
            <a:r>
              <a:rPr lang="ru-RU" sz="2800" dirty="0"/>
              <a:t>: </a:t>
            </a:r>
            <a:r>
              <a:rPr lang="ru-RU" sz="2800" dirty="0" err="1"/>
              <a:t>аппаратно</a:t>
            </a:r>
            <a:r>
              <a:rPr lang="ru-RU" sz="2800" dirty="0"/>
              <a:t> и программно в ней реализованы два типа компьютеров </a:t>
            </a:r>
            <a:r>
              <a:rPr lang="ru-RU" sz="2800" dirty="0" smtClean="0"/>
              <a:t>– одни ориентированы </a:t>
            </a:r>
            <a:r>
              <a:rPr lang="ru-RU" sz="2800" dirty="0"/>
              <a:t>на выполнение серверных функций и </a:t>
            </a:r>
            <a:r>
              <a:rPr lang="ru-RU" sz="2800" dirty="0" smtClean="0"/>
              <a:t>работают </a:t>
            </a:r>
            <a:r>
              <a:rPr lang="ru-RU" sz="2800" dirty="0"/>
              <a:t>под управлением специализированных серверных ОС, а другие - в основном </a:t>
            </a:r>
            <a:r>
              <a:rPr lang="ru-RU" sz="2800" dirty="0" smtClean="0"/>
              <a:t>выполняют </a:t>
            </a:r>
            <a:r>
              <a:rPr lang="ru-RU" sz="2800" dirty="0"/>
              <a:t>клиентские функции и работающие под управлением соответствующего этому назначению варианта ОС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2364" y="1290535"/>
            <a:ext cx="8758240" cy="1384995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ru-RU" sz="2800" dirty="0"/>
              <a:t>Выделенный сервер не принято использовать в качестве компьютера для выполнения текущих задач, не связанных с его основным назначением</a:t>
            </a:r>
          </a:p>
        </p:txBody>
      </p:sp>
    </p:spTree>
    <p:extLst>
      <p:ext uri="{BB962C8B-B14F-4D97-AF65-F5344CB8AC3E}">
        <p14:creationId xmlns:p14="http://schemas.microsoft.com/office/powerpoint/2010/main" val="351206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1077218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3200" kern="0" cap="none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Одноранговые</a:t>
            </a:r>
            <a:r>
              <a:rPr lang="ru-RU" sz="3200" kern="0" cap="none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сетевые ОС и ОС с выделенными серверами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1712" y="3487738"/>
            <a:ext cx="8758240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ru-RU" sz="2800" dirty="0"/>
              <a:t>В </a:t>
            </a:r>
            <a:r>
              <a:rPr lang="ru-RU" sz="2800" dirty="0" err="1"/>
              <a:t>одноранговых</a:t>
            </a:r>
            <a:r>
              <a:rPr lang="ru-RU" sz="2800" dirty="0"/>
              <a:t> сетях все компьютеры равны в правах доступа к ресурсам друг друга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8688" y="1412776"/>
            <a:ext cx="8758240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ru-RU" sz="2800" dirty="0" smtClean="0"/>
              <a:t>В </a:t>
            </a:r>
            <a:r>
              <a:rPr lang="ru-RU" sz="2800" dirty="0" err="1"/>
              <a:t>одноранговых</a:t>
            </a:r>
            <a:r>
              <a:rPr lang="ru-RU" sz="2800" dirty="0"/>
              <a:t> сетях отсутствует специализация ОС в зависимости от преобладающей функциональной направленности - клиента или сервера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1712" y="4642008"/>
            <a:ext cx="8775216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/>
              <a:t>В таких сетях на всех компьютерах устанавливается одна и та же ОС, которая предоставляет всем компьютерам в сети </a:t>
            </a:r>
            <a:r>
              <a:rPr lang="ru-RU" sz="2800" i="1" dirty="0"/>
              <a:t>потенциально</a:t>
            </a:r>
            <a:r>
              <a:rPr lang="ru-RU" sz="2800" dirty="0"/>
              <a:t> равные возможности</a:t>
            </a:r>
          </a:p>
        </p:txBody>
      </p:sp>
    </p:spTree>
    <p:extLst>
      <p:ext uri="{BB962C8B-B14F-4D97-AF65-F5344CB8AC3E}">
        <p14:creationId xmlns:p14="http://schemas.microsoft.com/office/powerpoint/2010/main" val="336596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1323439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Многопроцессорные </a:t>
            </a:r>
            <a:r>
              <a:rPr lang="ru-RU" kern="0" cap="none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сетевые </a:t>
            </a:r>
            <a:r>
              <a:rPr lang="ru-RU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</a:t>
            </a:r>
            <a:endParaRPr lang="ru-RU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2364" y="1579887"/>
            <a:ext cx="8758240" cy="18158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effectLst/>
        </p:spPr>
        <p:txBody>
          <a:bodyPr wrap="square">
            <a:spAutoFit/>
          </a:bodyPr>
          <a:lstStyle/>
          <a:p>
            <a:pPr hangingPunct="0"/>
            <a:r>
              <a:rPr lang="ru-RU" sz="2800" b="1" i="1" dirty="0" smtClean="0"/>
              <a:t>ПОВТОРЕНИЕ ПРЕДЫДУЩЕГО ЗАНЯТИЯ:</a:t>
            </a:r>
          </a:p>
          <a:p>
            <a:pPr hangingPunct="0"/>
            <a:r>
              <a:rPr lang="ru-RU" sz="2800" dirty="0" smtClean="0"/>
              <a:t>По </a:t>
            </a:r>
            <a:r>
              <a:rPr lang="ru-RU" sz="2800" dirty="0"/>
              <a:t>способу организации вычислительного процесса многопроцессорные ОС делятся на симметричные и асимметричные.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6248" y="3619987"/>
            <a:ext cx="8758240" cy="138499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ru-RU" sz="2800" b="1" i="1" dirty="0">
                <a:solidFill>
                  <a:srgbClr val="C00000"/>
                </a:solidFill>
              </a:rPr>
              <a:t>Асимметричная</a:t>
            </a:r>
            <a:r>
              <a:rPr lang="ru-RU" sz="2800" dirty="0"/>
              <a:t> ОС целиком выполняется только на одном из процессоров системы, распределяя прикладные задачи по остальным процессорам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8792" y="5229200"/>
            <a:ext cx="8758240" cy="138499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ru-RU" sz="2800" b="1" i="1" dirty="0">
                <a:solidFill>
                  <a:srgbClr val="C00000"/>
                </a:solidFill>
              </a:rPr>
              <a:t>Симметричная</a:t>
            </a:r>
            <a:r>
              <a:rPr lang="ru-RU" sz="2800" dirty="0"/>
              <a:t> ОС полностью децентрализована и использует весь пул процессоров, разделяя их между системными и прикладными задачами</a:t>
            </a:r>
          </a:p>
        </p:txBody>
      </p:sp>
    </p:spTree>
    <p:extLst>
      <p:ext uri="{BB962C8B-B14F-4D97-AF65-F5344CB8AC3E}">
        <p14:creationId xmlns:p14="http://schemas.microsoft.com/office/powerpoint/2010/main" val="231551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179512" y="188641"/>
            <a:ext cx="8784976" cy="584775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3200" kern="0" cap="none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Многопроцессорные сетевые ОС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2880" y="908720"/>
            <a:ext cx="8758240" cy="224676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effectLst/>
        </p:spPr>
        <p:txBody>
          <a:bodyPr wrap="square">
            <a:spAutoFit/>
          </a:bodyPr>
          <a:lstStyle/>
          <a:p>
            <a:pPr hangingPunct="0"/>
            <a:r>
              <a:rPr lang="ru-RU" sz="2800" dirty="0"/>
              <a:t>Специфика </a:t>
            </a:r>
            <a:r>
              <a:rPr lang="ru-RU" sz="2800" dirty="0" smtClean="0"/>
              <a:t>сетевой ОС </a:t>
            </a:r>
            <a:r>
              <a:rPr lang="ru-RU" sz="2800" dirty="0"/>
              <a:t>проявляется </a:t>
            </a:r>
            <a:r>
              <a:rPr lang="ru-RU" sz="2800" dirty="0" smtClean="0"/>
              <a:t>в </a:t>
            </a:r>
            <a:r>
              <a:rPr lang="ru-RU" sz="2800" dirty="0"/>
              <a:t>том, каким образом она реализует сетевые функции: распознавание и перенаправление в сеть запросов к удаленным ресурсам, передача сообщений по сети, выполнение удаленных запросов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6248" y="3391595"/>
            <a:ext cx="8758240" cy="32316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ru-RU" sz="2800" dirty="0"/>
              <a:t>При реализации сетевых функций возникает комплекс задач, связанных с распределенным характером хранения и обработки данных в сети: </a:t>
            </a:r>
            <a:r>
              <a:rPr lang="ru-RU" sz="2400" dirty="0"/>
              <a:t>ведение справочной информации о всех доступных в сети ресурсах и серверах, адресация взаимодействующих процессов, обеспечение прозрачности доступа, тиражирование данных, согласование копий, поддержка безопасности данных</a:t>
            </a:r>
          </a:p>
        </p:txBody>
      </p:sp>
    </p:spTree>
    <p:extLst>
      <p:ext uri="{BB962C8B-B14F-4D97-AF65-F5344CB8AC3E}">
        <p14:creationId xmlns:p14="http://schemas.microsoft.com/office/powerpoint/2010/main" val="358657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1323439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kern="0" cap="none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Классификация сетевых ОС по масштабу сети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3804" y="1916832"/>
            <a:ext cx="8788224" cy="24191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b="1" dirty="0"/>
              <a:t>Сети отделов</a:t>
            </a:r>
            <a:r>
              <a:rPr lang="ru-RU" sz="2800" dirty="0"/>
              <a:t> - используются небольшой группой сотрудников, решающих общие задачи. </a:t>
            </a:r>
            <a:r>
              <a:rPr lang="ru-RU" sz="2800" dirty="0" smtClean="0"/>
              <a:t>Главная цель </a:t>
            </a:r>
            <a:r>
              <a:rPr lang="ru-RU" sz="2800" dirty="0"/>
              <a:t>сети отдела является разделение локальных </a:t>
            </a:r>
            <a:r>
              <a:rPr lang="ru-RU" sz="2800" dirty="0" smtClean="0"/>
              <a:t>ресурсов (приложения</a:t>
            </a:r>
            <a:r>
              <a:rPr lang="ru-RU" sz="2800" dirty="0"/>
              <a:t>, данные, </a:t>
            </a:r>
            <a:r>
              <a:rPr lang="ru-RU" sz="2800" dirty="0" smtClean="0"/>
              <a:t>принтеры </a:t>
            </a:r>
            <a:r>
              <a:rPr lang="ru-RU" sz="2800" dirty="0"/>
              <a:t>и </a:t>
            </a:r>
            <a:r>
              <a:rPr lang="ru-RU" sz="2800" dirty="0" smtClean="0"/>
              <a:t>модемы). </a:t>
            </a:r>
            <a:r>
              <a:rPr lang="ru-RU" sz="2800" dirty="0"/>
              <a:t>Сети отделов обычно не разделяются на подсети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88812" y="4581127"/>
            <a:ext cx="8818208" cy="2031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b="1" dirty="0"/>
              <a:t>Сети кампусов</a:t>
            </a:r>
            <a:r>
              <a:rPr lang="ru-RU" sz="2800" dirty="0"/>
              <a:t> - соединяют несколько сетей отделов внутри отдельного здания или внутри одной территории </a:t>
            </a:r>
            <a:r>
              <a:rPr lang="ru-RU" sz="2800" dirty="0" smtClean="0"/>
              <a:t>предприятия. </a:t>
            </a:r>
            <a:r>
              <a:rPr lang="ru-RU" sz="2800" dirty="0"/>
              <a:t>Сервисы такой сети включают взаимодействие между сетями отделов, доступ к базам данных </a:t>
            </a:r>
            <a:r>
              <a:rPr lang="ru-RU" sz="2800" dirty="0" smtClean="0"/>
              <a:t>и т.д.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8332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1077218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3200" kern="0" cap="none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Классификация сетевых ОС по </a:t>
            </a:r>
            <a:r>
              <a:rPr lang="ru-RU" sz="3200" kern="0" cap="none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масштабу </a:t>
            </a:r>
            <a:r>
              <a:rPr lang="ru-RU" sz="3200" kern="0" cap="none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сети - 2</a:t>
            </a:r>
            <a:endParaRPr lang="ru-RU" sz="3200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1623" y="1628800"/>
            <a:ext cx="8633117" cy="35394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ru-RU" sz="2800" b="1" dirty="0"/>
              <a:t>Сети предприятия (корпоративные сети)</a:t>
            </a:r>
            <a:r>
              <a:rPr lang="ru-RU" sz="2800" dirty="0"/>
              <a:t> - объединяют все компьютеры всех территорий отдельного предприятия. Они могут покрывать город, регион или даже континент. В таких сетях пользователям предоставляется доступ к информации и приложениям, находящимся в других рабочих группах, других отделах, подразделениях и штаб-квартирах корпорации</a:t>
            </a:r>
          </a:p>
        </p:txBody>
      </p:sp>
    </p:spTree>
    <p:extLst>
      <p:ext uri="{BB962C8B-B14F-4D97-AF65-F5344CB8AC3E}">
        <p14:creationId xmlns:p14="http://schemas.microsoft.com/office/powerpoint/2010/main" val="88790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707886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Понятие сетевой ОС</a:t>
            </a:r>
            <a:endParaRPr lang="ru-RU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78157" y="1005060"/>
            <a:ext cx="8767626" cy="2246769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ru-RU" sz="2800" dirty="0" smtClean="0"/>
              <a:t>Операционная  </a:t>
            </a:r>
            <a:r>
              <a:rPr lang="ru-RU" sz="2800" dirty="0"/>
              <a:t>система  (ОС) –  это  комплекс  программных  средств  для  организации взаимодействия с пользователями, прикладными программами, аппаратными средствами и управления ресурсами компьютера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78157" y="3404229"/>
            <a:ext cx="8767626" cy="2677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ru-RU" sz="2800" dirty="0"/>
              <a:t>Компьютерная сеть — это набор компьютеров, связанных коммуникационной системой и снабженных соответствующим программным обеспечением, позволяющим пользователям сети получать доступ к ресурсам этого набора компьютеров</a:t>
            </a:r>
          </a:p>
        </p:txBody>
      </p:sp>
    </p:spTree>
    <p:extLst>
      <p:ext uri="{BB962C8B-B14F-4D97-AF65-F5344CB8AC3E}">
        <p14:creationId xmlns:p14="http://schemas.microsoft.com/office/powerpoint/2010/main" val="272599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1200329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Обзор сетевых ОС</a:t>
            </a:r>
          </a:p>
          <a:p>
            <a:r>
              <a:rPr lang="en-US" sz="32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Novell Netware</a:t>
            </a:r>
            <a:endParaRPr lang="ru-RU" sz="3200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Рисунок 2" descr="netwar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441670"/>
            <a:ext cx="3357586" cy="232792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717858" y="1772816"/>
            <a:ext cx="5104725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hangingPunct="0">
              <a:spcBef>
                <a:spcPts val="300"/>
              </a:spcBef>
              <a:spcAft>
                <a:spcPts val="300"/>
              </a:spcAft>
            </a:pPr>
            <a:r>
              <a:rPr lang="ru-RU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Один или несколько выделенных серверов подключаются к сети и предоставляют для совместного использования своё дисковое пространство в виде «томов».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3933056"/>
            <a:ext cx="8784976" cy="2754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hangingPunct="0">
              <a:spcBef>
                <a:spcPts val="300"/>
              </a:spcBef>
              <a:spcAft>
                <a:spcPts val="300"/>
              </a:spcAft>
            </a:pPr>
            <a:r>
              <a:rPr lang="ru-RU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Для серверной части своих ОС 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Novell</a:t>
            </a:r>
            <a:r>
              <a:rPr lang="ru-RU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разработала специализированную операционную систему, оптимизированную на файловые операции и использующую все возможности, предоставляемые процессорами 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Intel x</a:t>
            </a:r>
            <a:r>
              <a:rPr lang="ru-RU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386 и выше. </a:t>
            </a:r>
          </a:p>
          <a:p>
            <a:pPr hangingPunct="0">
              <a:spcBef>
                <a:spcPts val="300"/>
              </a:spcBef>
              <a:spcAft>
                <a:spcPts val="300"/>
              </a:spcAft>
            </a:pPr>
            <a:r>
              <a:rPr lang="ru-RU" sz="2400" b="1" i="1" dirty="0" smtClean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Выделенный </a:t>
            </a:r>
            <a:r>
              <a:rPr lang="ru-RU" sz="2400" b="1" i="1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файл-сервер не может использоваться в качестве рабочей станции</a:t>
            </a:r>
          </a:p>
        </p:txBody>
      </p:sp>
    </p:spTree>
    <p:extLst>
      <p:ext uri="{BB962C8B-B14F-4D97-AF65-F5344CB8AC3E}">
        <p14:creationId xmlns:p14="http://schemas.microsoft.com/office/powerpoint/2010/main" val="331195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1200329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Обзор сетевых ОС</a:t>
            </a:r>
          </a:p>
          <a:p>
            <a:r>
              <a:rPr lang="en-US" sz="32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Windows Server</a:t>
            </a:r>
            <a:endParaRPr lang="ru-RU" sz="3200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Рисунок 2" descr="http://habrastorage.org/files/52a/7f0/e20/52a7f0e20d7f4df588be852cc3b9d4f8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33" y="1388970"/>
            <a:ext cx="4303990" cy="167999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4716016" y="1384038"/>
            <a:ext cx="4240629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ru-RU" sz="2400" dirty="0"/>
              <a:t>Система Windows </a:t>
            </a:r>
            <a:r>
              <a:rPr lang="ru-RU" sz="2400" dirty="0" err="1"/>
              <a:t>Server</a:t>
            </a:r>
            <a:r>
              <a:rPr lang="ru-RU" sz="2400" dirty="0"/>
              <a:t> является универсальной платформой, на которой реализованы практически все сетевые службы.</a:t>
            </a:r>
          </a:p>
        </p:txBody>
      </p:sp>
      <p:pic>
        <p:nvPicPr>
          <p:cNvPr id="5" name="Рисунок 4" descr="1241279-124127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8185" y="3212976"/>
            <a:ext cx="2399342" cy="330720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384645" y="3484459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latin typeface="Trebuchet MS" panose="020B0603020202020204" pitchFamily="34" charset="0"/>
                <a:cs typeface="Times New Roman" pitchFamily="18" charset="0"/>
              </a:rPr>
              <a:t>Windows Server 2012 (</a:t>
            </a:r>
            <a:r>
              <a:rPr lang="ru-RU" sz="2400" dirty="0">
                <a:latin typeface="Trebuchet MS" panose="020B0603020202020204" pitchFamily="34" charset="0"/>
                <a:cs typeface="Times New Roman" pitchFamily="18" charset="0"/>
              </a:rPr>
              <a:t>кодовое имя «</a:t>
            </a:r>
            <a:r>
              <a:rPr lang="en-US" sz="2400" dirty="0">
                <a:latin typeface="Trebuchet MS" panose="020B0603020202020204" pitchFamily="34" charset="0"/>
                <a:cs typeface="Times New Roman" pitchFamily="18" charset="0"/>
              </a:rPr>
              <a:t>Windows Server 8</a:t>
            </a:r>
            <a:r>
              <a:rPr lang="en-US" sz="2400" dirty="0" smtClean="0">
                <a:latin typeface="Trebuchet MS" panose="020B0603020202020204" pitchFamily="34" charset="0"/>
                <a:cs typeface="Times New Roman" pitchFamily="18" charset="0"/>
              </a:rPr>
              <a:t>»)</a:t>
            </a:r>
            <a:r>
              <a:rPr lang="ru-RU" sz="2400" dirty="0" smtClean="0">
                <a:latin typeface="Trebuchet MS" panose="020B0603020202020204" pitchFamily="34" charset="0"/>
                <a:cs typeface="Times New Roman" pitchFamily="18" charset="0"/>
              </a:rPr>
              <a:t>.</a:t>
            </a:r>
            <a:r>
              <a:rPr lang="en-US" sz="2400" dirty="0" smtClean="0">
                <a:latin typeface="Trebuchet MS" panose="020B0603020202020204" pitchFamily="34" charset="0"/>
                <a:cs typeface="Times New Roman" pitchFamily="18" charset="0"/>
              </a:rPr>
              <a:t> </a:t>
            </a:r>
            <a:r>
              <a:rPr lang="ru-RU" sz="2400" dirty="0">
                <a:latin typeface="Trebuchet MS" panose="020B0603020202020204" pitchFamily="34" charset="0"/>
                <a:cs typeface="Times New Roman" pitchFamily="18" charset="0"/>
              </a:rPr>
              <a:t>Была выпущена 4 сентября 2012 </a:t>
            </a:r>
            <a:endParaRPr lang="ru-RU" sz="24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44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windowsserver2012.png"/>
          <p:cNvPicPr>
            <a:picLocks noChangeAspect="1"/>
          </p:cNvPicPr>
          <p:nvPr/>
        </p:nvPicPr>
        <p:blipFill rotWithShape="1">
          <a:blip r:embed="rId2"/>
          <a:srcRect b="22449"/>
          <a:stretch/>
        </p:blipFill>
        <p:spPr>
          <a:xfrm>
            <a:off x="179512" y="332656"/>
            <a:ext cx="8773336" cy="273630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91717" y="3212976"/>
            <a:ext cx="876113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dirty="0" smtClean="0">
                <a:solidFill>
                  <a:srgbClr val="C0000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Foundation</a:t>
            </a:r>
            <a:r>
              <a:rPr lang="en-US" sz="2400" b="1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– </a:t>
            </a:r>
            <a:r>
              <a:rPr lang="ru-RU" sz="24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до 15 пользователей</a:t>
            </a:r>
          </a:p>
          <a:p>
            <a:pPr>
              <a:spcAft>
                <a:spcPts val="0"/>
              </a:spcAft>
            </a:pPr>
            <a:r>
              <a:rPr lang="en-US" sz="2400" b="1" dirty="0" smtClean="0">
                <a:solidFill>
                  <a:srgbClr val="C0000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Essentials</a:t>
            </a:r>
            <a:r>
              <a:rPr lang="en-US" sz="2400" b="1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– </a:t>
            </a:r>
            <a:r>
              <a:rPr lang="ru-RU" sz="24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до 25 пользователей</a:t>
            </a:r>
          </a:p>
          <a:p>
            <a:pPr>
              <a:spcAft>
                <a:spcPts val="0"/>
              </a:spcAft>
            </a:pPr>
            <a:r>
              <a:rPr lang="en-US" sz="2400" b="1" dirty="0" smtClean="0">
                <a:solidFill>
                  <a:srgbClr val="C0000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Standard</a:t>
            </a:r>
            <a:r>
              <a:rPr lang="en-US" sz="2400" b="1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– </a:t>
            </a:r>
            <a:r>
              <a:rPr lang="ru-RU" sz="24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стандартная система</a:t>
            </a:r>
          </a:p>
          <a:p>
            <a:pPr>
              <a:spcAft>
                <a:spcPts val="0"/>
              </a:spcAft>
            </a:pPr>
            <a:r>
              <a:rPr lang="en-US" sz="2400" b="1" dirty="0" smtClean="0">
                <a:solidFill>
                  <a:srgbClr val="C0000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Datacenter</a:t>
            </a:r>
            <a:r>
              <a:rPr lang="en-US" sz="2400" b="1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-</a:t>
            </a:r>
            <a:r>
              <a:rPr lang="ru-RU" sz="24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rebuchet MS" panose="020B0603020202020204" pitchFamily="34" charset="0"/>
                <a:ea typeface="Times New Roman" panose="02020603050405020304" pitchFamily="18" charset="0"/>
              </a:rPr>
              <a:t>Самый производительный Windows-сервер. </a:t>
            </a:r>
            <a:r>
              <a:rPr lang="ru-RU" sz="24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Способна </a:t>
            </a:r>
            <a:r>
              <a:rPr lang="ru-RU" sz="2400" dirty="0">
                <a:latin typeface="Trebuchet MS" panose="020B0603020202020204" pitchFamily="34" charset="0"/>
                <a:ea typeface="Times New Roman" panose="02020603050405020304" pitchFamily="18" charset="0"/>
              </a:rPr>
              <a:t>работать с большими объемами оперативной памяти — до 64 Гбайт на процессорах х86 и до 512 Гбайт на процессорах </a:t>
            </a:r>
            <a:r>
              <a:rPr lang="ru-RU" sz="2400" dirty="0" err="1">
                <a:latin typeface="Trebuchet MS" panose="020B0603020202020204" pitchFamily="34" charset="0"/>
                <a:ea typeface="Times New Roman" panose="02020603050405020304" pitchFamily="18" charset="0"/>
              </a:rPr>
              <a:t>Itanium</a:t>
            </a:r>
            <a:r>
              <a:rPr lang="ru-RU" sz="2400" dirty="0">
                <a:latin typeface="Trebuchet MS" panose="020B0603020202020204" pitchFamily="34" charset="0"/>
                <a:ea typeface="Times New Roman" panose="02020603050405020304" pitchFamily="18" charset="0"/>
              </a:rPr>
              <a:t>. Минимальное количество процессоров для работы </a:t>
            </a:r>
            <a:r>
              <a:rPr lang="ru-RU" sz="2400" dirty="0" err="1">
                <a:latin typeface="Trebuchet MS" panose="020B0603020202020204" pitchFamily="34" charset="0"/>
                <a:ea typeface="Times New Roman" panose="02020603050405020304" pitchFamily="18" charset="0"/>
              </a:rPr>
              <a:t>Datacenter</a:t>
            </a:r>
            <a:r>
              <a:rPr lang="ru-RU" sz="2400" dirty="0"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rebuchet MS" panose="020B0603020202020204" pitchFamily="34" charset="0"/>
                <a:ea typeface="Times New Roman" panose="02020603050405020304" pitchFamily="18" charset="0"/>
              </a:rPr>
              <a:t>Edition</a:t>
            </a:r>
            <a:r>
              <a:rPr lang="ru-RU" sz="2400" dirty="0">
                <a:latin typeface="Trebuchet MS" panose="020B0603020202020204" pitchFamily="34" charset="0"/>
                <a:ea typeface="Times New Roman" panose="02020603050405020304" pitchFamily="18" charset="0"/>
              </a:rPr>
              <a:t> — 8, максимальное — 32. </a:t>
            </a:r>
          </a:p>
        </p:txBody>
      </p:sp>
    </p:spTree>
    <p:extLst>
      <p:ext uri="{BB962C8B-B14F-4D97-AF65-F5344CB8AC3E}">
        <p14:creationId xmlns:p14="http://schemas.microsoft.com/office/powerpoint/2010/main" val="29054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dirty="0">
                <a:latin typeface="Trebuchet MS" panose="020B0603020202020204" pitchFamily="34" charset="0"/>
                <a:ea typeface="Times New Roman" panose="02020603050405020304" pitchFamily="18" charset="0"/>
              </a:rPr>
              <a:t>Установка, настройка и использование системы Windows </a:t>
            </a:r>
            <a:r>
              <a:rPr lang="ru-RU" sz="2400" dirty="0" err="1">
                <a:latin typeface="Trebuchet MS" panose="020B0603020202020204" pitchFamily="34" charset="0"/>
                <a:ea typeface="Times New Roman" panose="02020603050405020304" pitchFamily="18" charset="0"/>
              </a:rPr>
              <a:t>Server</a:t>
            </a:r>
            <a:r>
              <a:rPr lang="ru-RU" sz="2400" dirty="0">
                <a:latin typeface="Trebuchet MS" panose="020B0603020202020204" pitchFamily="34" charset="0"/>
                <a:ea typeface="Times New Roman" panose="02020603050405020304" pitchFamily="18" charset="0"/>
              </a:rPr>
              <a:t> зависит от тех задач, которые должна выполнять конкретная инсталляция. Типовые задачи системы корпорация Microsoft объединила в виде т.н. "</a:t>
            </a:r>
            <a:r>
              <a:rPr lang="ru-RU" sz="2400" b="1" dirty="0">
                <a:solidFill>
                  <a:srgbClr val="C0000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ролей</a:t>
            </a:r>
            <a:r>
              <a:rPr lang="ru-RU" sz="2400" dirty="0">
                <a:latin typeface="Trebuchet MS" panose="020B0603020202020204" pitchFamily="34" charset="0"/>
                <a:ea typeface="Times New Roman" panose="02020603050405020304" pitchFamily="18" charset="0"/>
              </a:rPr>
              <a:t>" сервера: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"/>
            </a:pPr>
            <a:r>
              <a:rPr lang="ru-RU" sz="2400" dirty="0">
                <a:latin typeface="Trebuchet MS" panose="020B0603020202020204" pitchFamily="34" charset="0"/>
                <a:ea typeface="Times New Roman" panose="02020603050405020304" pitchFamily="18" charset="0"/>
              </a:rPr>
              <a:t>файловый сервер;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"/>
            </a:pPr>
            <a:r>
              <a:rPr lang="ru-RU" sz="2400" dirty="0">
                <a:latin typeface="Trebuchet MS" panose="020B0603020202020204" pitchFamily="34" charset="0"/>
                <a:ea typeface="Times New Roman" panose="02020603050405020304" pitchFamily="18" charset="0"/>
              </a:rPr>
              <a:t>сервер печати;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"/>
            </a:pPr>
            <a:r>
              <a:rPr lang="ru-RU" sz="2400" dirty="0">
                <a:latin typeface="Trebuchet MS" panose="020B0603020202020204" pitchFamily="34" charset="0"/>
                <a:ea typeface="Times New Roman" panose="02020603050405020304" pitchFamily="18" charset="0"/>
              </a:rPr>
              <a:t>сервер приложений;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"/>
            </a:pPr>
            <a:r>
              <a:rPr lang="ru-RU" sz="2400" dirty="0">
                <a:latin typeface="Trebuchet MS" panose="020B0603020202020204" pitchFamily="34" charset="0"/>
                <a:ea typeface="Times New Roman" panose="02020603050405020304" pitchFamily="18" charset="0"/>
              </a:rPr>
              <a:t>почтовый сервер;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"/>
            </a:pPr>
            <a:r>
              <a:rPr lang="ru-RU" sz="2400" dirty="0">
                <a:latin typeface="Trebuchet MS" panose="020B0603020202020204" pitchFamily="34" charset="0"/>
                <a:ea typeface="Times New Roman" panose="02020603050405020304" pitchFamily="18" charset="0"/>
              </a:rPr>
              <a:t>сервер терминалов;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"/>
            </a:pPr>
            <a:r>
              <a:rPr lang="ru-RU" sz="2400" dirty="0">
                <a:latin typeface="Trebuchet MS" panose="020B0603020202020204" pitchFamily="34" charset="0"/>
                <a:ea typeface="Times New Roman" panose="02020603050405020304" pitchFamily="18" charset="0"/>
              </a:rPr>
              <a:t>сервер удаленного доступа/сервер виртуальной частной сети;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"/>
            </a:pPr>
            <a:r>
              <a:rPr lang="ru-RU" sz="2400" dirty="0">
                <a:latin typeface="Trebuchet MS" panose="020B0603020202020204" pitchFamily="34" charset="0"/>
                <a:ea typeface="Times New Roman" panose="02020603050405020304" pitchFamily="18" charset="0"/>
              </a:rPr>
              <a:t>служба каталогов;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"/>
            </a:pPr>
            <a:r>
              <a:rPr lang="en-US" sz="2400" dirty="0">
                <a:latin typeface="Trebuchet MS" panose="020B0603020202020204" pitchFamily="34" charset="0"/>
                <a:ea typeface="Times New Roman" panose="02020603050405020304" pitchFamily="18" charset="0"/>
              </a:rPr>
              <a:t>DNS</a:t>
            </a:r>
            <a:r>
              <a:rPr lang="ru-RU" sz="2400" dirty="0">
                <a:latin typeface="Trebuchet MS" panose="020B0603020202020204" pitchFamily="34" charset="0"/>
                <a:ea typeface="Times New Roman" panose="02020603050405020304" pitchFamily="18" charset="0"/>
              </a:rPr>
              <a:t>-сервер; </a:t>
            </a:r>
            <a:r>
              <a:rPr lang="en-US" sz="2400" dirty="0">
                <a:latin typeface="Trebuchet MS" panose="020B0603020202020204" pitchFamily="34" charset="0"/>
                <a:ea typeface="Times New Roman" panose="02020603050405020304" pitchFamily="18" charset="0"/>
              </a:rPr>
              <a:t>DHCP</a:t>
            </a:r>
            <a:r>
              <a:rPr lang="ru-RU" sz="2400" dirty="0">
                <a:latin typeface="Trebuchet MS" panose="020B0603020202020204" pitchFamily="34" charset="0"/>
                <a:ea typeface="Times New Roman" panose="02020603050405020304" pitchFamily="18" charset="0"/>
              </a:rPr>
              <a:t>-сервер;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"/>
            </a:pPr>
            <a:r>
              <a:rPr lang="ru-RU" sz="2400" dirty="0">
                <a:latin typeface="Trebuchet MS" panose="020B0603020202020204" pitchFamily="34" charset="0"/>
                <a:ea typeface="Times New Roman" panose="02020603050405020304" pitchFamily="18" charset="0"/>
              </a:rPr>
              <a:t>сервер потокового мультимедиа.</a:t>
            </a:r>
          </a:p>
        </p:txBody>
      </p:sp>
    </p:spTree>
    <p:extLst>
      <p:ext uri="{BB962C8B-B14F-4D97-AF65-F5344CB8AC3E}">
        <p14:creationId xmlns:p14="http://schemas.microsoft.com/office/powerpoint/2010/main" val="43647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974" y="2248709"/>
            <a:ext cx="8707526" cy="1815882"/>
          </a:xfrm>
          <a:prstGeom prst="rect">
            <a:avLst/>
          </a:prstGeom>
          <a:solidFill>
            <a:srgbClr val="FFFFCC"/>
          </a:solidFill>
          <a:ln>
            <a:solidFill>
              <a:srgbClr val="C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2800" dirty="0" smtClean="0"/>
              <a:t>Сетевая операционная система позволяет пользователю работать со своим компьютером как с автономным и добавляет к этому возможность доступа к ресурсам других компьютеров сети</a:t>
            </a:r>
            <a:endParaRPr lang="ru-RU" sz="2800" dirty="0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40974" y="188640"/>
            <a:ext cx="8767626" cy="1815882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ru-RU" sz="2800" dirty="0" smtClean="0"/>
              <a:t>Специфика </a:t>
            </a:r>
            <a:r>
              <a:rPr lang="ru-RU" sz="2800" dirty="0"/>
              <a:t>сетевой </a:t>
            </a:r>
            <a:r>
              <a:rPr lang="ru-RU" sz="2800" dirty="0" smtClean="0"/>
              <a:t>ОС: использование </a:t>
            </a:r>
            <a:r>
              <a:rPr lang="ru-RU" sz="2800" dirty="0"/>
              <a:t>аппаратных средств подключения к сети (сетевые  адаптеры,  модемы)  и  обеспечение  доступа  к  ресурсам  сети  (устройствам, информации, приложениям)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2364" y="4308778"/>
            <a:ext cx="8758240" cy="224676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/>
        </p:spPr>
        <p:txBody>
          <a:bodyPr wrap="square">
            <a:spAutoFit/>
          </a:bodyPr>
          <a:lstStyle/>
          <a:p>
            <a:pPr hangingPunct="0"/>
            <a:r>
              <a:rPr lang="ru-RU" sz="2800" b="1" dirty="0"/>
              <a:t>Сетевой ОС </a:t>
            </a:r>
            <a:r>
              <a:rPr lang="ru-RU" sz="2800" dirty="0"/>
              <a:t>называется программа или совокупность программ, посредством которых можно организовать управление работой компьютерной сети и доступ ее пользователей к определенным файлам и ресурсам</a:t>
            </a:r>
          </a:p>
        </p:txBody>
      </p:sp>
    </p:spTree>
    <p:extLst>
      <p:ext uri="{BB962C8B-B14F-4D97-AF65-F5344CB8AC3E}">
        <p14:creationId xmlns:p14="http://schemas.microsoft.com/office/powerpoint/2010/main" val="22122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707886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Структура сетевых ОС</a:t>
            </a:r>
            <a:endParaRPr lang="ru-RU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2364" y="1087438"/>
            <a:ext cx="8758240" cy="39703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/>
        </p:spPr>
        <p:txBody>
          <a:bodyPr wrap="square">
            <a:spAutoFit/>
          </a:bodyPr>
          <a:lstStyle/>
          <a:p>
            <a:pPr marL="457200" indent="-457200" hangingPunct="0">
              <a:buFont typeface="Wingdings" panose="05000000000000000000" pitchFamily="2" charset="2"/>
              <a:buChar char="q"/>
            </a:pPr>
            <a:r>
              <a:rPr lang="ru-RU" sz="2800" b="1" dirty="0"/>
              <a:t>Средства управления локальными ресурсами </a:t>
            </a:r>
            <a:r>
              <a:rPr lang="ru-RU" sz="2800" b="1" dirty="0" smtClean="0"/>
              <a:t>компьютера;</a:t>
            </a:r>
          </a:p>
          <a:p>
            <a:pPr marL="457200" indent="-457200" hangingPunct="0">
              <a:buFont typeface="Wingdings" panose="05000000000000000000" pitchFamily="2" charset="2"/>
              <a:buChar char="q"/>
            </a:pPr>
            <a:r>
              <a:rPr lang="ru-RU" sz="2800" b="1" dirty="0"/>
              <a:t>Средства предоставления локальных ресурсов и услуг в общее пользование</a:t>
            </a:r>
            <a:r>
              <a:rPr lang="ru-RU" sz="2800" dirty="0"/>
              <a:t> </a:t>
            </a:r>
            <a:r>
              <a:rPr lang="ru-RU" sz="2800" b="1" dirty="0"/>
              <a:t>- серверная часть (сервер</a:t>
            </a:r>
            <a:r>
              <a:rPr lang="ru-RU" sz="2800" b="1" dirty="0" smtClean="0"/>
              <a:t>);</a:t>
            </a:r>
          </a:p>
          <a:p>
            <a:pPr marL="457200" indent="-457200" hangingPunct="0">
              <a:buFont typeface="Wingdings" panose="05000000000000000000" pitchFamily="2" charset="2"/>
              <a:buChar char="q"/>
            </a:pPr>
            <a:r>
              <a:rPr lang="ru-RU" sz="2800" b="1" dirty="0"/>
              <a:t>Средства запроса доступа к удаленным ресурсам и услугам и их использования</a:t>
            </a:r>
            <a:r>
              <a:rPr lang="ru-RU" sz="2800" dirty="0"/>
              <a:t> </a:t>
            </a:r>
            <a:r>
              <a:rPr lang="ru-RU" sz="2800" b="1" dirty="0"/>
              <a:t>- клиентская часть (клиент</a:t>
            </a:r>
            <a:r>
              <a:rPr lang="ru-RU" sz="2800" b="1" dirty="0" smtClean="0"/>
              <a:t>);</a:t>
            </a:r>
          </a:p>
          <a:p>
            <a:pPr marL="457200" indent="-457200" hangingPunct="0">
              <a:buFont typeface="Wingdings" panose="05000000000000000000" pitchFamily="2" charset="2"/>
              <a:buChar char="q"/>
            </a:pPr>
            <a:r>
              <a:rPr lang="ru-RU" sz="2800" b="1" dirty="0"/>
              <a:t>Коммуникационные средства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2364" y="5183853"/>
            <a:ext cx="8758240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/>
        </p:spPr>
        <p:txBody>
          <a:bodyPr wrap="square">
            <a:spAutoFit/>
          </a:bodyPr>
          <a:lstStyle/>
          <a:p>
            <a:pPr hangingPunct="0"/>
            <a:r>
              <a:rPr lang="ru-RU" sz="2800" dirty="0"/>
              <a:t>В зависимости от функций, возлагаемых на </a:t>
            </a:r>
            <a:r>
              <a:rPr lang="ru-RU" sz="2800" dirty="0" smtClean="0"/>
              <a:t>компьютер</a:t>
            </a:r>
            <a:r>
              <a:rPr lang="ru-RU" sz="2800" dirty="0"/>
              <a:t>, в его ОС может отсутствовать либо клиентская, либо серверная части</a:t>
            </a:r>
          </a:p>
        </p:txBody>
      </p:sp>
    </p:spTree>
    <p:extLst>
      <p:ext uri="{BB962C8B-B14F-4D97-AF65-F5344CB8AC3E}">
        <p14:creationId xmlns:p14="http://schemas.microsoft.com/office/powerpoint/2010/main" val="106387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1938992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Средства </a:t>
            </a:r>
            <a:r>
              <a:rPr lang="ru-RU" kern="0" cap="none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управления локальными ресурсами компьютера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5234" y="2187036"/>
            <a:ext cx="8758240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/>
        </p:spPr>
        <p:txBody>
          <a:bodyPr wrap="square">
            <a:spAutoFit/>
          </a:bodyPr>
          <a:lstStyle/>
          <a:p>
            <a:pPr hangingPunct="0"/>
            <a:r>
              <a:rPr lang="ru-RU" sz="2800" dirty="0"/>
              <a:t>Выполняют те же функции, что и локальная (несетевая) операционная система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32633" y="3429000"/>
            <a:ext cx="8767626" cy="3046988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ОСНОВНЫЕ ФУНКЦИИ ОПЕРАЦИОННЫХ СИСТЕМ: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3200" dirty="0"/>
              <a:t> </a:t>
            </a:r>
            <a:r>
              <a:rPr lang="ru-RU" sz="3200" dirty="0" smtClean="0"/>
              <a:t>управление устройствами;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3200" dirty="0"/>
              <a:t> </a:t>
            </a:r>
            <a:r>
              <a:rPr lang="ru-RU" sz="3200" dirty="0" smtClean="0"/>
              <a:t>управление памятью;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3200" dirty="0"/>
              <a:t> </a:t>
            </a:r>
            <a:r>
              <a:rPr lang="ru-RU" sz="3200" dirty="0" smtClean="0"/>
              <a:t>управление данными;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3200" dirty="0"/>
              <a:t> </a:t>
            </a:r>
            <a:r>
              <a:rPr lang="ru-RU" sz="3200" dirty="0" smtClean="0"/>
              <a:t>управление процессами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684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2554545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Средства </a:t>
            </a:r>
            <a:r>
              <a:rPr lang="ru-RU" kern="0" cap="none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предоставления локальных ресурсов и услуг в общее пользование - серверная часть (сервер)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2364" y="3068960"/>
            <a:ext cx="8758240" cy="35394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b="1" i="1" dirty="0" smtClean="0">
                <a:solidFill>
                  <a:srgbClr val="C00000"/>
                </a:solidFill>
              </a:rPr>
              <a:t>блокировка </a:t>
            </a:r>
            <a:r>
              <a:rPr lang="ru-RU" sz="2800" b="1" i="1" dirty="0">
                <a:solidFill>
                  <a:srgbClr val="C00000"/>
                </a:solidFill>
              </a:rPr>
              <a:t>файлов и записей</a:t>
            </a:r>
            <a:r>
              <a:rPr lang="ru-RU" sz="2800" dirty="0"/>
              <a:t>, что необходимо для их совместного использования;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b="1" i="1" dirty="0" smtClean="0">
                <a:solidFill>
                  <a:srgbClr val="C00000"/>
                </a:solidFill>
              </a:rPr>
              <a:t>ведение </a:t>
            </a:r>
            <a:r>
              <a:rPr lang="ru-RU" sz="2800" b="1" i="1" dirty="0">
                <a:solidFill>
                  <a:srgbClr val="C00000"/>
                </a:solidFill>
              </a:rPr>
              <a:t>справочников </a:t>
            </a:r>
            <a:r>
              <a:rPr lang="ru-RU" sz="2800" dirty="0"/>
              <a:t>имен сетевых ресурсов;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b="1" i="1" dirty="0" smtClean="0">
                <a:solidFill>
                  <a:srgbClr val="FF0000"/>
                </a:solidFill>
              </a:rPr>
              <a:t>обработка </a:t>
            </a:r>
            <a:r>
              <a:rPr lang="ru-RU" sz="2800" b="1" i="1" dirty="0">
                <a:solidFill>
                  <a:srgbClr val="FF0000"/>
                </a:solidFill>
              </a:rPr>
              <a:t>запросов</a:t>
            </a:r>
            <a:r>
              <a:rPr lang="ru-RU" sz="2800" dirty="0"/>
              <a:t> удаленного доступа к собственной файловой системе и базе данных;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b="1" i="1" dirty="0" smtClean="0">
                <a:solidFill>
                  <a:srgbClr val="C00000"/>
                </a:solidFill>
              </a:rPr>
              <a:t>управление </a:t>
            </a:r>
            <a:r>
              <a:rPr lang="ru-RU" sz="2800" b="1" i="1" dirty="0">
                <a:solidFill>
                  <a:srgbClr val="C00000"/>
                </a:solidFill>
              </a:rPr>
              <a:t>очередями запросов удаленных пользователей </a:t>
            </a:r>
            <a:r>
              <a:rPr lang="ru-RU" sz="2800" dirty="0"/>
              <a:t>к своим периферийным устройствам</a:t>
            </a:r>
          </a:p>
        </p:txBody>
      </p:sp>
    </p:spTree>
    <p:extLst>
      <p:ext uri="{BB962C8B-B14F-4D97-AF65-F5344CB8AC3E}">
        <p14:creationId xmlns:p14="http://schemas.microsoft.com/office/powerpoint/2010/main" val="258018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2554545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Средства </a:t>
            </a:r>
            <a:r>
              <a:rPr lang="ru-RU" kern="0" cap="none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запроса доступа к удаленным ресурсам и услугам </a:t>
            </a:r>
            <a:r>
              <a:rPr lang="ru-RU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ru-RU" kern="0" cap="none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клиентская часть (клиент)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2364" y="3068960"/>
            <a:ext cx="8758240" cy="2677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ru-RU" sz="2800" dirty="0"/>
              <a:t>Выполняет распознавание и перенаправление в сеть запросов к удаленным ресурсам от приложений и пользователей, при этом запрос поступает от приложения в локальной форме, а передается в сеть в другой форме, соответствующей требованиям сервера</a:t>
            </a:r>
          </a:p>
        </p:txBody>
      </p:sp>
    </p:spTree>
    <p:extLst>
      <p:ext uri="{BB962C8B-B14F-4D97-AF65-F5344CB8AC3E}">
        <p14:creationId xmlns:p14="http://schemas.microsoft.com/office/powerpoint/2010/main" val="257145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707886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Понятие </a:t>
            </a:r>
            <a:r>
              <a:rPr lang="ru-RU" kern="0" cap="none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редиректора</a:t>
            </a:r>
            <a:endParaRPr lang="ru-RU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1542" y="1052736"/>
            <a:ext cx="8758240" cy="224676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C00000"/>
                </a:solidFill>
              </a:rPr>
              <a:t>Редиректор</a:t>
            </a:r>
            <a:r>
              <a:rPr lang="ru-RU" sz="2800" dirty="0"/>
              <a:t> - это программа, входящая в клиентскую часть и предназначенная для перехвата запросов, поступающих от пользователей и от других программ, и перенаправление их в ту или иную среду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5353" y="3477646"/>
            <a:ext cx="8692262" cy="31085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Редиректор </a:t>
            </a:r>
            <a:r>
              <a:rPr lang="ru-RU" sz="2800" b="1" i="1" dirty="0">
                <a:solidFill>
                  <a:srgbClr val="FF0000"/>
                </a:solidFill>
              </a:rPr>
              <a:t>перехватывает все запросы, поступающие от </a:t>
            </a:r>
            <a:r>
              <a:rPr lang="ru-RU" sz="2800" b="1" i="1" dirty="0" smtClean="0">
                <a:solidFill>
                  <a:srgbClr val="FF0000"/>
                </a:solidFill>
              </a:rPr>
              <a:t>приложений. </a:t>
            </a:r>
          </a:p>
          <a:p>
            <a:r>
              <a:rPr lang="ru-RU" sz="2800" dirty="0" smtClean="0"/>
              <a:t>Если </a:t>
            </a:r>
            <a:r>
              <a:rPr lang="ru-RU" sz="2800" dirty="0"/>
              <a:t>выдан запрос к ресурсу данного компьютера, то он переадресовывается соответствующей подсистеме локальной ОС, если же это запрос к удаленному ресурсу, то он </a:t>
            </a:r>
            <a:r>
              <a:rPr lang="ru-RU" sz="2800" dirty="0" smtClean="0"/>
              <a:t>перенаправляется </a:t>
            </a:r>
            <a:r>
              <a:rPr lang="ru-RU" sz="2800" dirty="0"/>
              <a:t>в сеть</a:t>
            </a:r>
          </a:p>
        </p:txBody>
      </p:sp>
    </p:spTree>
    <p:extLst>
      <p:ext uri="{BB962C8B-B14F-4D97-AF65-F5344CB8AC3E}">
        <p14:creationId xmlns:p14="http://schemas.microsoft.com/office/powerpoint/2010/main" val="303277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:\Прибрежное\06-СетевыеОперационныеСистемы\Литература\Сетевые операционные системы_files\img00002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80728"/>
            <a:ext cx="8280920" cy="57606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07994" y="149731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Пример: компьютер 1 – «чистый» клиент, 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компьютер 2 – «чистый» сервер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3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Моя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28" ma:contentTypeDescription="Create a new document." ma:contentTypeScope="" ma:versionID="91c327331e5971e62f2a5301ad123600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1A16154E-A0DF-4D27-AFD4-D3380C43446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518E80-7D8A-40BC-8871-3E8AF93FA3D9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3.xml><?xml version="1.0" encoding="utf-8"?>
<ds:datastoreItem xmlns:ds="http://schemas.openxmlformats.org/officeDocument/2006/customXml" ds:itemID="{FFB1C781-CD00-44A1-B706-8C1032A9F44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1228</Words>
  <Application>Microsoft Office PowerPoint</Application>
  <PresentationFormat>Экран (4:3)</PresentationFormat>
  <Paragraphs>103</Paragraphs>
  <Slides>23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MS PGothic</vt:lpstr>
      <vt:lpstr>Calibri</vt:lpstr>
      <vt:lpstr>Times New Roman</vt:lpstr>
      <vt:lpstr>Trebuchet MS</vt:lpstr>
      <vt:lpstr>Verdana</vt:lpstr>
      <vt:lpstr>Wingdings</vt:lpstr>
      <vt:lpstr>DesignTemplate</vt:lpstr>
      <vt:lpstr>Общие сведения о сетевых операционных системах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2016-09-09T18:53:14Z</dcterms:created>
  <dcterms:modified xsi:type="dcterms:W3CDTF">2019-10-15T20:44:19Z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