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57" r:id="rId5"/>
    <p:sldId id="474" r:id="rId6"/>
    <p:sldId id="475" r:id="rId7"/>
    <p:sldId id="476" r:id="rId8"/>
    <p:sldId id="518" r:id="rId9"/>
    <p:sldId id="477" r:id="rId10"/>
    <p:sldId id="519" r:id="rId11"/>
    <p:sldId id="479" r:id="rId12"/>
    <p:sldId id="480" r:id="rId13"/>
    <p:sldId id="483" r:id="rId14"/>
    <p:sldId id="502" r:id="rId15"/>
    <p:sldId id="469" r:id="rId16"/>
    <p:sldId id="503" r:id="rId17"/>
    <p:sldId id="504" r:id="rId18"/>
    <p:sldId id="472" r:id="rId19"/>
    <p:sldId id="523" r:id="rId20"/>
    <p:sldId id="525" r:id="rId21"/>
    <p:sldId id="526" r:id="rId22"/>
    <p:sldId id="508" r:id="rId23"/>
    <p:sldId id="509" r:id="rId24"/>
    <p:sldId id="510" r:id="rId25"/>
    <p:sldId id="524" r:id="rId26"/>
    <p:sldId id="522" r:id="rId27"/>
    <p:sldId id="527" r:id="rId28"/>
    <p:sldId id="521" r:id="rId29"/>
    <p:sldId id="484" r:id="rId30"/>
    <p:sldId id="485" r:id="rId31"/>
    <p:sldId id="486" r:id="rId32"/>
    <p:sldId id="487" r:id="rId33"/>
    <p:sldId id="489" r:id="rId34"/>
    <p:sldId id="505" r:id="rId35"/>
    <p:sldId id="493" r:id="rId36"/>
    <p:sldId id="494" r:id="rId37"/>
    <p:sldId id="492" r:id="rId38"/>
    <p:sldId id="496" r:id="rId39"/>
    <p:sldId id="514" r:id="rId40"/>
    <p:sldId id="515" r:id="rId41"/>
    <p:sldId id="516" r:id="rId42"/>
    <p:sldId id="517" r:id="rId43"/>
    <p:sldId id="511" r:id="rId44"/>
    <p:sldId id="520" r:id="rId45"/>
  </p:sldIdLst>
  <p:sldSz cx="9144000" cy="6858000" type="screen4x3"/>
  <p:notesSz cx="6888163" cy="4657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1467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0000"/>
    <a:srgbClr val="C2E59B"/>
    <a:srgbClr val="B0DD7F"/>
    <a:srgbClr val="001848"/>
    <a:srgbClr val="003300"/>
    <a:srgbClr val="E8E84E"/>
    <a:srgbClr val="FFFF00"/>
    <a:srgbClr val="FF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5838" autoAdjust="0"/>
    <p:restoredTop sz="86410"/>
  </p:normalViewPr>
  <p:slideViewPr>
    <p:cSldViewPr>
      <p:cViewPr varScale="1">
        <p:scale>
          <a:sx n="57" d="100"/>
          <a:sy n="57" d="100"/>
        </p:scale>
        <p:origin x="-744" y="-72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-1236" y="-90"/>
      </p:cViewPr>
      <p:guideLst>
        <p:guide orient="horz" pos="1467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z="1000" dirty="0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z="1000" dirty="0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r>
              <a:rPr lang="ru-RU" sz="1000" smtClean="0"/>
              <a:t>13: Интерфейс ОС и командная строка</a:t>
            </a:r>
            <a:endParaRPr lang="en-US" sz="1000" dirty="0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901698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fld id="{8C596567-A38F-4CEF-B37F-9B9D120D62CE}" type="slidenum">
              <a:rPr lang="en-US" sz="1000" smtClean="0"/>
              <a:pPr/>
              <a:t>‹#›</a:t>
            </a:fld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44338100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2278063" y="349250"/>
            <a:ext cx="2332037" cy="1747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lIns="65974" tIns="32987" rIns="65974" bIns="32987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8817" y="2212420"/>
            <a:ext cx="5510530" cy="2095976"/>
          </a:xfrm>
          <a:prstGeom prst="rect">
            <a:avLst/>
          </a:prstGeom>
        </p:spPr>
        <p:txBody>
          <a:bodyPr lIns="65974" tIns="32987" rIns="65974" bIns="32987"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r>
              <a:rPr lang="ru-RU" smtClean="0"/>
              <a:t>13: Интерфейс ОС и командная строка</a:t>
            </a:r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901698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593160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13: Интерфейс ОС и командная строка</a:t>
            </a:r>
            <a:endParaRPr lang="en-US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2639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13: Интерфейс ОС и командная строка</a:t>
            </a:r>
            <a:endParaRPr lang="en-US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9573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13: Интерфейс ОС и командная строка</a:t>
            </a:r>
            <a:endParaRPr lang="en-US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2599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13: Интерфейс ОС и командная строка</a:t>
            </a:r>
            <a:endParaRPr lang="en-US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637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4E6D-6223-4D1E-9871-888639FE2FBD}" type="datetime1">
              <a:rPr lang="en-US" smtClean="0"/>
              <a:t>9/23/2020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09: Управление процессами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BE73-C14C-4F13-ADEE-F78E9257D903}" type="datetime1">
              <a:rPr lang="en-US" smtClean="0"/>
              <a:t>9/23/2020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09: Управление процессами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1612-DB90-404A-B65B-89973EAB447E}" type="datetime1">
              <a:rPr lang="en-US" smtClean="0"/>
              <a:t>9/23/2020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09: Управление процессами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F418-D9E1-445E-805B-25E2727A1420}" type="datetime1">
              <a:rPr lang="en-US" smtClean="0"/>
              <a:t>9/23/2020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09: Управление процессами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0303-E0A7-4913-B424-C5B155437DA3}" type="datetime1">
              <a:rPr lang="en-US" smtClean="0"/>
              <a:t>9/23/2020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09: Управление процессами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C086-6666-4048-8E5C-65F0CF72DD1C}" type="datetime1">
              <a:rPr lang="en-US" smtClean="0"/>
              <a:t>9/23/2020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09: Управление процессами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4EC3B-7015-4AF9-9F2C-1D9671E4C1FD}" type="datetime1">
              <a:rPr lang="en-US" smtClean="0"/>
              <a:t>9/23/2020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09: Управление процессами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D375C320-8F02-41B3-9359-F0B7770E544D}" type="datetime1">
              <a:rPr lang="en-US" smtClean="0"/>
              <a:t>9/23/2020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r>
              <a:rPr lang="ru-RU" sz="1000" smtClean="0"/>
              <a:t>09: Управление процессами</a:t>
            </a:r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d-x.ru/wp-content/uploads/2015/01/2-windows-power-shell.jpeg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d-x.ru/wp-content/uploads/2015/01/3-windows-power-shell.jpeg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4005064"/>
            <a:ext cx="8712968" cy="2246769"/>
          </a:xfrm>
          <a:solidFill>
            <a:schemeClr val="bg1"/>
          </a:solidFill>
        </p:spPr>
        <p:txBody>
          <a:bodyPr>
            <a:spAutoFit/>
          </a:bodyPr>
          <a:lstStyle/>
          <a:p>
            <a:pPr algn="l"/>
            <a:r>
              <a:rPr lang="ru-RU" altLang="ru-RU" dirty="0">
                <a:solidFill>
                  <a:srgbClr val="002060"/>
                </a:solidFill>
              </a:rPr>
              <a:t>1. Понятие интерфейса.</a:t>
            </a:r>
          </a:p>
          <a:p>
            <a:pPr algn="l"/>
            <a:r>
              <a:rPr lang="ru-RU" altLang="ru-RU" dirty="0">
                <a:solidFill>
                  <a:srgbClr val="002060"/>
                </a:solidFill>
              </a:rPr>
              <a:t>2. Интерфейс пользователя в операционных системах.</a:t>
            </a:r>
          </a:p>
          <a:p>
            <a:pPr algn="l"/>
            <a:r>
              <a:rPr lang="ru-RU" altLang="ru-RU" dirty="0">
                <a:solidFill>
                  <a:srgbClr val="002060"/>
                </a:solidFill>
              </a:rPr>
              <a:t>3. Интерфейс командной строки. Командная строка </a:t>
            </a:r>
            <a:r>
              <a:rPr lang="ru-RU" altLang="ru-RU" dirty="0" smtClean="0">
                <a:solidFill>
                  <a:srgbClr val="002060"/>
                </a:solidFill>
              </a:rPr>
              <a:t>Windows</a:t>
            </a: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8784976" cy="2334121"/>
          </a:xfrm>
        </p:spPr>
        <p:txBody>
          <a:bodyPr>
            <a:noAutofit/>
          </a:bodyPr>
          <a:lstStyle/>
          <a:p>
            <a:pPr algn="l"/>
            <a:r>
              <a:rPr lang="ru-RU" sz="4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Интерфейс операционных систем. Командная строка</a:t>
            </a:r>
            <a:endParaRPr lang="ru-RU" sz="4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179512" y="341040"/>
            <a:ext cx="8712968" cy="925223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0" algn="r" eaLnBrk="1" hangingPunct="1">
              <a:buNone/>
              <a:defRPr sz="2800">
                <a:latin typeface="+mn-lt"/>
              </a:defRPr>
            </a:lvl1pPr>
            <a:lvl2pPr marL="457200" indent="0" algn="ctr" eaLnBrk="1" hangingPunct="1">
              <a:buNone/>
              <a:defRPr sz="2400">
                <a:latin typeface="+mn-lt"/>
              </a:defRPr>
            </a:lvl2pPr>
            <a:lvl3pPr marL="914400" indent="0" algn="ctr" eaLnBrk="1" hangingPunct="1">
              <a:buNone/>
              <a:defRPr sz="2400">
                <a:latin typeface="+mn-lt"/>
              </a:defRPr>
            </a:lvl3pPr>
            <a:lvl4pPr marL="1371600" indent="0" algn="ctr" eaLnBrk="1" hangingPunct="1">
              <a:buNone/>
              <a:defRPr sz="2000">
                <a:latin typeface="+mn-lt"/>
              </a:defRPr>
            </a:lvl4pPr>
            <a:lvl5pPr marL="1828800" indent="0" algn="ctr" eaLnBrk="1" hangingPunct="1">
              <a:buNone/>
              <a:defRPr sz="2000">
                <a:latin typeface="+mn-lt"/>
              </a:defRPr>
            </a:lvl5pPr>
            <a:lvl6pPr marL="2286000" indent="0" algn="ctr" eaLnBrk="1" hangingPunct="1">
              <a:buNone/>
              <a:defRPr sz="2000"/>
            </a:lvl6pPr>
            <a:lvl7pPr marL="2743200" indent="0" algn="ctr" eaLnBrk="1" hangingPunct="1">
              <a:buNone/>
              <a:defRPr sz="2000"/>
            </a:lvl7pPr>
            <a:lvl8pPr marL="3200400" indent="0" algn="ctr" eaLnBrk="1" hangingPunct="1">
              <a:buNone/>
              <a:defRPr sz="2000"/>
            </a:lvl8pPr>
            <a:lvl9pPr marL="3657600" indent="0" algn="ctr" eaLnBrk="1" hangingPunct="1">
              <a:buNone/>
              <a:defRPr sz="2000"/>
            </a:lvl9pPr>
          </a:lstStyle>
          <a:p>
            <a:r>
              <a:rPr lang="ru-RU" b="1" kern="0" dirty="0" smtClean="0">
                <a:solidFill>
                  <a:sysClr val="windowText" lastClr="000000"/>
                </a:solidFill>
              </a:rPr>
              <a:t>Операционные системы</a:t>
            </a:r>
            <a:endParaRPr lang="en-US" b="1" kern="0" dirty="0" smtClean="0">
              <a:solidFill>
                <a:sysClr val="windowText" lastClr="000000"/>
              </a:solidFill>
            </a:endParaRPr>
          </a:p>
          <a:p>
            <a:r>
              <a:rPr lang="ru-RU" b="1" kern="0" dirty="0" smtClean="0">
                <a:solidFill>
                  <a:sysClr val="windowText" lastClr="000000"/>
                </a:solidFill>
              </a:rPr>
              <a:t>занятие 13</a:t>
            </a:r>
            <a:endParaRPr lang="ru-RU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13931" y="378242"/>
            <a:ext cx="876935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99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ru-RU" altLang="ru-RU" sz="2800" b="1" kern="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Графический интерфейс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ru-RU" altLang="ru-RU" sz="2800" dirty="0" smtClean="0">
                <a:solidFill>
                  <a:schemeClr val="tx1"/>
                </a:solidFill>
                <a:latin typeface="+mn-lt"/>
              </a:rPr>
              <a:t>Основан   </a:t>
            </a:r>
            <a:r>
              <a:rPr lang="ru-RU" altLang="ru-RU" sz="2800" dirty="0">
                <a:solidFill>
                  <a:schemeClr val="tx1"/>
                </a:solidFill>
                <a:latin typeface="+mn-lt"/>
              </a:rPr>
              <a:t>на   взаимодействии  активных   и   пассивных   </a:t>
            </a:r>
            <a:r>
              <a:rPr lang="ru-RU" altLang="ru-RU" sz="2800" b="1" i="1" dirty="0">
                <a:solidFill>
                  <a:srgbClr val="C00000"/>
                </a:solidFill>
                <a:latin typeface="+mn-lt"/>
              </a:rPr>
              <a:t>экранных элементов управления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2771" y="3920110"/>
            <a:ext cx="8769350" cy="27853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99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Графический многооконный пиктографический интерфейс </a:t>
            </a:r>
            <a:r>
              <a:rPr lang="ru-RU" sz="2800" i="1" dirty="0"/>
              <a:t>- </a:t>
            </a:r>
            <a:r>
              <a:rPr lang="ru-RU" sz="2800" dirty="0">
                <a:solidFill>
                  <a:schemeClr val="tx1"/>
                </a:solidFill>
              </a:rPr>
              <a:t>рабочий стол (</a:t>
            </a:r>
            <a:r>
              <a:rPr lang="ru-RU" sz="2800" dirty="0" err="1">
                <a:solidFill>
                  <a:schemeClr val="tx1"/>
                </a:solidFill>
              </a:rPr>
              <a:t>DeskTop</a:t>
            </a:r>
            <a:r>
              <a:rPr lang="ru-RU" sz="2800" dirty="0">
                <a:solidFill>
                  <a:schemeClr val="tx1"/>
                </a:solidFill>
              </a:rPr>
              <a:t>), на котором располагаются пиктограммы (значки или иконки программ). Все операции производятся, как правило, мышью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2771" y="1928197"/>
            <a:ext cx="8769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+mn-lt"/>
              </a:rPr>
              <a:t>Активный </a:t>
            </a:r>
            <a:r>
              <a:rPr lang="ru-RU" sz="2400" dirty="0">
                <a:latin typeface="+mn-lt"/>
              </a:rPr>
              <a:t>  элемент   управления   -   указатель   мыши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6636" y="2554822"/>
            <a:ext cx="8785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Пассивные</a:t>
            </a:r>
            <a:r>
              <a:rPr lang="ru-RU" sz="2400" dirty="0" smtClean="0">
                <a:latin typeface="+mn-lt"/>
              </a:rPr>
              <a:t> элементы </a:t>
            </a:r>
            <a:r>
              <a:rPr lang="ru-RU" sz="2400" dirty="0">
                <a:latin typeface="+mn-lt"/>
              </a:rPr>
              <a:t>управления </a:t>
            </a:r>
            <a:r>
              <a:rPr lang="ru-RU" sz="2400" dirty="0" smtClean="0">
                <a:latin typeface="+mn-lt"/>
              </a:rPr>
              <a:t>- </a:t>
            </a:r>
            <a:r>
              <a:rPr lang="ru-RU" sz="2400" dirty="0">
                <a:latin typeface="+mn-lt"/>
              </a:rPr>
              <a:t>графические элементы </a:t>
            </a:r>
            <a:r>
              <a:rPr lang="ru-RU" sz="2400" dirty="0" smtClean="0">
                <a:latin typeface="+mn-lt"/>
              </a:rPr>
              <a:t>приложений </a:t>
            </a:r>
            <a:r>
              <a:rPr lang="ru-RU" sz="2400" dirty="0">
                <a:latin typeface="+mn-lt"/>
              </a:rPr>
              <a:t>(экранные кнопки, значки, переключатели, флажки, раскрывающиеся списки, строки меню и </a:t>
            </a:r>
            <a:r>
              <a:rPr lang="ru-RU" sz="2400" dirty="0" smtClean="0">
                <a:latin typeface="+mn-lt"/>
              </a:rPr>
              <a:t>др.)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346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00635" y="210434"/>
            <a:ext cx="8681464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 cap="rnd" cmpd="dbl">
            <a:solidFill>
              <a:srgbClr val="C00000"/>
            </a:solidFill>
            <a:bevel/>
          </a:ln>
        </p:spPr>
        <p:txBody>
          <a:bodyPr wrap="square" lIns="72000" rIns="72000" anchor="ctr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dirty="0" smtClean="0"/>
              <a:t>ПРОГРАММНЫЕ ОБОЛОЧКИ</a:t>
            </a:r>
            <a:endParaRPr lang="ru-RU" kern="0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13931" y="1052736"/>
            <a:ext cx="8769350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99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ru-RU" altLang="ru-RU" sz="2800" b="1" i="1" dirty="0">
                <a:solidFill>
                  <a:srgbClr val="C00000"/>
                </a:solidFill>
                <a:latin typeface="+mn-lt"/>
              </a:rPr>
              <a:t>Оболочкой</a:t>
            </a:r>
            <a:r>
              <a:rPr lang="ru-RU" altLang="ru-RU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altLang="ru-RU" sz="2800" dirty="0">
                <a:solidFill>
                  <a:schemeClr val="tx1"/>
                </a:solidFill>
                <a:latin typeface="+mn-lt"/>
              </a:rPr>
              <a:t>называют программу, которая формирует команды для операционной системы или другой программы. Как правило, оболочка </a:t>
            </a:r>
            <a:r>
              <a:rPr lang="ru-RU" altLang="ru-RU" sz="2800" b="1" i="1" dirty="0">
                <a:solidFill>
                  <a:srgbClr val="C00000"/>
                </a:solidFill>
                <a:latin typeface="+mn-lt"/>
              </a:rPr>
              <a:t>не выполняет самостоятельных действий</a:t>
            </a:r>
            <a:r>
              <a:rPr lang="ru-RU" altLang="ru-RU" sz="2800" dirty="0">
                <a:solidFill>
                  <a:schemeClr val="tx1"/>
                </a:solidFill>
                <a:latin typeface="+mn-lt"/>
              </a:rPr>
              <a:t> над данными.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31" y="4941168"/>
            <a:ext cx="8712968" cy="156966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Пример 2: </a:t>
            </a:r>
            <a:r>
              <a:rPr lang="ru-RU" sz="2400" dirty="0" smtClean="0">
                <a:latin typeface="+mn-lt"/>
              </a:rPr>
              <a:t>файловые менеджеры </a:t>
            </a:r>
            <a:r>
              <a:rPr lang="en-US" sz="2400" dirty="0" smtClean="0">
                <a:latin typeface="+mn-lt"/>
              </a:rPr>
              <a:t>Norton Commander </a:t>
            </a:r>
            <a:r>
              <a:rPr lang="ru-RU" sz="2400" dirty="0" smtClean="0">
                <a:latin typeface="+mn-lt"/>
              </a:rPr>
              <a:t>и его потомки (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Total Commander, FAR manager, Midnight Commander</a:t>
            </a:r>
            <a:r>
              <a:rPr lang="en-US" sz="2400" dirty="0" smtClean="0">
                <a:latin typeface="+mn-lt"/>
              </a:rPr>
              <a:t>) – </a:t>
            </a:r>
            <a:r>
              <a:rPr lang="ru-RU" sz="2400" dirty="0" smtClean="0">
                <a:latin typeface="+mn-lt"/>
              </a:rPr>
              <a:t>формируют команды операционной системы по созданию, копированию, удалению папок и файлов.</a:t>
            </a:r>
            <a:endParaRPr lang="ru-RU" sz="24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31" y="350100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Пример 1: </a:t>
            </a:r>
            <a:r>
              <a:rPr lang="ru-RU" sz="2400" dirty="0" smtClean="0">
                <a:latin typeface="+mn-lt"/>
              </a:rPr>
              <a:t>программа </a:t>
            </a:r>
            <a:r>
              <a:rPr lang="en-US" sz="2400" dirty="0" smtClean="0">
                <a:latin typeface="+mn-lt"/>
              </a:rPr>
              <a:t>WinRAR – </a:t>
            </a:r>
            <a:r>
              <a:rPr lang="ru-RU" sz="2400" dirty="0" smtClean="0">
                <a:latin typeface="+mn-lt"/>
              </a:rPr>
              <a:t>это оболочка, которая передает программе </a:t>
            </a:r>
            <a:r>
              <a:rPr lang="en-US" sz="2400" dirty="0" smtClean="0">
                <a:latin typeface="+mn-lt"/>
              </a:rPr>
              <a:t>rar.exe </a:t>
            </a:r>
            <a:r>
              <a:rPr lang="ru-RU" sz="2400" dirty="0" smtClean="0">
                <a:latin typeface="+mn-lt"/>
              </a:rPr>
              <a:t>режимы сжатия и список файлов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194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егендарный файловый менеджер Norton Command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12" y="1340768"/>
            <a:ext cx="8820472" cy="51874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46384" y="332656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Файловый менеджер </a:t>
            </a:r>
            <a:r>
              <a:rPr lang="en-US" sz="3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Norton Commander</a:t>
            </a:r>
            <a:endParaRPr lang="ru-RU" sz="32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16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384" y="332656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Файловый менеджер </a:t>
            </a:r>
            <a:r>
              <a:rPr lang="en-US" sz="3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Commander</a:t>
            </a:r>
            <a:endParaRPr lang="ru-RU" sz="32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83" y="1409874"/>
            <a:ext cx="8272359" cy="527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11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384" y="332656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Файловый менеджер </a:t>
            </a:r>
            <a:r>
              <a:rPr lang="en-US" sz="3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Midnight Commander (</a:t>
            </a:r>
            <a:r>
              <a:rPr lang="ru-RU" sz="3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 </a:t>
            </a:r>
            <a:r>
              <a:rPr lang="en-US" sz="3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Linux)</a:t>
            </a:r>
            <a:endParaRPr lang="ru-RU" sz="32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98" y="1409874"/>
            <a:ext cx="7002989" cy="522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63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143" y="116632"/>
            <a:ext cx="8568952" cy="936104"/>
          </a:xfrm>
        </p:spPr>
        <p:txBody>
          <a:bodyPr/>
          <a:lstStyle/>
          <a:p>
            <a:r>
              <a:rPr lang="ru-RU" sz="3200" dirty="0" smtClean="0"/>
              <a:t>ИНТЕРФЕЙС КОМАНДНОЙ СТРОКИ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143" y="3013790"/>
            <a:ext cx="8568952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Интерфейс командной строки (англ. </a:t>
            </a:r>
            <a:r>
              <a:rPr lang="ru-RU" sz="2400" dirty="0" err="1">
                <a:latin typeface="+mn-lt"/>
              </a:rPr>
              <a:t>Command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line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interface</a:t>
            </a:r>
            <a:r>
              <a:rPr lang="ru-RU" sz="2400" dirty="0">
                <a:latin typeface="+mn-lt"/>
              </a:rPr>
              <a:t>, CLI) – разновидность текстового </a:t>
            </a:r>
            <a:r>
              <a:rPr lang="ru-RU" sz="2400" dirty="0" smtClean="0">
                <a:latin typeface="+mn-lt"/>
              </a:rPr>
              <a:t>интерфейса, </a:t>
            </a:r>
            <a:r>
              <a:rPr lang="ru-RU" sz="2400" dirty="0">
                <a:latin typeface="+mn-lt"/>
              </a:rPr>
              <a:t>в котором инструкции компьютеру даются в основном путем ввода с клавиатуры текстовых строк (команд). Также известен под названием "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>консоль</a:t>
            </a:r>
            <a:r>
              <a:rPr lang="ru-RU" sz="2400" dirty="0">
                <a:latin typeface="+mn-lt"/>
              </a:rPr>
              <a:t>".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8143" y="1196752"/>
            <a:ext cx="846094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3200" b="1" dirty="0">
                <a:solidFill>
                  <a:srgbClr val="FF0000"/>
                </a:solidFill>
                <a:latin typeface="+mn-lt"/>
              </a:rPr>
              <a:t>Всякая операционная система имеет командный интерфейс (иногда в скрытой форме).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8143" y="5157192"/>
            <a:ext cx="8568952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99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ru-RU" altLang="ru-RU" sz="2800" dirty="0">
                <a:solidFill>
                  <a:schemeClr val="tx1"/>
                </a:solidFill>
                <a:latin typeface="+mn-lt"/>
              </a:rPr>
              <a:t>Командная строка </a:t>
            </a:r>
            <a:r>
              <a:rPr lang="en-US" altLang="ru-RU" sz="2800" dirty="0" smtClean="0">
                <a:solidFill>
                  <a:schemeClr val="tx1"/>
                </a:solidFill>
                <a:latin typeface="+mn-lt"/>
              </a:rPr>
              <a:t>Windows </a:t>
            </a:r>
            <a:r>
              <a:rPr lang="ru-RU" altLang="ru-RU" sz="2800" dirty="0" smtClean="0">
                <a:solidFill>
                  <a:schemeClr val="tx1"/>
                </a:solidFill>
                <a:latin typeface="+mn-lt"/>
              </a:rPr>
              <a:t>- </a:t>
            </a:r>
            <a:r>
              <a:rPr lang="ru-RU" altLang="ru-RU" sz="2800" dirty="0">
                <a:solidFill>
                  <a:schemeClr val="tx1"/>
                </a:solidFill>
                <a:latin typeface="+mn-lt"/>
              </a:rPr>
              <a:t>это приложение </a:t>
            </a:r>
            <a:r>
              <a:rPr lang="ru-RU" altLang="ru-RU" sz="2800" dirty="0" smtClean="0">
                <a:solidFill>
                  <a:schemeClr val="tx1"/>
                </a:solidFill>
                <a:latin typeface="+mn-lt"/>
              </a:rPr>
              <a:t>cmd.exe. В </a:t>
            </a:r>
            <a:r>
              <a:rPr lang="en-US" altLang="ru-RU" sz="2800" dirty="0" smtClean="0">
                <a:solidFill>
                  <a:schemeClr val="tx1"/>
                </a:solidFill>
                <a:latin typeface="+mn-lt"/>
              </a:rPr>
              <a:t>Windows 7,10 </a:t>
            </a:r>
            <a:r>
              <a:rPr lang="ru-RU" altLang="ru-RU" sz="2800" dirty="0" smtClean="0">
                <a:solidFill>
                  <a:schemeClr val="tx1"/>
                </a:solidFill>
                <a:latin typeface="+mn-lt"/>
              </a:rPr>
              <a:t>появилась также программа </a:t>
            </a:r>
            <a:r>
              <a:rPr lang="en-US" altLang="ru-RU" sz="2800" dirty="0" smtClean="0">
                <a:solidFill>
                  <a:schemeClr val="tx1"/>
                </a:solidFill>
                <a:latin typeface="+mn-lt"/>
              </a:rPr>
              <a:t>PowerShell</a:t>
            </a:r>
            <a:endParaRPr lang="ru-RU" altLang="ru-RU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48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6370" y="404664"/>
            <a:ext cx="8784976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99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/>
              <a:t>В операционных системах Windows и Linux командная строка </a:t>
            </a:r>
            <a:r>
              <a:rPr lang="ru-RU" sz="2400" b="1" dirty="0" smtClean="0"/>
              <a:t>включает </a:t>
            </a:r>
            <a:r>
              <a:rPr lang="ru-RU" sz="2400" b="1" dirty="0"/>
              <a:t>следующие элементы.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Имя команды </a:t>
            </a:r>
            <a:r>
              <a:rPr lang="ru-RU" sz="2400" dirty="0"/>
              <a:t>(например, </a:t>
            </a:r>
            <a:r>
              <a:rPr lang="ru-RU" sz="2400" dirty="0" err="1"/>
              <a:t>dir</a:t>
            </a:r>
            <a:r>
              <a:rPr lang="ru-RU" sz="2400" dirty="0"/>
              <a:t>)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Ключи или опции команды </a:t>
            </a:r>
            <a:r>
              <a:rPr lang="ru-RU" sz="2400" dirty="0"/>
              <a:t>– дополняют или изменяют поведение команды по умолчанию. Например, </a:t>
            </a:r>
            <a:r>
              <a:rPr lang="ru-RU" sz="2400" dirty="0" smtClean="0"/>
              <a:t>параметр </a:t>
            </a:r>
            <a:r>
              <a:rPr lang="ru-RU" sz="2400" b="1" i="1" dirty="0">
                <a:solidFill>
                  <a:srgbClr val="C00000"/>
                </a:solidFill>
              </a:rPr>
              <a:t>/p</a:t>
            </a:r>
            <a:r>
              <a:rPr lang="ru-RU" sz="2400" dirty="0"/>
              <a:t> указывает, что после заполнения экрана необходимо сделать остановку и ожидать нажатия пользователем клавиши.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Параметры команды </a:t>
            </a:r>
            <a:r>
              <a:rPr lang="ru-RU" sz="2400" dirty="0"/>
              <a:t>– сведения, необходимые для выполнения </a:t>
            </a:r>
            <a:r>
              <a:rPr lang="ru-RU" sz="2400" dirty="0" smtClean="0"/>
              <a:t>команды</a:t>
            </a:r>
            <a:r>
              <a:rPr lang="ru-RU" sz="2400" dirty="0"/>
              <a:t>. Например, по умолчанию команда </a:t>
            </a:r>
            <a:r>
              <a:rPr lang="ru-RU" sz="2400" dirty="0" err="1"/>
              <a:t>dir</a:t>
            </a:r>
            <a:r>
              <a:rPr lang="ru-RU" sz="2400" dirty="0"/>
              <a:t> выводит оглавление текущего каталога. Указание конкретного имени (например, D:\FPC\grp28) позволяет получить оглавление конкретного каталога. Указание шаблона (например, *.</a:t>
            </a:r>
            <a:r>
              <a:rPr lang="ru-RU" sz="2400" dirty="0" err="1"/>
              <a:t>pas</a:t>
            </a:r>
            <a:r>
              <a:rPr lang="ru-RU" sz="2400" dirty="0"/>
              <a:t>) позволяет получить список файлов, соответствующих заданному </a:t>
            </a:r>
            <a:r>
              <a:rPr lang="ru-RU" sz="2400" dirty="0" smtClean="0"/>
              <a:t>шаблону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0326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762000"/>
            <a:ext cx="8813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26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13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630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00635" y="210434"/>
            <a:ext cx="8681464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 cap="rnd" cmpd="dbl">
            <a:solidFill>
              <a:srgbClr val="C00000"/>
            </a:solidFill>
            <a:bevel/>
          </a:ln>
        </p:spPr>
        <p:txBody>
          <a:bodyPr wrap="square" lIns="72000" rIns="72000" anchor="ctr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Windows Power Shell</a:t>
            </a:r>
            <a:endParaRPr lang="ru-RU" kern="0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00635" y="1124744"/>
            <a:ext cx="876935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99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ru-RU" sz="2800" b="1" i="1" dirty="0" err="1">
                <a:solidFill>
                  <a:srgbClr val="C00000"/>
                </a:solidFill>
              </a:rPr>
              <a:t>Power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</a:rPr>
              <a:t>Shell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– это современная стандартизированная оболочка командной строки</a:t>
            </a:r>
            <a:endParaRPr lang="ru-RU" altLang="ru-RU" sz="2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8820" y="2260723"/>
            <a:ext cx="876935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99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ru-RU" sz="2800" dirty="0"/>
              <a:t>Оболочка </a:t>
            </a:r>
            <a:r>
              <a:rPr lang="ru-RU" sz="2800" dirty="0" err="1"/>
              <a:t>Power</a:t>
            </a:r>
            <a:r>
              <a:rPr lang="ru-RU" sz="2800" dirty="0"/>
              <a:t> </a:t>
            </a:r>
            <a:r>
              <a:rPr lang="ru-RU" sz="2800" dirty="0" err="1"/>
              <a:t>Shell</a:t>
            </a:r>
            <a:r>
              <a:rPr lang="ru-RU" sz="2800" dirty="0"/>
              <a:t> имеет собственный набор команд, как и консоль CMD, называемых </a:t>
            </a:r>
            <a:r>
              <a:rPr lang="ru-RU" sz="2800" b="1" i="1" dirty="0" err="1">
                <a:solidFill>
                  <a:srgbClr val="C00000"/>
                </a:solidFill>
              </a:rPr>
              <a:t>командлетами</a:t>
            </a:r>
            <a:endParaRPr lang="ru-RU" altLang="ru-RU" sz="2800" b="1" i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2749" y="4077072"/>
            <a:ext cx="8769350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buNone/>
            </a:pPr>
            <a:r>
              <a:rPr lang="ru-RU" sz="2800" dirty="0"/>
              <a:t>К</a:t>
            </a:r>
            <a:r>
              <a:rPr lang="ru-RU" sz="2800" dirty="0" smtClean="0"/>
              <a:t>оманды </a:t>
            </a:r>
            <a:r>
              <a:rPr lang="ru-RU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  <a:r>
              <a:rPr lang="ru-RU" sz="2800" dirty="0"/>
              <a:t>, </a:t>
            </a:r>
            <a:r>
              <a:rPr lang="ru-RU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ru-RU" sz="2800" dirty="0"/>
              <a:t>, </a:t>
            </a:r>
            <a:r>
              <a:rPr lang="ru-RU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ru-RU" sz="2800" dirty="0"/>
              <a:t> и им подобные в этой оболочке являются </a:t>
            </a:r>
            <a:r>
              <a:rPr lang="ru-RU" sz="2800" b="1" i="1" dirty="0" smtClean="0">
                <a:solidFill>
                  <a:srgbClr val="C00000"/>
                </a:solidFill>
              </a:rPr>
              <a:t>псевдонимами</a:t>
            </a:r>
            <a:r>
              <a:rPr lang="ru-RU" sz="2800" dirty="0" smtClean="0"/>
              <a:t>, </a:t>
            </a:r>
            <a:r>
              <a:rPr lang="ru-RU" sz="2800" dirty="0"/>
              <a:t>служащими просто для удобства. Пример: команда </a:t>
            </a:r>
            <a:r>
              <a:rPr lang="ru-RU" sz="2800" dirty="0" err="1"/>
              <a:t>dir</a:t>
            </a:r>
            <a:r>
              <a:rPr lang="ru-RU" sz="2800" dirty="0"/>
              <a:t>, </a:t>
            </a:r>
            <a:r>
              <a:rPr lang="ru-RU" sz="2800" dirty="0" smtClean="0"/>
              <a:t>соответствует </a:t>
            </a:r>
            <a:r>
              <a:rPr lang="ru-RU" sz="2800" dirty="0" err="1"/>
              <a:t>командлету</a:t>
            </a:r>
            <a:r>
              <a:rPr lang="ru-RU" sz="2800" dirty="0"/>
              <a:t> </a:t>
            </a:r>
            <a:r>
              <a:rPr lang="ru-RU" sz="2800" b="1" dirty="0" err="1"/>
              <a:t>Get-ChildItem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80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08669" y="1124744"/>
            <a:ext cx="8769350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99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ru-RU" altLang="ru-RU" sz="3000" b="1" i="1" dirty="0">
                <a:solidFill>
                  <a:srgbClr val="C00000"/>
                </a:solidFill>
                <a:latin typeface="+mn-lt"/>
              </a:rPr>
              <a:t>Интерфейс</a:t>
            </a:r>
            <a:r>
              <a:rPr lang="ru-RU" altLang="ru-RU" sz="3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altLang="ru-RU" sz="3000" dirty="0">
                <a:solidFill>
                  <a:schemeClr val="tx1"/>
                </a:solidFill>
                <a:latin typeface="+mn-lt"/>
              </a:rPr>
              <a:t>—  в  широком  смысле  слова,  это  </a:t>
            </a:r>
            <a:r>
              <a:rPr lang="ru-RU" altLang="ru-RU" sz="3000" b="1" i="1" dirty="0">
                <a:solidFill>
                  <a:srgbClr val="7030A0"/>
                </a:solidFill>
                <a:latin typeface="+mn-lt"/>
              </a:rPr>
              <a:t>способ</a:t>
            </a:r>
            <a:r>
              <a:rPr lang="ru-RU" altLang="ru-RU" sz="3000" dirty="0">
                <a:solidFill>
                  <a:schemeClr val="tx1"/>
                </a:solidFill>
                <a:latin typeface="+mn-lt"/>
              </a:rPr>
              <a:t>  (стандарт)  </a:t>
            </a:r>
            <a:r>
              <a:rPr lang="ru-RU" altLang="ru-RU" sz="3000" b="1" i="1" dirty="0">
                <a:solidFill>
                  <a:srgbClr val="7030A0"/>
                </a:solidFill>
                <a:latin typeface="+mn-lt"/>
              </a:rPr>
              <a:t>взаимодействия</a:t>
            </a:r>
            <a:r>
              <a:rPr lang="ru-RU" altLang="ru-RU" sz="3000" dirty="0">
                <a:solidFill>
                  <a:srgbClr val="7030A0"/>
                </a:solidFill>
                <a:latin typeface="+mn-lt"/>
              </a:rPr>
              <a:t> </a:t>
            </a:r>
            <a:r>
              <a:rPr lang="ru-RU" altLang="ru-RU" sz="3000" dirty="0">
                <a:solidFill>
                  <a:schemeClr val="tx1"/>
                </a:solidFill>
                <a:latin typeface="+mn-lt"/>
              </a:rPr>
              <a:t>между объектами</a:t>
            </a:r>
            <a:endParaRPr lang="ru-RU" altLang="ru-RU" sz="30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2844" y="188640"/>
            <a:ext cx="8175267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 cap="rnd" cmpd="dbl">
            <a:solidFill>
              <a:srgbClr val="C00000"/>
            </a:solidFill>
            <a:bevel/>
          </a:ln>
        </p:spPr>
        <p:txBody>
          <a:bodyPr lIns="72000" rIns="72000" anchor="ctr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kern="0" smtClean="0"/>
              <a:t>ПОНЯТИЕ ИНТЕРФЕЙСА</a:t>
            </a:r>
            <a:endParaRPr lang="ru-RU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197363" y="2753248"/>
            <a:ext cx="8791961" cy="120032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  <a:latin typeface="+mn-lt"/>
              </a:rPr>
              <a:t>Посредническая функция</a:t>
            </a:r>
            <a:r>
              <a:rPr lang="ru-RU" sz="2400" dirty="0">
                <a:latin typeface="+mn-lt"/>
              </a:rPr>
              <a:t> операционной системы заключается в </a:t>
            </a:r>
            <a:r>
              <a:rPr lang="ru-RU" sz="2400" b="1" i="1" dirty="0">
                <a:solidFill>
                  <a:srgbClr val="7030A0"/>
                </a:solidFill>
                <a:latin typeface="+mn-lt"/>
              </a:rPr>
              <a:t>обеспечении интерфейса</a:t>
            </a:r>
            <a:r>
              <a:rPr lang="ru-RU" sz="2400" dirty="0">
                <a:latin typeface="+mn-lt"/>
              </a:rPr>
              <a:t> между различными объектами персонального компьютера.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5802" y="4104753"/>
            <a:ext cx="8769350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99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ru-RU" altLang="ru-RU" sz="3000" b="1" i="1" dirty="0">
                <a:solidFill>
                  <a:srgbClr val="C00000"/>
                </a:solidFill>
                <a:latin typeface="+mn-lt"/>
              </a:rPr>
              <a:t>Интерфейс</a:t>
            </a:r>
            <a:r>
              <a:rPr lang="ru-RU" altLang="ru-RU" sz="3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altLang="ru-RU" sz="3000" dirty="0">
                <a:solidFill>
                  <a:schemeClr val="tx1"/>
                </a:solidFill>
                <a:latin typeface="+mn-lt"/>
              </a:rPr>
              <a:t>в техническом смысле слова </a:t>
            </a:r>
            <a:r>
              <a:rPr lang="ru-RU" altLang="ru-RU" sz="3000" dirty="0" err="1">
                <a:solidFill>
                  <a:schemeClr val="tx1"/>
                </a:solidFill>
                <a:latin typeface="+mn-lt"/>
              </a:rPr>
              <a:t>задаѐт</a:t>
            </a:r>
            <a:r>
              <a:rPr lang="ru-RU" altLang="ru-RU" sz="30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altLang="ru-RU" sz="3000" b="1" i="1" dirty="0">
                <a:solidFill>
                  <a:srgbClr val="7030A0"/>
                </a:solidFill>
                <a:latin typeface="+mn-lt"/>
              </a:rPr>
              <a:t>параметры</a:t>
            </a:r>
            <a:r>
              <a:rPr lang="ru-RU" altLang="ru-RU" sz="3000" dirty="0">
                <a:solidFill>
                  <a:schemeClr val="tx1"/>
                </a:solidFill>
                <a:latin typeface="+mn-lt"/>
              </a:rPr>
              <a:t>, процедуры и </a:t>
            </a:r>
            <a:r>
              <a:rPr lang="ru-RU" altLang="ru-RU" sz="3000" b="1" i="1" dirty="0">
                <a:solidFill>
                  <a:srgbClr val="7030A0"/>
                </a:solidFill>
                <a:latin typeface="+mn-lt"/>
              </a:rPr>
              <a:t>характеристики взаимодействия </a:t>
            </a:r>
            <a:r>
              <a:rPr lang="ru-RU" altLang="ru-RU" sz="3000" dirty="0">
                <a:solidFill>
                  <a:schemeClr val="tx1"/>
                </a:solidFill>
                <a:latin typeface="+mn-lt"/>
              </a:rPr>
              <a:t>объектов</a:t>
            </a:r>
            <a:endParaRPr lang="ru-RU" altLang="ru-RU" sz="30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669" y="5733256"/>
            <a:ext cx="8791961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</a:rPr>
              <a:t>Интерфейс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/>
              <a:t>(</a:t>
            </a:r>
            <a:r>
              <a:rPr lang="ru-RU" sz="2400" b="1" i="1" dirty="0" err="1">
                <a:solidFill>
                  <a:srgbClr val="7030A0"/>
                </a:solidFill>
              </a:rPr>
              <a:t>interface</a:t>
            </a:r>
            <a:r>
              <a:rPr lang="ru-RU" sz="2400" dirty="0"/>
              <a:t>)  -  это  средства  взаимодействия,  средства  </a:t>
            </a:r>
            <a:r>
              <a:rPr lang="ru-RU" sz="2400" dirty="0" smtClean="0"/>
              <a:t>связи</a:t>
            </a:r>
            <a:r>
              <a:rPr lang="ru-RU" sz="2400" dirty="0"/>
              <a:t>,  сопряжения, согласования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536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чем нужен Windows Power Shell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56984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120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ечень допустимых команд Windows Power Shell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8" y="116632"/>
            <a:ext cx="9064061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1411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16632"/>
            <a:ext cx="6120680" cy="647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63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>
          <a:xfrm>
            <a:off x="357808" y="107687"/>
            <a:ext cx="8229600" cy="1015663"/>
          </a:xfrm>
        </p:spPr>
        <p:txBody>
          <a:bodyPr>
            <a:spAutoFit/>
          </a:bodyPr>
          <a:lstStyle/>
          <a:p>
            <a:r>
              <a:rPr lang="ru-RU" altLang="ru-RU" sz="6000" dirty="0" smtClean="0"/>
              <a:t>Конец фильма</a:t>
            </a:r>
            <a:endParaRPr lang="ru-RU" altLang="ru-RU" sz="6000" dirty="0"/>
          </a:p>
        </p:txBody>
      </p:sp>
      <p:grpSp>
        <p:nvGrpSpPr>
          <p:cNvPr id="7183" name="Group 15" descr="Фрагмент головоломки"/>
          <p:cNvGrpSpPr>
            <a:grpSpLocks/>
          </p:cNvGrpSpPr>
          <p:nvPr/>
        </p:nvGrpSpPr>
        <p:grpSpPr bwMode="auto">
          <a:xfrm>
            <a:off x="3101008" y="1365462"/>
            <a:ext cx="2311824" cy="3055879"/>
            <a:chOff x="2954" y="1560"/>
            <a:chExt cx="705" cy="958"/>
          </a:xfrm>
        </p:grpSpPr>
        <p:sp>
          <p:nvSpPr>
            <p:cNvPr id="7184" name="Puzzle3"/>
            <p:cNvSpPr>
              <a:spLocks noEditPoints="1" noChangeArrowheads="1"/>
            </p:cNvSpPr>
            <p:nvPr/>
          </p:nvSpPr>
          <p:spPr bwMode="auto">
            <a:xfrm>
              <a:off x="2954" y="1560"/>
              <a:ext cx="705" cy="958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CC99">
                <a:alpha val="75000"/>
              </a:srgbClr>
            </a:soli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ru-RU" altLang="ru-RU" sz="1600" b="1">
                <a:solidFill>
                  <a:srgbClr val="284C6A"/>
                </a:solidFill>
                <a:latin typeface="Verdana" pitchFamily="34" charset="0"/>
              </a:endParaRPr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blackWhite">
            <a:xfrm>
              <a:off x="3065" y="1946"/>
              <a:ext cx="52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altLang="ru-RU" sz="1600" b="1" dirty="0" smtClean="0">
                  <a:solidFill>
                    <a:srgbClr val="284C6A"/>
                  </a:solidFill>
                  <a:latin typeface="Verdana" pitchFamily="34" charset="0"/>
                </a:rPr>
                <a:t>Интерфейс</a:t>
              </a:r>
              <a:endParaRPr lang="ru-RU" altLang="ru-RU" sz="160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</p:grpSp>
      <p:grpSp>
        <p:nvGrpSpPr>
          <p:cNvPr id="7186" name="Group 18" descr="Фрагмент головоломки"/>
          <p:cNvGrpSpPr>
            <a:grpSpLocks/>
          </p:cNvGrpSpPr>
          <p:nvPr/>
        </p:nvGrpSpPr>
        <p:grpSpPr bwMode="auto">
          <a:xfrm>
            <a:off x="4467547" y="1000204"/>
            <a:ext cx="3705721" cy="3589986"/>
            <a:chOff x="2748" y="2258"/>
            <a:chExt cx="1126" cy="872"/>
          </a:xfrm>
        </p:grpSpPr>
        <p:sp>
          <p:nvSpPr>
            <p:cNvPr id="7187" name="Puzzle2"/>
            <p:cNvSpPr>
              <a:spLocks noEditPoints="1" noChangeArrowheads="1"/>
            </p:cNvSpPr>
            <p:nvPr/>
          </p:nvSpPr>
          <p:spPr bwMode="auto">
            <a:xfrm>
              <a:off x="2748" y="2258"/>
              <a:ext cx="1126" cy="872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A6D1D0"/>
            </a:soli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8" name="Text Box 20"/>
            <p:cNvSpPr txBox="1">
              <a:spLocks noChangeArrowheads="1"/>
            </p:cNvSpPr>
            <p:nvPr/>
          </p:nvSpPr>
          <p:spPr bwMode="blackWhite">
            <a:xfrm>
              <a:off x="3083" y="2703"/>
              <a:ext cx="528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altLang="ru-RU" sz="1600" b="1" dirty="0" smtClean="0">
                  <a:solidFill>
                    <a:srgbClr val="284C6A"/>
                  </a:solidFill>
                  <a:latin typeface="Verdana" pitchFamily="34" charset="0"/>
                </a:rPr>
                <a:t>Интерфейс</a:t>
              </a:r>
              <a:endParaRPr lang="ru-RU" altLang="ru-RU" sz="160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</p:grpSp>
      <p:grpSp>
        <p:nvGrpSpPr>
          <p:cNvPr id="7201" name="Group 33" descr="Фрагмент головоломки"/>
          <p:cNvGrpSpPr>
            <a:grpSpLocks/>
          </p:cNvGrpSpPr>
          <p:nvPr/>
        </p:nvGrpSpPr>
        <p:grpSpPr bwMode="auto">
          <a:xfrm>
            <a:off x="539928" y="2300391"/>
            <a:ext cx="3391067" cy="2093072"/>
            <a:chOff x="2080" y="1850"/>
            <a:chExt cx="1139" cy="664"/>
          </a:xfrm>
        </p:grpSpPr>
        <p:sp>
          <p:nvSpPr>
            <p:cNvPr id="7202" name="Puzzle1"/>
            <p:cNvSpPr>
              <a:spLocks noEditPoints="1" noChangeArrowheads="1"/>
            </p:cNvSpPr>
            <p:nvPr/>
          </p:nvSpPr>
          <p:spPr bwMode="auto">
            <a:xfrm>
              <a:off x="2080" y="1850"/>
              <a:ext cx="1139" cy="664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7FA9C3">
                <a:alpha val="57001"/>
              </a:srgbClr>
            </a:solidFill>
            <a:ln w="1587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3" name="Text Box 35"/>
            <p:cNvSpPr txBox="1">
              <a:spLocks noChangeArrowheads="1"/>
            </p:cNvSpPr>
            <p:nvPr/>
          </p:nvSpPr>
          <p:spPr bwMode="blackWhite">
            <a:xfrm>
              <a:off x="2393" y="2088"/>
              <a:ext cx="542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altLang="ru-RU" sz="1600" b="1" dirty="0" smtClean="0">
                  <a:solidFill>
                    <a:srgbClr val="284C6A"/>
                  </a:solidFill>
                  <a:latin typeface="Verdana" pitchFamily="34" charset="0"/>
                </a:rPr>
                <a:t>Интерфейс</a:t>
              </a:r>
              <a:endParaRPr lang="ru-RU" altLang="ru-RU" sz="160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</p:grpSp>
      <p:grpSp>
        <p:nvGrpSpPr>
          <p:cNvPr id="7204" name="Group 36" descr="Фрагмент головоломки"/>
          <p:cNvGrpSpPr>
            <a:grpSpLocks/>
          </p:cNvGrpSpPr>
          <p:nvPr/>
        </p:nvGrpSpPr>
        <p:grpSpPr bwMode="auto">
          <a:xfrm>
            <a:off x="1125471" y="3573016"/>
            <a:ext cx="2339526" cy="2965438"/>
            <a:chOff x="2313" y="2247"/>
            <a:chExt cx="679" cy="1115"/>
          </a:xfrm>
        </p:grpSpPr>
        <p:sp>
          <p:nvSpPr>
            <p:cNvPr id="7205" name="Puzzle4"/>
            <p:cNvSpPr>
              <a:spLocks noEditPoints="1" noChangeArrowheads="1"/>
            </p:cNvSpPr>
            <p:nvPr/>
          </p:nvSpPr>
          <p:spPr bwMode="auto">
            <a:xfrm>
              <a:off x="2313" y="2247"/>
              <a:ext cx="679" cy="1115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E1E4D1"/>
            </a:soli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6" name="Text Box 38"/>
            <p:cNvSpPr txBox="1">
              <a:spLocks noChangeArrowheads="1"/>
            </p:cNvSpPr>
            <p:nvPr/>
          </p:nvSpPr>
          <p:spPr bwMode="blackWhite">
            <a:xfrm>
              <a:off x="2430" y="2526"/>
              <a:ext cx="52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altLang="ru-RU" sz="1600" b="1" dirty="0" smtClean="0">
                  <a:solidFill>
                    <a:srgbClr val="284C6A"/>
                  </a:solidFill>
                  <a:latin typeface="Verdana" pitchFamily="34" charset="0"/>
                </a:rPr>
                <a:t>Интерфейс</a:t>
              </a:r>
              <a:endParaRPr lang="ru-RU" altLang="ru-RU" sz="160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764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72625" y="332656"/>
            <a:ext cx="7962900" cy="2360613"/>
            <a:chOff x="514" y="2370"/>
            <a:chExt cx="5016" cy="1487"/>
          </a:xfrm>
        </p:grpSpPr>
        <p:sp>
          <p:nvSpPr>
            <p:cNvPr id="3" name="Text Box 11"/>
            <p:cNvSpPr txBox="1">
              <a:spLocks noChangeArrowheads="1"/>
            </p:cNvSpPr>
            <p:nvPr/>
          </p:nvSpPr>
          <p:spPr bwMode="auto">
            <a:xfrm>
              <a:off x="1090" y="2403"/>
              <a:ext cx="4440" cy="1454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sz="7200" dirty="0" smtClean="0"/>
                <a:t>Есть вопросы</a:t>
              </a:r>
              <a:r>
                <a:rPr lang="en-US" altLang="ru-RU" sz="7200" dirty="0" smtClean="0"/>
                <a:t>?</a:t>
              </a:r>
              <a:endParaRPr lang="ru-RU" altLang="ru-RU" sz="7200" dirty="0"/>
            </a:p>
          </p:txBody>
        </p:sp>
        <p:sp>
          <p:nvSpPr>
            <p:cNvPr id="4" name="Oval 12"/>
            <p:cNvSpPr>
              <a:spLocks noChangeArrowheads="1"/>
            </p:cNvSpPr>
            <p:nvPr/>
          </p:nvSpPr>
          <p:spPr bwMode="auto">
            <a:xfrm>
              <a:off x="514" y="2370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ru-RU" sz="4400" dirty="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  <a:endParaRPr lang="ru-RU" altLang="ru-RU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84776" y="4264801"/>
            <a:ext cx="8563687" cy="1815882"/>
          </a:xfrm>
          <a:prstGeom prst="rect">
            <a:avLst/>
          </a:prstGeom>
          <a:solidFill>
            <a:srgbClr val="D1D1FF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200" dirty="0" smtClean="0">
                <a:latin typeface="+mn-lt"/>
              </a:rPr>
              <a:t>Просите, и дано будет вам; ищите, и найдете; стучите, и отворят вам</a:t>
            </a:r>
          </a:p>
          <a:p>
            <a:pPr>
              <a:spcBef>
                <a:spcPct val="50000"/>
              </a:spcBef>
            </a:pPr>
            <a:r>
              <a:rPr lang="ru-RU" altLang="ru-RU" sz="3200" b="0" i="1" dirty="0" smtClean="0">
                <a:latin typeface="+mn-lt"/>
              </a:rPr>
              <a:t>Евангелие от Матфея, гл. 7, ст. 7</a:t>
            </a:r>
            <a:endParaRPr lang="ru-RU" altLang="ru-RU" sz="3200" b="0" i="1" dirty="0"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8712968" cy="123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88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608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33265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uk-UA" sz="3200" b="1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Команд</a:t>
            </a:r>
            <a:r>
              <a:rPr lang="ru-RU" sz="3200" b="1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ы </a:t>
            </a:r>
            <a:r>
              <a:rPr lang="en-US" sz="3200" b="1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Windows 7</a:t>
            </a:r>
            <a:endParaRPr lang="ru-RU" sz="32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571" y="980728"/>
            <a:ext cx="8724926" cy="584775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+mn-lt"/>
              </a:rPr>
              <a:t>Команда переназначения активного диска</a:t>
            </a:r>
            <a:endParaRPr lang="ru-RU" sz="32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529" y="1772816"/>
            <a:ext cx="8712968" cy="1015663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>
                <a:latin typeface="+mn-lt"/>
              </a:rPr>
              <a:t>активный диск &gt; новый диск </a:t>
            </a:r>
          </a:p>
          <a:p>
            <a:pPr>
              <a:buNone/>
            </a:pPr>
            <a:r>
              <a:rPr lang="ru-RU" sz="2800" dirty="0">
                <a:latin typeface="+mn-lt"/>
              </a:rPr>
              <a:t>Пример:</a:t>
            </a:r>
            <a:r>
              <a:rPr lang="ru-RU" sz="2800" dirty="0"/>
              <a:t>   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C:\</a:t>
            </a: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3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ru-RU" sz="3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ru-RU" sz="3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307" y="2996952"/>
            <a:ext cx="8718190" cy="1077218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+mn-lt"/>
              </a:rPr>
              <a:t>Создание каталогов </a:t>
            </a:r>
            <a:r>
              <a:rPr lang="en-US" sz="3200" dirty="0" smtClean="0">
                <a:latin typeface="+mn-lt"/>
              </a:rPr>
              <a:t>MKDIR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диск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\путь\</a:t>
            </a:r>
            <a:r>
              <a:rPr lang="ru-RU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назв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каталога</a:t>
            </a:r>
            <a:endParaRPr lang="ru-RU" sz="32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265" y="4365104"/>
            <a:ext cx="8712968" cy="1077218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GB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:\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PROBA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</a:t>
            </a:r>
            <a:r>
              <a:rPr lang="en-GB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:\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proba</a:t>
            </a:r>
            <a:r>
              <a:rPr lang="en-GB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282" y="321774"/>
            <a:ext cx="8668205" cy="1077218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+mn-lt"/>
              </a:rPr>
              <a:t>Вывод содержимого каталога </a:t>
            </a:r>
            <a:r>
              <a:rPr lang="en-US" sz="3200" dirty="0" smtClean="0">
                <a:latin typeface="+mn-lt"/>
              </a:rPr>
              <a:t>DIR</a:t>
            </a:r>
          </a:p>
          <a:p>
            <a:r>
              <a:rPr lang="ru-RU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диск:\</a:t>
            </a:r>
            <a:r>
              <a:rPr lang="ru-RU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имя_каталога</a:t>
            </a: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/ключи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6223" y="1700808"/>
            <a:ext cx="8668265" cy="4031873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>
                <a:solidFill>
                  <a:srgbClr val="FF0000"/>
                </a:solidFill>
                <a:cs typeface="Consolas" panose="020B0609020204030204" pitchFamily="49" charset="0"/>
              </a:rPr>
              <a:t>/</a:t>
            </a:r>
            <a:r>
              <a:rPr lang="ru-RU" sz="2800" b="1" dirty="0" smtClean="0">
                <a:solidFill>
                  <a:srgbClr val="FF0000"/>
                </a:solidFill>
                <a:cs typeface="Consolas" panose="020B0609020204030204" pitchFamily="49" charset="0"/>
              </a:rPr>
              <a:t>Р</a:t>
            </a:r>
            <a:r>
              <a:rPr lang="en-US" sz="2800" b="1" dirty="0" smtClean="0">
                <a:solidFill>
                  <a:srgbClr val="FF0000"/>
                </a:solidFill>
                <a:cs typeface="Consolas" panose="020B0609020204030204" pitchFamily="49" charset="0"/>
              </a:rPr>
              <a:t> </a:t>
            </a:r>
            <a:r>
              <a:rPr lang="ru-RU" sz="2800" dirty="0" smtClean="0"/>
              <a:t>-</a:t>
            </a:r>
            <a:r>
              <a:rPr lang="en-US" sz="2800" dirty="0" smtClean="0"/>
              <a:t> </a:t>
            </a:r>
            <a:r>
              <a:rPr lang="ru-RU" sz="2800" dirty="0" smtClean="0"/>
              <a:t>(</a:t>
            </a:r>
            <a:r>
              <a:rPr lang="en-US" sz="2800" dirty="0"/>
              <a:t>PAUSE</a:t>
            </a:r>
            <a:r>
              <a:rPr lang="ru-RU" sz="2800" dirty="0"/>
              <a:t>) приостанавливает после заполнения экрана дисплея. </a:t>
            </a:r>
          </a:p>
          <a:p>
            <a:pPr>
              <a:buNone/>
            </a:pPr>
            <a:r>
              <a:rPr lang="ru-RU" sz="2800" b="1" dirty="0">
                <a:solidFill>
                  <a:srgbClr val="FF0000"/>
                </a:solidFill>
                <a:cs typeface="Consolas" panose="020B0609020204030204" pitchFamily="49" charset="0"/>
              </a:rPr>
              <a:t>/</a:t>
            </a:r>
            <a:r>
              <a:rPr lang="en-US" sz="2800" b="1" dirty="0" smtClean="0">
                <a:solidFill>
                  <a:srgbClr val="FF0000"/>
                </a:solidFill>
                <a:cs typeface="Consolas" panose="020B0609020204030204" pitchFamily="49" charset="0"/>
              </a:rPr>
              <a:t>W</a:t>
            </a:r>
            <a:r>
              <a:rPr lang="ru-RU" sz="2800" b="1" dirty="0" smtClean="0">
                <a:solidFill>
                  <a:srgbClr val="FF0000"/>
                </a:solidFill>
                <a:cs typeface="Consolas" panose="020B0609020204030204" pitchFamily="49" charset="0"/>
              </a:rPr>
              <a:t> </a:t>
            </a:r>
            <a:r>
              <a:rPr lang="ru-RU" sz="2800" dirty="0" smtClean="0"/>
              <a:t>- (</a:t>
            </a:r>
            <a:r>
              <a:rPr lang="en-US" sz="2800" dirty="0"/>
              <a:t>WIDE </a:t>
            </a:r>
            <a:r>
              <a:rPr lang="en-US" sz="2800" dirty="0" smtClean="0"/>
              <a:t>DISPLAY</a:t>
            </a:r>
            <a:r>
              <a:rPr lang="ru-RU" sz="2800" dirty="0"/>
              <a:t>) обеспечивает вывод в уплотненной форме (</a:t>
            </a:r>
            <a:r>
              <a:rPr lang="ru-RU" sz="2800" dirty="0" smtClean="0"/>
              <a:t>по </a:t>
            </a:r>
            <a:r>
              <a:rPr lang="ru-RU" sz="2800" dirty="0"/>
              <a:t>5 имен в одной строке), при этом указываются только имена файлов и каталогов.</a:t>
            </a:r>
            <a:endParaRPr lang="en-US" sz="2800" dirty="0"/>
          </a:p>
          <a:p>
            <a:pPr>
              <a:buNone/>
            </a:pPr>
            <a:r>
              <a:rPr lang="ru-RU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32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</a:t>
            </a:r>
            <a:r>
              <a:rPr lang="ru-RU" sz="3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dirty="0"/>
              <a:t>Задание режима вывода на дисплей только тех файлов, атрибуты которых совпадают с указанными в команде</a:t>
            </a:r>
            <a:r>
              <a:rPr lang="ru-RU" sz="2800" dirty="0" smtClean="0"/>
              <a:t>.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02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04618" y="1772816"/>
            <a:ext cx="8784976" cy="4832092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latin typeface="+mn-lt"/>
              </a:rPr>
              <a:t>Н   показывать скрытые               —Н  не показывать   </a:t>
            </a:r>
          </a:p>
          <a:p>
            <a:pPr>
              <a:buNone/>
            </a:pPr>
            <a:r>
              <a:rPr lang="en-US" sz="2800" dirty="0" smtClean="0">
                <a:latin typeface="+mn-lt"/>
              </a:rPr>
              <a:t>S</a:t>
            </a:r>
            <a:r>
              <a:rPr lang="ru-RU" sz="2800" dirty="0" smtClean="0">
                <a:latin typeface="+mn-lt"/>
              </a:rPr>
              <a:t>    показывать системные           —</a:t>
            </a:r>
            <a:r>
              <a:rPr lang="en-US" sz="2800" dirty="0" smtClean="0">
                <a:latin typeface="+mn-lt"/>
              </a:rPr>
              <a:t>S</a:t>
            </a:r>
            <a:r>
              <a:rPr lang="ru-RU" sz="2800" dirty="0" smtClean="0">
                <a:latin typeface="+mn-lt"/>
              </a:rPr>
              <a:t>  не показывать </a:t>
            </a:r>
          </a:p>
          <a:p>
            <a:pPr>
              <a:buNone/>
            </a:pPr>
            <a:r>
              <a:rPr lang="en-US" sz="2800" dirty="0" smtClean="0">
                <a:latin typeface="+mn-lt"/>
              </a:rPr>
              <a:t>D</a:t>
            </a:r>
            <a:r>
              <a:rPr lang="ru-RU" sz="2800" dirty="0" smtClean="0">
                <a:latin typeface="+mn-lt"/>
              </a:rPr>
              <a:t>  включать только подчиненные каталоги   </a:t>
            </a:r>
          </a:p>
          <a:p>
            <a:pPr>
              <a:buNone/>
            </a:pPr>
            <a:r>
              <a:rPr lang="ru-RU" sz="2800" dirty="0" smtClean="0">
                <a:latin typeface="+mn-lt"/>
              </a:rPr>
              <a:t>—</a:t>
            </a:r>
            <a:r>
              <a:rPr lang="en-US" sz="2800" dirty="0" smtClean="0">
                <a:latin typeface="+mn-lt"/>
              </a:rPr>
              <a:t>D</a:t>
            </a:r>
            <a:r>
              <a:rPr lang="ru-RU" sz="2800" dirty="0" smtClean="0">
                <a:latin typeface="+mn-lt"/>
              </a:rPr>
              <a:t> включать только имена файлов </a:t>
            </a:r>
          </a:p>
          <a:p>
            <a:pPr>
              <a:buNone/>
            </a:pPr>
            <a:r>
              <a:rPr lang="en-US" sz="2800" dirty="0" smtClean="0">
                <a:latin typeface="+mn-lt"/>
              </a:rPr>
              <a:t>R</a:t>
            </a:r>
            <a:r>
              <a:rPr lang="ru-RU" sz="2800" dirty="0" smtClean="0">
                <a:latin typeface="+mn-lt"/>
              </a:rPr>
              <a:t>-показывать только для чтения —</a:t>
            </a:r>
            <a:r>
              <a:rPr lang="en-US" sz="2800" dirty="0" smtClean="0">
                <a:latin typeface="+mn-lt"/>
              </a:rPr>
              <a:t>R</a:t>
            </a:r>
            <a:r>
              <a:rPr lang="ru-RU" sz="2800" dirty="0" smtClean="0">
                <a:latin typeface="+mn-lt"/>
              </a:rPr>
              <a:t>  не показывать </a:t>
            </a:r>
            <a:endParaRPr lang="en-US" sz="2800" dirty="0" smtClean="0">
              <a:latin typeface="+mn-lt"/>
            </a:endParaRPr>
          </a:p>
          <a:p>
            <a:pPr>
              <a:buNone/>
            </a:pPr>
            <a:r>
              <a:rPr lang="ru-RU" sz="2800" b="1" u="sng" dirty="0" smtClean="0">
                <a:solidFill>
                  <a:srgbClr val="FF0000"/>
                </a:solidFill>
                <a:latin typeface="+mn-lt"/>
              </a:rPr>
              <a:t>/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O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:</a:t>
            </a:r>
            <a:r>
              <a:rPr lang="ru-RU" sz="2800" b="1" i="1" dirty="0" smtClean="0">
                <a:solidFill>
                  <a:srgbClr val="FF0000"/>
                </a:solidFill>
                <a:latin typeface="+mn-lt"/>
              </a:rPr>
              <a:t>тип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  Задание типа сортировки при выводе</a:t>
            </a:r>
            <a:endParaRPr lang="en-US" sz="2800" b="1" dirty="0" smtClean="0">
              <a:solidFill>
                <a:srgbClr val="FF0000"/>
              </a:solidFill>
              <a:latin typeface="+mn-lt"/>
            </a:endParaRPr>
          </a:p>
          <a:p>
            <a:pPr>
              <a:buNone/>
            </a:pPr>
            <a:r>
              <a:rPr lang="en-US" sz="2800" dirty="0" smtClean="0">
                <a:latin typeface="+mn-lt"/>
              </a:rPr>
              <a:t>N</a:t>
            </a:r>
            <a:r>
              <a:rPr lang="ru-RU" sz="2800" dirty="0" smtClean="0">
                <a:latin typeface="+mn-lt"/>
              </a:rPr>
              <a:t> по имени и по алфавиту   —</a:t>
            </a:r>
            <a:r>
              <a:rPr lang="en-US" sz="2800" dirty="0" smtClean="0">
                <a:latin typeface="+mn-lt"/>
              </a:rPr>
              <a:t>N</a:t>
            </a:r>
            <a:r>
              <a:rPr lang="ru-RU" sz="2800" dirty="0" smtClean="0">
                <a:latin typeface="+mn-lt"/>
              </a:rPr>
              <a:t> против алфавита  </a:t>
            </a:r>
          </a:p>
          <a:p>
            <a:pPr>
              <a:buNone/>
            </a:pPr>
            <a:r>
              <a:rPr lang="ru-RU" sz="2800" dirty="0" smtClean="0">
                <a:latin typeface="+mn-lt"/>
              </a:rPr>
              <a:t>Е— по расширению по алфавиту   </a:t>
            </a:r>
          </a:p>
          <a:p>
            <a:pPr>
              <a:buNone/>
            </a:pPr>
            <a:r>
              <a:rPr lang="ru-RU" sz="2800" dirty="0" smtClean="0">
                <a:latin typeface="+mn-lt"/>
              </a:rPr>
              <a:t>—Е против алфавита</a:t>
            </a:r>
          </a:p>
          <a:p>
            <a:pPr>
              <a:buNone/>
            </a:pPr>
            <a:r>
              <a:rPr lang="en-US" sz="2800" dirty="0" smtClean="0">
                <a:latin typeface="+mn-lt"/>
              </a:rPr>
              <a:t>D</a:t>
            </a:r>
            <a:r>
              <a:rPr lang="ru-RU" sz="2800" dirty="0" smtClean="0">
                <a:latin typeface="+mn-lt"/>
              </a:rPr>
              <a:t>-</a:t>
            </a:r>
            <a:r>
              <a:rPr lang="en-US" sz="2800" dirty="0" smtClean="0">
                <a:latin typeface="+mn-lt"/>
              </a:rPr>
              <a:t>no</a:t>
            </a:r>
            <a:r>
              <a:rPr lang="ru-RU" sz="2800" dirty="0" smtClean="0">
                <a:latin typeface="+mn-lt"/>
              </a:rPr>
              <a:t> дате и времени           —</a:t>
            </a:r>
            <a:r>
              <a:rPr lang="en-US" sz="2800" dirty="0" smtClean="0">
                <a:latin typeface="+mn-lt"/>
              </a:rPr>
              <a:t>D</a:t>
            </a:r>
            <a:r>
              <a:rPr lang="ru-RU" sz="2800" dirty="0" smtClean="0">
                <a:latin typeface="+mn-lt"/>
              </a:rPr>
              <a:t>  в обратном порядке</a:t>
            </a:r>
          </a:p>
          <a:p>
            <a:pPr>
              <a:buNone/>
            </a:pPr>
            <a:r>
              <a:rPr lang="en-US" sz="2800" dirty="0" smtClean="0">
                <a:latin typeface="+mn-lt"/>
              </a:rPr>
              <a:t>S</a:t>
            </a:r>
            <a:r>
              <a:rPr lang="ru-RU" sz="2800" dirty="0" smtClean="0">
                <a:latin typeface="+mn-lt"/>
              </a:rPr>
              <a:t>  по размеру                      —</a:t>
            </a:r>
            <a:r>
              <a:rPr lang="en-US" sz="2800" dirty="0" smtClean="0">
                <a:latin typeface="+mn-lt"/>
              </a:rPr>
              <a:t>S</a:t>
            </a:r>
            <a:r>
              <a:rPr lang="ru-RU" sz="2800" dirty="0" smtClean="0">
                <a:latin typeface="+mn-lt"/>
              </a:rPr>
              <a:t> в обратном порядке</a:t>
            </a:r>
            <a:endParaRPr lang="ru-RU" sz="28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347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КЛЮЧИ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КОМАНДЫ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 – </a:t>
            </a:r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продолжение</a:t>
            </a: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04" y="851244"/>
            <a:ext cx="8712968" cy="584775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DIR D:\softinst /p /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o:gn</a:t>
            </a:r>
            <a:endParaRPr lang="ru-RU" sz="3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80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347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КЛЮЧИ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КОМАНДЫ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 – </a:t>
            </a:r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продолжение</a:t>
            </a: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622" y="908720"/>
            <a:ext cx="8712968" cy="1384995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>
                <a:latin typeface="+mn-lt"/>
              </a:rPr>
              <a:t>Шаблоны имен файлов:</a:t>
            </a:r>
          </a:p>
          <a:p>
            <a:pPr>
              <a:buNone/>
            </a:pPr>
            <a:r>
              <a:rPr lang="ru-RU" sz="2800" dirty="0">
                <a:latin typeface="+mn-lt"/>
              </a:rPr>
              <a:t>* - любые символы в любом количестве</a:t>
            </a:r>
          </a:p>
          <a:p>
            <a:pPr>
              <a:buNone/>
            </a:pPr>
            <a:r>
              <a:rPr lang="ru-RU" sz="2800" dirty="0">
                <a:latin typeface="+mn-lt"/>
              </a:rPr>
              <a:t>? – один любой символ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429" y="2564904"/>
            <a:ext cx="2682379" cy="2554545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dat1.txt</a:t>
            </a:r>
          </a:p>
          <a:p>
            <a:pPr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dat2.txt</a:t>
            </a:r>
          </a:p>
          <a:p>
            <a:pPr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dat12.txt</a:t>
            </a:r>
          </a:p>
          <a:p>
            <a:pPr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dat112.txt</a:t>
            </a:r>
          </a:p>
          <a:p>
            <a:pPr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dat113.dat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11901" y="2600286"/>
            <a:ext cx="2784236" cy="3046988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dat*.*</a:t>
            </a:r>
          </a:p>
          <a:p>
            <a:pPr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dat1.txt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dat2.txt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dat12.txt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dat112.txt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dat113.dat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33798" y="2564904"/>
            <a:ext cx="2784236" cy="156966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</a:t>
            </a:r>
            <a:r>
              <a:rPr lang="en-US" sz="3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?.*</a:t>
            </a:r>
          </a:p>
          <a:p>
            <a:pPr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dat1.txt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dat2.txt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56379" y="4293096"/>
            <a:ext cx="2784236" cy="1077218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</a:t>
            </a:r>
            <a:r>
              <a:rPr lang="en-US" sz="3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??.*</a:t>
            </a:r>
          </a:p>
          <a:p>
            <a:pPr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dat12.txt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1078" y="5513668"/>
            <a:ext cx="2784236" cy="1077218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</a:t>
            </a:r>
            <a:r>
              <a:rPr lang="en-US" sz="3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*.d*</a:t>
            </a:r>
          </a:p>
          <a:p>
            <a:pPr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dat113.dat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5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7705" y="116632"/>
            <a:ext cx="8569325" cy="95410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altLang="ru-RU" sz="28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Операционная система обеспечивает несколько видов интерфейсов: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52798" y="1268760"/>
            <a:ext cx="8339138" cy="4385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99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457200" indent="-457200">
              <a:spcBef>
                <a:spcPct val="15000"/>
              </a:spcBef>
              <a:buFont typeface="Wingdings" panose="05000000000000000000" pitchFamily="2" charset="2"/>
              <a:buChar char="q"/>
              <a:defRPr/>
            </a:pPr>
            <a:r>
              <a:rPr lang="ru-RU" sz="3000" dirty="0" smtClean="0">
                <a:latin typeface="+mn-lt"/>
              </a:rPr>
              <a:t>интерфейс  </a:t>
            </a:r>
            <a:r>
              <a:rPr lang="ru-RU" sz="3000" dirty="0">
                <a:latin typeface="+mn-lt"/>
              </a:rPr>
              <a:t>между  пользователем  и  программно-аппаратными  средствами компьютера (</a:t>
            </a:r>
            <a:r>
              <a:rPr lang="ru-RU" sz="3000" b="1" i="1" dirty="0">
                <a:solidFill>
                  <a:srgbClr val="C00000"/>
                </a:solidFill>
                <a:latin typeface="+mn-lt"/>
              </a:rPr>
              <a:t>интерфейс пользователя</a:t>
            </a:r>
            <a:r>
              <a:rPr lang="ru-RU" sz="3000" dirty="0">
                <a:latin typeface="+mn-lt"/>
              </a:rPr>
              <a:t>); </a:t>
            </a:r>
          </a:p>
          <a:p>
            <a:pPr marL="457200" indent="-457200">
              <a:spcBef>
                <a:spcPct val="15000"/>
              </a:spcBef>
              <a:buFont typeface="Wingdings" panose="05000000000000000000" pitchFamily="2" charset="2"/>
              <a:buChar char="q"/>
              <a:defRPr/>
            </a:pPr>
            <a:r>
              <a:rPr lang="ru-RU" sz="3000" dirty="0" smtClean="0">
                <a:latin typeface="+mn-lt"/>
              </a:rPr>
              <a:t>интерфейс  </a:t>
            </a:r>
            <a:r>
              <a:rPr lang="ru-RU" sz="3000" dirty="0">
                <a:latin typeface="+mn-lt"/>
              </a:rPr>
              <a:t>между  программным  и  аппаратным  обеспечением (</a:t>
            </a:r>
            <a:r>
              <a:rPr lang="ru-RU" sz="3000" b="1" i="1" dirty="0">
                <a:solidFill>
                  <a:srgbClr val="C00000"/>
                </a:solidFill>
                <a:latin typeface="+mn-lt"/>
              </a:rPr>
              <a:t>аппаратно-программный интерфейс</a:t>
            </a:r>
            <a:r>
              <a:rPr lang="ru-RU" sz="3000" dirty="0">
                <a:latin typeface="+mn-lt"/>
              </a:rPr>
              <a:t>); </a:t>
            </a:r>
          </a:p>
          <a:p>
            <a:pPr marL="457200" indent="-457200">
              <a:spcBef>
                <a:spcPct val="15000"/>
              </a:spcBef>
              <a:buFont typeface="Wingdings" panose="05000000000000000000" pitchFamily="2" charset="2"/>
              <a:buChar char="q"/>
              <a:defRPr/>
            </a:pPr>
            <a:r>
              <a:rPr lang="ru-RU" sz="3000" dirty="0" smtClean="0">
                <a:latin typeface="+mn-lt"/>
              </a:rPr>
              <a:t>интерфейс  </a:t>
            </a:r>
            <a:r>
              <a:rPr lang="ru-RU" sz="3000" dirty="0">
                <a:latin typeface="+mn-lt"/>
              </a:rPr>
              <a:t>между  разными  видами  программного  обеспечения (</a:t>
            </a:r>
            <a:r>
              <a:rPr lang="ru-RU" sz="3000" b="1" i="1" dirty="0">
                <a:solidFill>
                  <a:srgbClr val="C00000"/>
                </a:solidFill>
                <a:latin typeface="+mn-lt"/>
              </a:rPr>
              <a:t>программный интерфейс</a:t>
            </a:r>
            <a:r>
              <a:rPr lang="ru-RU" sz="2800" dirty="0" smtClean="0">
                <a:latin typeface="+mn-lt"/>
              </a:rPr>
              <a:t>)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349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571" y="465482"/>
            <a:ext cx="8724926" cy="584775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+mn-lt"/>
              </a:rPr>
              <a:t>Удаление каталога </a:t>
            </a:r>
            <a:r>
              <a:rPr lang="en-US" sz="3200" dirty="0" smtClean="0">
                <a:latin typeface="+mn-lt"/>
              </a:rPr>
              <a:t>RMDIR</a:t>
            </a:r>
            <a:endParaRPr lang="ru-RU" sz="32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529" y="1257570"/>
            <a:ext cx="8712968" cy="1938992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RMDIR A:\PROBA\TEXT</a:t>
            </a:r>
          </a:p>
          <a:p>
            <a:pPr>
              <a:buNone/>
            </a:pPr>
            <a:r>
              <a:rPr lang="ru-RU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RMDIR A:\PROBA </a:t>
            </a:r>
          </a:p>
          <a:p>
            <a:pPr>
              <a:buNone/>
            </a:pPr>
            <a:r>
              <a:rPr lang="ru-RU" sz="2800" dirty="0">
                <a:latin typeface="+mn-lt"/>
              </a:rPr>
              <a:t>Удалять можно только пустой каталог. Нельзя удалить корневой и текущий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5571" y="3407788"/>
            <a:ext cx="8724926" cy="584775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+mn-lt"/>
              </a:rPr>
              <a:t>Смена текущего каталога </a:t>
            </a:r>
            <a:r>
              <a:rPr lang="en-US" sz="3200" dirty="0" err="1">
                <a:latin typeface="+mn-lt"/>
              </a:rPr>
              <a:t>CHDIR</a:t>
            </a:r>
            <a:endParaRPr lang="ru-RU" sz="32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529" y="4199876"/>
            <a:ext cx="8712968" cy="1015663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CHDIR</a:t>
            </a:r>
            <a:r>
              <a:rPr lang="ru-RU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имя диска\имя каталога </a:t>
            </a:r>
          </a:p>
          <a:p>
            <a:pPr>
              <a:buNone/>
            </a:pPr>
            <a:r>
              <a:rPr lang="ru-RU" sz="2800" dirty="0">
                <a:latin typeface="+mn-lt"/>
              </a:rPr>
              <a:t>Без параметров выдает имя текущего каталога.</a:t>
            </a:r>
          </a:p>
        </p:txBody>
      </p:sp>
    </p:spTree>
    <p:extLst>
      <p:ext uri="{BB962C8B-B14F-4D97-AF65-F5344CB8AC3E}">
        <p14:creationId xmlns:p14="http://schemas.microsoft.com/office/powerpoint/2010/main" val="174829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571" y="465482"/>
            <a:ext cx="8724926" cy="584775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r>
              <a:rPr lang="ru-RU" sz="3200" dirty="0"/>
              <a:t>Отображение дерева </a:t>
            </a:r>
            <a:r>
              <a:rPr lang="en-US" sz="3200" dirty="0"/>
              <a:t>TREE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529" y="1257570"/>
            <a:ext cx="8712968" cy="2308324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 </a:t>
            </a:r>
            <a:r>
              <a:rPr lang="ru-RU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имя диска\путь  /ключ</a:t>
            </a:r>
          </a:p>
          <a:p>
            <a:pPr>
              <a:buNone/>
            </a:pPr>
            <a:r>
              <a:rPr lang="ru-RU" sz="2800" dirty="0"/>
              <a:t>Отображает все пути к каталогам, найденные на указанном дисководе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pPr>
              <a:buNone/>
            </a:pPr>
            <a:r>
              <a:rPr lang="ru-RU" sz="2800" dirty="0"/>
              <a:t>Если указан ключ /</a:t>
            </a:r>
            <a:r>
              <a:rPr lang="en-US" sz="2800" dirty="0"/>
              <a:t>F</a:t>
            </a:r>
            <a:r>
              <a:rPr lang="ru-RU" sz="2800" dirty="0"/>
              <a:t>, то </a:t>
            </a:r>
            <a:r>
              <a:rPr lang="ru-RU" sz="2800" dirty="0" smtClean="0"/>
              <a:t>вывод</a:t>
            </a:r>
            <a:r>
              <a:rPr lang="ru-RU" sz="2800" dirty="0"/>
              <a:t>и</a:t>
            </a:r>
            <a:r>
              <a:rPr lang="ru-RU" sz="2800" dirty="0" smtClean="0"/>
              <a:t>т </a:t>
            </a:r>
            <a:r>
              <a:rPr lang="ru-RU" sz="2800" dirty="0"/>
              <a:t>имена файлов, содержащиеся в каждом каталоге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554" y="3789039"/>
            <a:ext cx="8724926" cy="584775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Удаление структуры каталогов </a:t>
            </a:r>
            <a:r>
              <a:rPr lang="en-US" sz="3200" dirty="0" smtClean="0"/>
              <a:t>DELTREE</a:t>
            </a:r>
            <a:endParaRPr lang="ru-RU" sz="32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581128"/>
            <a:ext cx="8712968" cy="1877437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C:\DOS\DELTREE </a:t>
            </a:r>
            <a:r>
              <a:rPr lang="ru-RU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имя </a:t>
            </a:r>
            <a:r>
              <a:rPr lang="ru-RU" sz="3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диска\каталог </a:t>
            </a:r>
          </a:p>
          <a:p>
            <a:pPr>
              <a:buNone/>
            </a:pPr>
            <a:r>
              <a:rPr lang="ru-RU" sz="2800" dirty="0"/>
              <a:t>Удаляет непустой каталог, включая все файлы и подкаталоги в </a:t>
            </a:r>
            <a:r>
              <a:rPr lang="ru-RU" sz="2800" dirty="0" smtClean="0"/>
              <a:t>нем.</a:t>
            </a:r>
          </a:p>
          <a:p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</a:t>
            </a:r>
            <a:r>
              <a:rPr lang="en-GB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:\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dos</a:t>
            </a:r>
            <a:r>
              <a:rPr lang="en-GB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2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deltree</a:t>
            </a:r>
            <a:r>
              <a:rPr lang="en-GB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GB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:\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endParaRPr lang="ru-RU" sz="2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52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077200" cy="4495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источник приемник /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endParaRPr lang="ru-RU" sz="2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</a:rPr>
              <a:t>Источник — имя и путь доступа к файлу, который должен быть скопирован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Приемник </a:t>
            </a:r>
            <a:r>
              <a:rPr lang="ru-RU" sz="2800" dirty="0">
                <a:solidFill>
                  <a:schemeClr val="tx1"/>
                </a:solidFill>
              </a:rPr>
              <a:t>— имя дисковода и путь доступа. Если при этом не задается имя файла, то он автоматически получает имя исходного файла 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</a:rPr>
              <a:t>/</a:t>
            </a:r>
            <a:r>
              <a:rPr lang="en-US" sz="2800" dirty="0">
                <a:solidFill>
                  <a:schemeClr val="tx1"/>
                </a:solidFill>
              </a:rPr>
              <a:t>V</a:t>
            </a:r>
            <a:r>
              <a:rPr lang="ru-RU" sz="2800" dirty="0">
                <a:solidFill>
                  <a:schemeClr val="tx1"/>
                </a:solidFill>
              </a:rPr>
              <a:t> - проверяет, правильно ли записаны данные(команда работает немного дольше, используется только для важной информации)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00329"/>
          </a:xfrm>
        </p:spPr>
        <p:txBody>
          <a:bodyPr>
            <a:sp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КОПИРОВАНИЕ ФАЙЛА ИЛИ ГРУППЫ ФАЙЛОВ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94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>
                <a:latin typeface="+mn-lt"/>
              </a:rPr>
              <a:t>Пример</a:t>
            </a:r>
            <a:r>
              <a:rPr lang="en-GB" sz="2800" dirty="0">
                <a:latin typeface="+mn-lt"/>
              </a:rPr>
              <a:t>: </a:t>
            </a:r>
            <a:endParaRPr lang="ru-RU" sz="2800" dirty="0">
              <a:latin typeface="+mn-lt"/>
            </a:endParaRPr>
          </a:p>
          <a:p>
            <a:pPr>
              <a:buNone/>
            </a:pP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 D</a:t>
            </a:r>
            <a:r>
              <a:rPr lang="en-GB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:\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 D</a:t>
            </a:r>
            <a:r>
              <a:rPr lang="en-GB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:\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PROBA</a:t>
            </a:r>
            <a:endParaRPr lang="ru-RU" sz="2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 D:</a:t>
            </a:r>
            <a:r>
              <a:rPr lang="en-GB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*.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ТХТ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D:</a:t>
            </a:r>
            <a:r>
              <a:rPr lang="en-GB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</a:t>
            </a:r>
            <a:r>
              <a:rPr lang="en-GB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endParaRPr lang="ru-RU" sz="2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ru-RU" sz="2800" dirty="0">
                <a:latin typeface="+mn-lt"/>
              </a:rPr>
              <a:t>С помощью </a:t>
            </a:r>
            <a:r>
              <a:rPr lang="en-US" sz="2800" dirty="0">
                <a:latin typeface="+mn-lt"/>
              </a:rPr>
              <a:t>COPY</a:t>
            </a:r>
            <a:r>
              <a:rPr lang="ru-RU" sz="2800" dirty="0">
                <a:latin typeface="+mn-lt"/>
              </a:rPr>
              <a:t> можно объединить между собой множество файлов. </a:t>
            </a:r>
          </a:p>
          <a:p>
            <a:pPr>
              <a:buNone/>
            </a:pPr>
            <a:r>
              <a:rPr lang="en-US" sz="2800" dirty="0">
                <a:latin typeface="+mn-lt"/>
              </a:rPr>
              <a:t>COPY</a:t>
            </a:r>
            <a:r>
              <a:rPr lang="ru-RU" sz="2800" dirty="0">
                <a:latin typeface="+mn-lt"/>
              </a:rPr>
              <a:t> источник1+. . .+</a:t>
            </a:r>
            <a:r>
              <a:rPr lang="ru-RU" sz="2800" dirty="0" err="1">
                <a:latin typeface="+mn-lt"/>
              </a:rPr>
              <a:t>источникN</a:t>
            </a:r>
            <a:r>
              <a:rPr lang="ru-RU" sz="2800" dirty="0">
                <a:latin typeface="+mn-lt"/>
              </a:rPr>
              <a:t> приемник </a:t>
            </a:r>
          </a:p>
          <a:p>
            <a:pPr>
              <a:buNone/>
            </a:pPr>
            <a:r>
              <a:rPr lang="ru-RU" sz="2800" dirty="0">
                <a:latin typeface="+mn-lt"/>
              </a:rPr>
              <a:t>Пример:</a:t>
            </a:r>
          </a:p>
          <a:p>
            <a:pPr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:\ТЕХТ1.ТХТ+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:\ТЕХТ2.ТХТ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:\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PROBA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.ТХТ </a:t>
            </a:r>
          </a:p>
          <a:p>
            <a:pPr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COPY A:\LESSON.* D:</a:t>
            </a: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LESSON.ALL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18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2402" y="1052736"/>
            <a:ext cx="8077200" cy="523220"/>
          </a:xfrm>
        </p:spPr>
        <p:txBody>
          <a:bodyPr>
            <a:spAutoFit/>
          </a:bodyPr>
          <a:lstStyle/>
          <a:p>
            <a:pPr>
              <a:buNone/>
            </a:pPr>
            <a:r>
              <a:rPr lang="en-US" dirty="0" smtClean="0"/>
              <a:t>C</a:t>
            </a:r>
            <a:r>
              <a:rPr lang="ru-RU" dirty="0"/>
              <a:t>:\</a:t>
            </a:r>
            <a:r>
              <a:rPr lang="en-US" dirty="0"/>
              <a:t>DOS</a:t>
            </a:r>
            <a:r>
              <a:rPr lang="ru-RU" dirty="0" smtClean="0"/>
              <a:t>\</a:t>
            </a:r>
            <a:r>
              <a:rPr lang="en-US" dirty="0" smtClean="0"/>
              <a:t>&gt;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MOVE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ru-RU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:\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 D</a:t>
            </a:r>
            <a:r>
              <a:rPr lang="ru-RU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:\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202" y="404664"/>
            <a:ext cx="8229600" cy="646331"/>
          </a:xfrm>
        </p:spPr>
        <p:txBody>
          <a:bodyPr>
            <a:spAutoFit/>
          </a:bodyPr>
          <a:lstStyle/>
          <a:p>
            <a:r>
              <a:rPr lang="ru-RU" dirty="0" smtClean="0"/>
              <a:t>ПЕРЕМЕЩЕНИЕ КАТАЛОГОВ </a:t>
            </a:r>
            <a:r>
              <a:rPr lang="en-US" dirty="0" smtClean="0"/>
              <a:t>MOVE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84854" y="3383126"/>
            <a:ext cx="8077200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имя диска\имя файла</a:t>
            </a:r>
          </a:p>
          <a:p>
            <a:pPr>
              <a:lnSpc>
                <a:spcPct val="100000"/>
              </a:lnSpc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 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GB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:\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PROBA</a:t>
            </a:r>
            <a:r>
              <a:rPr lang="en-GB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LIST.TXT </a:t>
            </a:r>
            <a:endParaRPr lang="ru-RU" sz="2800" b="1" kern="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84854" y="1628800"/>
            <a:ext cx="8229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600" kern="0" dirty="0"/>
              <a:t>ВЫВОД НА ЭКРАН ДИСПЛЕЯ СОДЕРЖИМОЕ ТЕКСТОВОГО ФАЙЛА TYPE.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11494" y="4617319"/>
            <a:ext cx="8229600" cy="646331"/>
          </a:xfrm>
          <a:prstGeom prst="rect">
            <a:avLst/>
          </a:prstGeom>
        </p:spPr>
        <p:txBody>
          <a:bodyPr anchor="b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kern="0" smtClean="0"/>
              <a:t>УДАЛЕНИЕ ФАЙЛОВ </a:t>
            </a:r>
            <a:r>
              <a:rPr lang="en-US" kern="0" smtClean="0"/>
              <a:t>DEL</a:t>
            </a:r>
            <a:endParaRPr lang="ru-RU" kern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3082" y="5263650"/>
            <a:ext cx="85014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имя диска\путь\имя файла </a:t>
            </a:r>
            <a:endParaRPr lang="en-US" sz="2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Прим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ep: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 D:\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ТЕХТ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ТХТ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REN</a:t>
            </a:r>
            <a:r>
              <a:rPr lang="ru-RU" dirty="0" smtClean="0"/>
              <a:t> </a:t>
            </a:r>
            <a:r>
              <a:rPr lang="ru-RU" dirty="0"/>
              <a:t>старое имя  новое имя</a:t>
            </a:r>
          </a:p>
          <a:p>
            <a:pPr>
              <a:buNone/>
            </a:pPr>
            <a:r>
              <a:rPr lang="ru-RU" dirty="0"/>
              <a:t>Старое имя: имя </a:t>
            </a:r>
            <a:r>
              <a:rPr lang="ru-RU" dirty="0" err="1"/>
              <a:t>диска\путь\имя</a:t>
            </a:r>
            <a:r>
              <a:rPr lang="ru-RU" dirty="0"/>
              <a:t> файла</a:t>
            </a:r>
          </a:p>
          <a:p>
            <a:pPr>
              <a:buNone/>
            </a:pPr>
            <a:r>
              <a:rPr lang="ru-RU" dirty="0"/>
              <a:t>Пример</a:t>
            </a:r>
            <a:r>
              <a:rPr lang="en-US" dirty="0"/>
              <a:t>: </a:t>
            </a:r>
            <a:endParaRPr lang="ru-RU" dirty="0"/>
          </a:p>
          <a:p>
            <a:pPr>
              <a:buNone/>
            </a:pPr>
            <a:r>
              <a:rPr lang="en-US" dirty="0"/>
              <a:t>REN </a:t>
            </a:r>
            <a:r>
              <a:rPr lang="en-US" dirty="0" smtClean="0"/>
              <a:t>D:\</a:t>
            </a:r>
            <a:r>
              <a:rPr lang="en-US" dirty="0"/>
              <a:t>TEXT.TXT LIST.TXT </a:t>
            </a:r>
            <a:endParaRPr lang="ru-RU" dirty="0"/>
          </a:p>
          <a:p>
            <a:pPr>
              <a:buNone/>
            </a:pPr>
            <a:r>
              <a:rPr lang="en-US" dirty="0"/>
              <a:t>REN D</a:t>
            </a:r>
            <a:r>
              <a:rPr lang="en-US" dirty="0" smtClean="0"/>
              <a:t>:\*.</a:t>
            </a:r>
            <a:r>
              <a:rPr lang="en-US" dirty="0"/>
              <a:t>TXT  *.DOC </a:t>
            </a:r>
            <a:endParaRPr lang="ru-RU" dirty="0"/>
          </a:p>
          <a:p>
            <a:pPr>
              <a:buNone/>
            </a:pPr>
            <a:r>
              <a:rPr lang="en-US" dirty="0"/>
              <a:t>REN </a:t>
            </a:r>
            <a:r>
              <a:rPr lang="en-US" dirty="0" smtClean="0"/>
              <a:t>D:\</a:t>
            </a:r>
            <a:r>
              <a:rPr lang="en-US" dirty="0"/>
              <a:t>T???.*  K</a:t>
            </a:r>
            <a:r>
              <a:rPr lang="ru-RU" dirty="0"/>
              <a:t>???.*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ПЕРЕИМЕНОВАНИЕ ФАЙЛОВ </a:t>
            </a:r>
            <a:r>
              <a:rPr lang="en-US" dirty="0" smtClean="0"/>
              <a:t>REN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5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986" y="333137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сегментированном размещении файлов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файл разбивается на сегменты, размер которых соответствует размеру свободных участков диска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дисковое пространство разбивается на сегменты разной длины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файл разбивается на сегменты одинаковой длины, которые записываются на свободные участки диска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файлу вначале вообще не выделяют память, а по мере возрастания размера файла, ему могут быть выделены любые свободные сегменты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диске</a:t>
            </a:r>
          </a:p>
          <a:p>
            <a:pPr lvl="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Кластером называется. . .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единица размещения файлов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допустимая длина сегмента на диске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единица чтения данных из файла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допустимый размер данных для чтения  из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993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создания каталога имеет вид: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makedir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creatdir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mkdir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вывода содержания каталога в командной строке Windows имеет вид: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listdir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задает 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доступных  процедур,  их  параметров  и способов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программам, работающим с устройствами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программ для работы с командной строкой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89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97346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Отметьте правильные утверждения для функции управления памятью: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страничной организации памяти по номеру страницы находится ее адрес, а затем производится сборка базового адреса и смещения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сегментной организации памяти по номеру сегмента находится его базовый адрес, а к нему добавляется смещение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сегментной организации памяти данные каждой программы размещаются в одном сегменте памяти, при этом указанные в программе адреса не пересчитываются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страничной организации каждой программе выделяется одна страница памяти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сегментной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оранизации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памяти вся виртуальная память, используемая программой, разбивается на сегменты разной длины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страничной организации возможна фрагментация памяти</a:t>
            </a:r>
          </a:p>
        </p:txBody>
      </p:sp>
    </p:spTree>
    <p:extLst>
      <p:ext uri="{BB962C8B-B14F-4D97-AF65-F5344CB8AC3E}">
        <p14:creationId xmlns:p14="http://schemas.microsoft.com/office/powerpoint/2010/main" val="25434116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 - это...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аппаратный объект, который может понадобиться для работы процессов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или аппаратный объект, который может понадобиться для работы процессов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или аппаратный объект, который может понадобиться для работы процессов и доступ к которому может вызвать конкуренцию процессов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объект, вызвавший конкуренцию процессов за доступ 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нему</a:t>
            </a:r>
          </a:p>
          <a:p>
            <a:endParaRPr lang="ru-RU" sz="2400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спящий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- это...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процесс, ожидающий высвобождения процессора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процесс, ожидающий некоторого внешнего по отношению к процессу события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процесс, выполняемый с минимальным энергопотреблением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процесс, временно приостановленный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пользователем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18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26" y="2924945"/>
            <a:ext cx="393861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38176" y="260648"/>
            <a:ext cx="8769350" cy="2400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99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ru-RU" altLang="ru-RU" sz="3000" b="1" i="1" dirty="0">
                <a:solidFill>
                  <a:srgbClr val="C00000"/>
                </a:solidFill>
                <a:latin typeface="+mn-lt"/>
              </a:rPr>
              <a:t>Аппаратно-программный интерфейс </a:t>
            </a:r>
            <a:r>
              <a:rPr lang="ru-RU" altLang="ru-RU" sz="3000" dirty="0">
                <a:solidFill>
                  <a:schemeClr val="tx1"/>
                </a:solidFill>
                <a:latin typeface="+mn-lt"/>
              </a:rPr>
              <a:t>– это </a:t>
            </a:r>
            <a:r>
              <a:rPr lang="ru-RU" altLang="ru-RU" sz="3000" b="1" i="1" dirty="0">
                <a:solidFill>
                  <a:srgbClr val="7030A0"/>
                </a:solidFill>
                <a:latin typeface="+mn-lt"/>
              </a:rPr>
              <a:t>протокол</a:t>
            </a:r>
            <a:r>
              <a:rPr lang="ru-RU" altLang="ru-RU" sz="3000" dirty="0">
                <a:solidFill>
                  <a:srgbClr val="7030A0"/>
                </a:solidFill>
                <a:latin typeface="+mn-lt"/>
              </a:rPr>
              <a:t> </a:t>
            </a:r>
            <a:r>
              <a:rPr lang="ru-RU" altLang="ru-RU" sz="3000" dirty="0">
                <a:solidFill>
                  <a:schemeClr val="tx1"/>
                </a:solidFill>
                <a:latin typeface="+mn-lt"/>
              </a:rPr>
              <a:t>или </a:t>
            </a:r>
            <a:r>
              <a:rPr lang="ru-RU" altLang="ru-RU" sz="3000" b="1" i="1" dirty="0">
                <a:solidFill>
                  <a:srgbClr val="7030A0"/>
                </a:solidFill>
                <a:latin typeface="+mn-lt"/>
              </a:rPr>
              <a:t>стандарт</a:t>
            </a:r>
            <a:r>
              <a:rPr lang="ru-RU" altLang="ru-RU" sz="3000" dirty="0">
                <a:solidFill>
                  <a:schemeClr val="tx1"/>
                </a:solidFill>
                <a:latin typeface="+mn-lt"/>
              </a:rPr>
              <a:t> как физического соединения устройств (разъем, слот, кабель), так и способа обмена данными между этими устройствами.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8176" y="2780928"/>
            <a:ext cx="4909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2800" dirty="0">
                <a:latin typeface="+mn-lt"/>
              </a:rPr>
              <a:t>Аппаратно-программные  интерфейсы  предназначены  для  </a:t>
            </a:r>
            <a:r>
              <a:rPr lang="ru-RU" sz="2800" dirty="0" smtClean="0">
                <a:latin typeface="+mn-lt"/>
              </a:rPr>
              <a:t>обеспечения </a:t>
            </a:r>
            <a:r>
              <a:rPr lang="ru-RU" sz="2800" b="1" i="1" dirty="0">
                <a:solidFill>
                  <a:srgbClr val="7030A0"/>
                </a:solidFill>
                <a:latin typeface="+mn-lt"/>
              </a:rPr>
              <a:t>взаимодействия</a:t>
            </a:r>
            <a:r>
              <a:rPr lang="ru-RU" sz="2800" dirty="0">
                <a:latin typeface="+mn-lt"/>
              </a:rPr>
              <a:t>  различных  </a:t>
            </a:r>
            <a:r>
              <a:rPr lang="ru-RU" sz="2800" b="1" i="1" dirty="0">
                <a:solidFill>
                  <a:srgbClr val="7030A0"/>
                </a:solidFill>
                <a:latin typeface="+mn-lt"/>
              </a:rPr>
              <a:t>средств</a:t>
            </a:r>
            <a:r>
              <a:rPr lang="ru-RU" sz="2800" dirty="0">
                <a:latin typeface="+mn-lt"/>
              </a:rPr>
              <a:t>  вычислительной  техники  и  их  компонентов  между собой. </a:t>
            </a:r>
          </a:p>
        </p:txBody>
      </p:sp>
    </p:spTree>
    <p:extLst>
      <p:ext uri="{BB962C8B-B14F-4D97-AF65-F5344CB8AC3E}">
        <p14:creationId xmlns:p14="http://schemas.microsoft.com/office/powerpoint/2010/main" val="273253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Выберите вкладку </a:t>
            </a:r>
            <a:r>
              <a:rPr lang="ru-RU" sz="2400" b="1" dirty="0"/>
              <a:t>Расположение</a:t>
            </a:r>
            <a:r>
              <a:rPr lang="ru-RU" sz="2400" dirty="0"/>
              <a:t>. </a:t>
            </a:r>
          </a:p>
          <a:p>
            <a:r>
              <a:rPr lang="ru-RU" sz="2400" dirty="0"/>
              <a:t>В области </a:t>
            </a:r>
            <a:r>
              <a:rPr lang="ru-RU" sz="2400" b="1" dirty="0"/>
              <a:t>Размер буфера</a:t>
            </a:r>
            <a:r>
              <a:rPr lang="ru-RU" sz="2400" dirty="0"/>
              <a:t> экрана введите или выберите значение </a:t>
            </a:r>
            <a:r>
              <a:rPr lang="ru-RU" sz="2400" b="1" dirty="0"/>
              <a:t>2500</a:t>
            </a:r>
            <a:r>
              <a:rPr lang="ru-RU" sz="2400" dirty="0"/>
              <a:t> в поле </a:t>
            </a:r>
            <a:r>
              <a:rPr lang="ru-RU" sz="2400" b="1" dirty="0"/>
              <a:t>Высота</a:t>
            </a:r>
            <a:r>
              <a:rPr lang="ru-RU" sz="2400" dirty="0"/>
              <a:t>. </a:t>
            </a:r>
          </a:p>
          <a:p>
            <a:r>
              <a:rPr lang="ru-RU" sz="2400" dirty="0"/>
              <a:t>Выполните одно из следующих действий по выбору. </a:t>
            </a:r>
          </a:p>
          <a:p>
            <a:r>
              <a:rPr lang="ru-RU" sz="2400" b="1" dirty="0"/>
              <a:t>- </a:t>
            </a:r>
            <a:r>
              <a:rPr lang="ru-RU" sz="2400" dirty="0"/>
              <a:t>В области </a:t>
            </a:r>
            <a:r>
              <a:rPr lang="ru-RU" sz="2400" b="1" dirty="0"/>
              <a:t>Размер буфера экрана</a:t>
            </a:r>
            <a:r>
              <a:rPr lang="ru-RU" sz="2400" dirty="0"/>
              <a:t> увеличьте значение параметра </a:t>
            </a:r>
            <a:r>
              <a:rPr lang="ru-RU" sz="2400" b="1" dirty="0"/>
              <a:t>Ширина</a:t>
            </a:r>
            <a:r>
              <a:rPr lang="ru-RU" sz="2400" dirty="0"/>
              <a:t>. 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В </a:t>
            </a:r>
            <a:r>
              <a:rPr lang="ru-RU" sz="2400" dirty="0"/>
              <a:t>области </a:t>
            </a:r>
            <a:r>
              <a:rPr lang="ru-RU" sz="2400" b="1" dirty="0"/>
              <a:t>Размер окна </a:t>
            </a:r>
            <a:r>
              <a:rPr lang="ru-RU" sz="2400" dirty="0"/>
              <a:t>увеличьте значение параметра </a:t>
            </a:r>
            <a:r>
              <a:rPr lang="ru-RU" sz="2400" b="1" dirty="0"/>
              <a:t>Высота</a:t>
            </a:r>
            <a:r>
              <a:rPr lang="ru-RU" sz="2400" dirty="0"/>
              <a:t>. </a:t>
            </a:r>
            <a:endParaRPr lang="en-US" sz="2400" dirty="0" smtClean="0"/>
          </a:p>
          <a:p>
            <a:r>
              <a:rPr lang="ru-RU" sz="2400" b="1" dirty="0"/>
              <a:t>- </a:t>
            </a:r>
            <a:r>
              <a:rPr lang="ru-RU" sz="2400" dirty="0"/>
              <a:t>В области </a:t>
            </a:r>
            <a:r>
              <a:rPr lang="ru-RU" sz="2400" b="1" dirty="0"/>
              <a:t>Размер окна</a:t>
            </a:r>
            <a:r>
              <a:rPr lang="ru-RU" sz="2400" dirty="0"/>
              <a:t> увеличьте значение параметра </a:t>
            </a:r>
            <a:r>
              <a:rPr lang="ru-RU" sz="2400" b="1" dirty="0"/>
              <a:t>Ширина</a:t>
            </a:r>
            <a:r>
              <a:rPr lang="ru-RU" sz="2400" dirty="0"/>
              <a:t>. </a:t>
            </a:r>
          </a:p>
          <a:p>
            <a:r>
              <a:rPr lang="ru-RU" sz="2400" dirty="0"/>
              <a:t>Снимите флажок </a:t>
            </a:r>
            <a:r>
              <a:rPr lang="ru-RU" sz="2400" b="1" dirty="0"/>
              <a:t>Автоматический выбор</a:t>
            </a:r>
            <a:r>
              <a:rPr lang="ru-RU" sz="2400" dirty="0"/>
              <a:t>, а затем в области </a:t>
            </a:r>
            <a:r>
              <a:rPr lang="ru-RU" sz="2400" b="1" dirty="0"/>
              <a:t>Положение окна</a:t>
            </a:r>
            <a:r>
              <a:rPr lang="ru-RU" sz="2400" dirty="0"/>
              <a:t> измените значения полей </a:t>
            </a:r>
            <a:r>
              <a:rPr lang="ru-RU" sz="2400" b="1" dirty="0"/>
              <a:t>Левый край</a:t>
            </a:r>
            <a:r>
              <a:rPr lang="ru-RU" sz="2400" dirty="0"/>
              <a:t> и </a:t>
            </a:r>
            <a:r>
              <a:rPr lang="ru-RU" sz="2400" b="1" dirty="0"/>
              <a:t>Верхний край</a:t>
            </a:r>
            <a:r>
              <a:rPr lang="ru-RU" sz="2400" dirty="0"/>
              <a:t>. </a:t>
            </a:r>
          </a:p>
          <a:p>
            <a:r>
              <a:rPr lang="ru-RU" sz="2400" dirty="0"/>
              <a:t>В диалоговом окне </a:t>
            </a:r>
            <a:r>
              <a:rPr lang="ru-RU" sz="2400" b="1" dirty="0"/>
              <a:t>Изменение свойств</a:t>
            </a:r>
            <a:r>
              <a:rPr lang="ru-RU" sz="2400" dirty="0"/>
              <a:t> выберите вариант </a:t>
            </a:r>
            <a:r>
              <a:rPr lang="ru-RU" sz="2400" b="1" dirty="0"/>
              <a:t>Сохранить свойства</a:t>
            </a:r>
            <a:r>
              <a:rPr lang="ru-RU" sz="2400" dirty="0"/>
              <a:t> для других окон с тем же именем. </a:t>
            </a:r>
          </a:p>
        </p:txBody>
      </p:sp>
    </p:spTree>
    <p:extLst>
      <p:ext uri="{BB962C8B-B14F-4D97-AF65-F5344CB8AC3E}">
        <p14:creationId xmlns:p14="http://schemas.microsoft.com/office/powerpoint/2010/main" val="36496397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00635" y="210434"/>
            <a:ext cx="8681464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 cap="rnd" cmpd="dbl">
            <a:solidFill>
              <a:srgbClr val="C00000"/>
            </a:solidFill>
            <a:bevel/>
          </a:ln>
        </p:spPr>
        <p:txBody>
          <a:bodyPr wrap="square" lIns="72000" rIns="72000" anchor="ctr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dirty="0" smtClean="0"/>
              <a:t>КОМАНДНАЯ СТРОКА </a:t>
            </a:r>
            <a:r>
              <a:rPr lang="en-US" dirty="0" smtClean="0"/>
              <a:t>WINDOWS</a:t>
            </a:r>
            <a:endParaRPr lang="ru-RU" kern="0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00635" y="1124744"/>
            <a:ext cx="8769350" cy="2246769"/>
          </a:xfrm>
          <a:prstGeom prst="rect">
            <a:avLst/>
          </a:prstGeom>
          <a:solidFill>
            <a:srgbClr val="FFFF99"/>
          </a:solidFill>
          <a:ln w="25400">
            <a:solidFill>
              <a:srgbClr val="99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ru-RU" altLang="ru-RU" sz="2800" dirty="0">
                <a:solidFill>
                  <a:schemeClr val="tx1"/>
                </a:solidFill>
                <a:latin typeface="+mn-lt"/>
              </a:rPr>
              <a:t>Пуск -&gt; Все программы -&gt; Стандартные -&gt; Командная строка.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ru-RU" altLang="ru-RU" sz="2800" dirty="0">
                <a:solidFill>
                  <a:schemeClr val="tx1"/>
                </a:solidFill>
                <a:latin typeface="+mn-lt"/>
              </a:rPr>
              <a:t>Пуск -&gt; Выполнить и введите имя программы cmd.exe </a:t>
            </a:r>
            <a:endParaRPr lang="en-US" altLang="ru-RU" sz="2800" dirty="0" smtClean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ru-RU" sz="2800" dirty="0" smtClean="0">
                <a:solidFill>
                  <a:schemeClr val="tx1"/>
                </a:solidFill>
                <a:latin typeface="+mn-lt"/>
              </a:rPr>
              <a:t>&lt;Win&gt;+R, </a:t>
            </a:r>
            <a:r>
              <a:rPr lang="ru-RU" altLang="ru-RU" sz="2800" dirty="0" smtClean="0">
                <a:solidFill>
                  <a:schemeClr val="tx1"/>
                </a:solidFill>
                <a:latin typeface="+mn-lt"/>
              </a:rPr>
              <a:t>в открывшемся окне ввести </a:t>
            </a:r>
            <a:r>
              <a:rPr lang="en-US" altLang="ru-RU" sz="28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endParaRPr lang="ru-RU" altLang="ru-RU" sz="2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635" y="3573016"/>
            <a:ext cx="87693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Щелкните левый верхний угол окна и выберите команду </a:t>
            </a:r>
            <a:r>
              <a:rPr lang="ru-RU" sz="2400" b="1" dirty="0"/>
              <a:t>Свойства</a:t>
            </a:r>
            <a:r>
              <a:rPr lang="ru-RU" sz="2400" dirty="0"/>
              <a:t>. </a:t>
            </a:r>
          </a:p>
          <a:p>
            <a:r>
              <a:rPr lang="ru-RU" sz="2400" dirty="0"/>
              <a:t>Выберите вкладку </a:t>
            </a:r>
            <a:r>
              <a:rPr lang="ru-RU" sz="2400" b="1" dirty="0"/>
              <a:t>Общие</a:t>
            </a:r>
            <a:r>
              <a:rPr lang="ru-RU" sz="2400" dirty="0"/>
              <a:t>. </a:t>
            </a:r>
          </a:p>
          <a:p>
            <a:r>
              <a:rPr lang="ru-RU" sz="2400" dirty="0"/>
              <a:t>В области </a:t>
            </a:r>
            <a:r>
              <a:rPr lang="ru-RU" sz="2400" b="1" dirty="0"/>
              <a:t>Запоминание команд</a:t>
            </a:r>
            <a:r>
              <a:rPr lang="ru-RU" sz="2400" dirty="0"/>
              <a:t> выберите или введите значение </a:t>
            </a:r>
            <a:r>
              <a:rPr lang="ru-RU" sz="2400" b="1" dirty="0"/>
              <a:t>999 </a:t>
            </a:r>
            <a:r>
              <a:rPr lang="ru-RU" sz="2400" dirty="0"/>
              <a:t>в поле </a:t>
            </a:r>
            <a:r>
              <a:rPr lang="ru-RU" sz="2400" b="1" dirty="0"/>
              <a:t>Размер буфера</a:t>
            </a:r>
            <a:r>
              <a:rPr lang="ru-RU" sz="2400" dirty="0"/>
              <a:t>, а затем выберите или введите значение </a:t>
            </a:r>
            <a:r>
              <a:rPr lang="ru-RU" sz="2400" b="1" dirty="0"/>
              <a:t>5</a:t>
            </a:r>
            <a:r>
              <a:rPr lang="ru-RU" sz="2400" dirty="0"/>
              <a:t> в поле </a:t>
            </a:r>
            <a:r>
              <a:rPr lang="ru-RU" sz="2400" b="1" dirty="0"/>
              <a:t>Количество буферов</a:t>
            </a:r>
            <a:r>
              <a:rPr lang="ru-RU" sz="2400" dirty="0"/>
              <a:t>. </a:t>
            </a:r>
          </a:p>
          <a:p>
            <a:r>
              <a:rPr lang="ru-RU" sz="2400" dirty="0"/>
              <a:t>В области </a:t>
            </a:r>
            <a:r>
              <a:rPr lang="ru-RU" sz="2400" b="1" dirty="0" smtClean="0"/>
              <a:t>Редактирование</a:t>
            </a:r>
            <a:r>
              <a:rPr lang="en-US" sz="2400" b="1" dirty="0" smtClean="0"/>
              <a:t> </a:t>
            </a:r>
            <a:r>
              <a:rPr lang="ru-RU" sz="2400" dirty="0" smtClean="0"/>
              <a:t>установите </a:t>
            </a:r>
            <a:r>
              <a:rPr lang="ru-RU" sz="2400" dirty="0"/>
              <a:t>флажки </a:t>
            </a:r>
            <a:r>
              <a:rPr lang="ru-RU" sz="2400" b="1" dirty="0"/>
              <a:t>Выделение </a:t>
            </a:r>
            <a:r>
              <a:rPr lang="ru-RU" sz="2400" dirty="0"/>
              <a:t>и </a:t>
            </a:r>
            <a:r>
              <a:rPr lang="ru-RU" sz="2400" b="1" dirty="0"/>
              <a:t>Быстрая вставка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486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684431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78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2469" y="118656"/>
            <a:ext cx="8769350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99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ru-RU" altLang="ru-RU" sz="3000" b="1" i="1" dirty="0">
                <a:solidFill>
                  <a:srgbClr val="C00000"/>
                </a:solidFill>
                <a:latin typeface="+mn-lt"/>
              </a:rPr>
              <a:t>Программный  интерфейс  </a:t>
            </a:r>
            <a:r>
              <a:rPr lang="ru-RU" altLang="ru-RU" sz="3000" dirty="0">
                <a:solidFill>
                  <a:schemeClr val="tx1"/>
                </a:solidFill>
                <a:latin typeface="+mn-lt"/>
              </a:rPr>
              <a:t>задает  </a:t>
            </a:r>
            <a:r>
              <a:rPr lang="ru-RU" altLang="ru-RU" sz="3000" b="1" i="1" dirty="0">
                <a:solidFill>
                  <a:srgbClr val="7030A0"/>
                </a:solidFill>
                <a:latin typeface="+mn-lt"/>
              </a:rPr>
              <a:t>набор</a:t>
            </a:r>
            <a:r>
              <a:rPr lang="ru-RU" altLang="ru-RU" sz="3000" dirty="0">
                <a:solidFill>
                  <a:schemeClr val="tx1"/>
                </a:solidFill>
                <a:latin typeface="+mn-lt"/>
              </a:rPr>
              <a:t>  доступных  </a:t>
            </a:r>
            <a:r>
              <a:rPr lang="ru-RU" altLang="ru-RU" sz="3000" b="1" i="1" dirty="0">
                <a:solidFill>
                  <a:srgbClr val="7030A0"/>
                </a:solidFill>
                <a:latin typeface="+mn-lt"/>
              </a:rPr>
              <a:t>процедур</a:t>
            </a:r>
            <a:r>
              <a:rPr lang="ru-RU" altLang="ru-RU" sz="3000" dirty="0">
                <a:solidFill>
                  <a:schemeClr val="tx1"/>
                </a:solidFill>
                <a:latin typeface="+mn-lt"/>
              </a:rPr>
              <a:t>,  их  </a:t>
            </a:r>
            <a:r>
              <a:rPr lang="ru-RU" altLang="ru-RU" sz="3000" b="1" i="1" dirty="0">
                <a:solidFill>
                  <a:srgbClr val="7030A0"/>
                </a:solidFill>
                <a:latin typeface="+mn-lt"/>
              </a:rPr>
              <a:t>параметров</a:t>
            </a:r>
            <a:r>
              <a:rPr lang="ru-RU" altLang="ru-RU" sz="3000" dirty="0">
                <a:solidFill>
                  <a:schemeClr val="tx1"/>
                </a:solidFill>
                <a:latin typeface="+mn-lt"/>
              </a:rPr>
              <a:t>  и </a:t>
            </a:r>
            <a:r>
              <a:rPr lang="ru-RU" altLang="ru-RU" sz="3000" b="1" i="1" dirty="0">
                <a:solidFill>
                  <a:srgbClr val="7030A0"/>
                </a:solidFill>
                <a:latin typeface="+mn-lt"/>
              </a:rPr>
              <a:t>способов обращения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555" y="1756408"/>
            <a:ext cx="87693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2400" dirty="0" smtClean="0">
                <a:latin typeface="+mn-lt"/>
              </a:rPr>
              <a:t>Программный интерфейс - система унифицированных связей, предназначенных для обмена  информацией  между  компонентами  одной  или нескольких  вычислительных систем. </a:t>
            </a:r>
            <a:endParaRPr lang="ru-RU" sz="2400" dirty="0">
              <a:latin typeface="+mn-lt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1278" y="3486492"/>
            <a:ext cx="8769350" cy="830997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400" dirty="0" smtClean="0"/>
              <a:t>на  практике  каждое  приложение  использует  готовые  функции  операционной системы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69" y="4653136"/>
            <a:ext cx="88316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2800" dirty="0" smtClean="0">
                <a:latin typeface="+mn-lt"/>
              </a:rPr>
              <a:t>Для </a:t>
            </a:r>
            <a:r>
              <a:rPr lang="ru-RU" sz="2800" dirty="0">
                <a:latin typeface="+mn-lt"/>
              </a:rPr>
              <a:t>программиста </a:t>
            </a:r>
            <a:r>
              <a:rPr lang="ru-RU" sz="2800" dirty="0" smtClean="0">
                <a:latin typeface="+mn-lt"/>
              </a:rPr>
              <a:t>программный  </a:t>
            </a:r>
            <a:r>
              <a:rPr lang="ru-RU" sz="2800" dirty="0">
                <a:latin typeface="+mn-lt"/>
              </a:rPr>
              <a:t>интерфейс понимается </a:t>
            </a:r>
            <a:r>
              <a:rPr lang="ru-RU" sz="2800" dirty="0" smtClean="0">
                <a:latin typeface="+mn-lt"/>
              </a:rPr>
              <a:t>прежде  </a:t>
            </a:r>
            <a:r>
              <a:rPr lang="ru-RU" sz="2800" dirty="0">
                <a:latin typeface="+mn-lt"/>
              </a:rPr>
              <a:t>всего </a:t>
            </a:r>
            <a:r>
              <a:rPr lang="ru-RU" sz="2800" dirty="0" smtClean="0">
                <a:latin typeface="+mn-lt"/>
              </a:rPr>
              <a:t>как </a:t>
            </a:r>
            <a:r>
              <a:rPr lang="ru-RU" sz="2800" dirty="0">
                <a:latin typeface="+mn-lt"/>
              </a:rPr>
              <a:t>API </a:t>
            </a:r>
            <a:r>
              <a:rPr lang="ru-RU" sz="2800" dirty="0" smtClean="0">
                <a:latin typeface="+mn-lt"/>
              </a:rPr>
              <a:t>(</a:t>
            </a:r>
            <a:r>
              <a:rPr lang="ru-RU" sz="2800" dirty="0" err="1" smtClean="0">
                <a:latin typeface="+mn-lt"/>
              </a:rPr>
              <a:t>Application</a:t>
            </a:r>
            <a:r>
              <a:rPr lang="ru-RU" sz="2800" dirty="0" smtClean="0">
                <a:latin typeface="+mn-lt"/>
              </a:rPr>
              <a:t>  </a:t>
            </a:r>
            <a:r>
              <a:rPr lang="ru-RU" sz="2800" dirty="0" err="1" smtClean="0">
                <a:latin typeface="+mn-lt"/>
              </a:rPr>
              <a:t>Pro-gramming</a:t>
            </a:r>
            <a:r>
              <a:rPr lang="ru-RU" sz="2800" dirty="0" smtClean="0">
                <a:latin typeface="+mn-lt"/>
              </a:rPr>
              <a:t>  </a:t>
            </a:r>
            <a:r>
              <a:rPr lang="ru-RU" sz="2800" dirty="0" err="1">
                <a:latin typeface="+mn-lt"/>
              </a:rPr>
              <a:t>Interface</a:t>
            </a:r>
            <a:r>
              <a:rPr lang="ru-RU" sz="2800" dirty="0">
                <a:latin typeface="+mn-lt"/>
              </a:rPr>
              <a:t> -  интерфейс </a:t>
            </a:r>
            <a:r>
              <a:rPr lang="ru-RU" sz="2800" dirty="0" err="1" smtClean="0">
                <a:latin typeface="+mn-lt"/>
              </a:rPr>
              <a:t>программирова-ния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приложений </a:t>
            </a:r>
            <a:r>
              <a:rPr lang="ru-RU" sz="2800" dirty="0" smtClean="0">
                <a:latin typeface="+mn-lt"/>
              </a:rPr>
              <a:t>)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976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9278" y="2276872"/>
            <a:ext cx="8769350" cy="2554545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800" dirty="0" smtClean="0"/>
              <a:t>сохранить в файле с расширением *</a:t>
            </a:r>
            <a:r>
              <a:rPr lang="en-US" sz="2800" dirty="0" smtClean="0"/>
              <a:t>.</a:t>
            </a:r>
            <a:r>
              <a:rPr lang="en-US" sz="2800" dirty="0" err="1" smtClean="0"/>
              <a:t>vbx</a:t>
            </a:r>
            <a:r>
              <a:rPr lang="ru-RU" sz="2800" dirty="0" smtClean="0"/>
              <a:t>:</a:t>
            </a:r>
          </a:p>
          <a:p>
            <a:pPr hangingPunct="0"/>
            <a:r>
              <a:rPr lang="ru-RU" sz="3200" dirty="0" err="1" smtClean="0"/>
              <a:t>CreateObject</a:t>
            </a:r>
            <a:r>
              <a:rPr lang="ru-RU" sz="3200" dirty="0"/>
              <a:t>("</a:t>
            </a:r>
            <a:r>
              <a:rPr lang="ru-RU" sz="3200" dirty="0" err="1"/>
              <a:t>SAPI.SpVoice</a:t>
            </a:r>
            <a:r>
              <a:rPr lang="ru-RU" sz="3200" dirty="0"/>
              <a:t>").</a:t>
            </a:r>
            <a:r>
              <a:rPr lang="ru-RU" sz="3200" dirty="0" err="1"/>
              <a:t>Speak"To</a:t>
            </a:r>
            <a:r>
              <a:rPr lang="ru-RU" sz="3200" dirty="0"/>
              <a:t> </a:t>
            </a:r>
            <a:r>
              <a:rPr lang="ru-RU" sz="3200" dirty="0" err="1"/>
              <a:t>be</a:t>
            </a:r>
            <a:r>
              <a:rPr lang="ru-RU" sz="3200" dirty="0"/>
              <a:t> </a:t>
            </a:r>
            <a:r>
              <a:rPr lang="ru-RU" sz="3200" dirty="0" err="1"/>
              <a:t>or</a:t>
            </a:r>
            <a:r>
              <a:rPr lang="ru-RU" sz="3200" dirty="0"/>
              <a:t> </a:t>
            </a:r>
            <a:r>
              <a:rPr lang="ru-RU" sz="3200" dirty="0" err="1"/>
              <a:t>not</a:t>
            </a:r>
            <a:r>
              <a:rPr lang="ru-RU" sz="3200" dirty="0"/>
              <a:t> </a:t>
            </a:r>
            <a:r>
              <a:rPr lang="ru-RU" sz="3200" dirty="0" err="1"/>
              <a:t>to</a:t>
            </a:r>
            <a:r>
              <a:rPr lang="ru-RU" sz="3200" dirty="0"/>
              <a:t> </a:t>
            </a:r>
            <a:r>
              <a:rPr lang="ru-RU" sz="3200" dirty="0" err="1"/>
              <a:t>be</a:t>
            </a:r>
            <a:r>
              <a:rPr lang="ru-RU" sz="3200" dirty="0"/>
              <a:t> - вот в чем вопрос. 26 группа, привет! 28 группа, тоже привет! И вам привет, группа 18К11!"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0781" y="180781"/>
            <a:ext cx="8769350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99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ru-RU" altLang="ru-RU" sz="3000" b="1" i="1" dirty="0" smtClean="0">
                <a:solidFill>
                  <a:srgbClr val="C00000"/>
                </a:solidFill>
                <a:latin typeface="+mn-lt"/>
              </a:rPr>
              <a:t>Программный интерфейс для приложений </a:t>
            </a:r>
            <a:r>
              <a:rPr lang="ru-RU" altLang="ru-RU" sz="3000" b="1" i="1" dirty="0">
                <a:solidFill>
                  <a:srgbClr val="C00000"/>
                </a:solidFill>
                <a:latin typeface="+mn-lt"/>
              </a:rPr>
              <a:t>(API)</a:t>
            </a:r>
            <a:r>
              <a:rPr lang="ru-RU" altLang="ru-RU" sz="3000" dirty="0">
                <a:solidFill>
                  <a:schemeClr val="tx1"/>
                </a:solidFill>
                <a:latin typeface="+mn-lt"/>
              </a:rPr>
              <a:t>  — набор  методов (функций) </a:t>
            </a:r>
            <a:r>
              <a:rPr lang="ru-RU" altLang="ru-RU" sz="3000" dirty="0" err="1">
                <a:solidFill>
                  <a:schemeClr val="tx1"/>
                </a:solidFill>
                <a:latin typeface="+mn-lt"/>
              </a:rPr>
              <a:t>Windows</a:t>
            </a:r>
            <a:r>
              <a:rPr lang="ru-RU" altLang="ru-RU" sz="3000" dirty="0">
                <a:solidFill>
                  <a:schemeClr val="tx1"/>
                </a:solidFill>
                <a:latin typeface="+mn-lt"/>
              </a:rPr>
              <a:t>,  который  программист  может  использовать  при разработке собственных программ</a:t>
            </a:r>
            <a:endParaRPr lang="ru-RU" altLang="ru-RU" sz="3000" b="1" i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613" y="5085184"/>
            <a:ext cx="88316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2800" dirty="0" smtClean="0">
                <a:latin typeface="+mn-lt"/>
              </a:rPr>
              <a:t>Примером графического программного интерфейса </a:t>
            </a:r>
            <a:r>
              <a:rPr lang="ru-RU" sz="2800" dirty="0">
                <a:latin typeface="+mn-lt"/>
              </a:rPr>
              <a:t>Windows является </a:t>
            </a:r>
            <a:r>
              <a:rPr lang="ru-RU" sz="2800" dirty="0" err="1">
                <a:latin typeface="+mn-lt"/>
              </a:rPr>
              <a:t>DirectX</a:t>
            </a:r>
            <a:r>
              <a:rPr lang="ru-RU" sz="2800" dirty="0">
                <a:latin typeface="+mn-lt"/>
              </a:rPr>
              <a:t> – </a:t>
            </a:r>
            <a:r>
              <a:rPr lang="ru-RU" sz="2800" dirty="0" smtClean="0">
                <a:latin typeface="+mn-lt"/>
              </a:rPr>
              <a:t>служит </a:t>
            </a:r>
            <a:r>
              <a:rPr lang="ru-RU" sz="2800" dirty="0">
                <a:latin typeface="+mn-lt"/>
              </a:rPr>
              <a:t>для поддержки </a:t>
            </a:r>
            <a:r>
              <a:rPr lang="ru-RU" sz="2800" dirty="0" smtClean="0">
                <a:latin typeface="+mn-lt"/>
              </a:rPr>
              <a:t>графических </a:t>
            </a:r>
            <a:r>
              <a:rPr lang="ru-RU" sz="2800" dirty="0">
                <a:latin typeface="+mn-lt"/>
              </a:rPr>
              <a:t>режимов. </a:t>
            </a:r>
          </a:p>
        </p:txBody>
      </p:sp>
    </p:spTree>
    <p:extLst>
      <p:ext uri="{BB962C8B-B14F-4D97-AF65-F5344CB8AC3E}">
        <p14:creationId xmlns:p14="http://schemas.microsoft.com/office/powerpoint/2010/main" val="31869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2844" y="260648"/>
            <a:ext cx="8175267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 cap="rnd" cmpd="dbl">
            <a:solidFill>
              <a:srgbClr val="C00000"/>
            </a:solidFill>
            <a:bevel/>
          </a:ln>
        </p:spPr>
        <p:txBody>
          <a:bodyPr lIns="72000" rIns="72000" anchor="ctr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ИНТЕРФЕЙС ПОЛЬЗОВАТЕЛЯ В ОПЕРАЦИОННЫХ СИСТЕМАХ</a:t>
            </a:r>
            <a:endParaRPr lang="ru-RU" kern="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3387" y="1772816"/>
            <a:ext cx="8769350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99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ru-RU" altLang="ru-RU" sz="3000" b="1" i="1" dirty="0">
                <a:solidFill>
                  <a:srgbClr val="C00000"/>
                </a:solidFill>
                <a:latin typeface="+mn-lt"/>
              </a:rPr>
              <a:t>Интерфейс пользователя</a:t>
            </a:r>
            <a:r>
              <a:rPr lang="ru-RU" altLang="ru-RU" sz="3000" dirty="0">
                <a:solidFill>
                  <a:schemeClr val="tx1"/>
                </a:solidFill>
                <a:latin typeface="+mn-lt"/>
              </a:rPr>
              <a:t> – это элементы и компоненты программы, которые способны оказывать влияние на </a:t>
            </a:r>
            <a:r>
              <a:rPr lang="ru-RU" altLang="ru-RU" sz="3000" b="1" i="1" dirty="0">
                <a:solidFill>
                  <a:srgbClr val="7030A0"/>
                </a:solidFill>
                <a:latin typeface="+mn-lt"/>
              </a:rPr>
              <a:t>взаимодействие пользователя с программным обеспечением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8009" y="3861048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</a:rPr>
              <a:t>средства отображения информации, отображаемая информация, форматы и коды</a:t>
            </a:r>
            <a:r>
              <a:rPr lang="ru-RU" sz="2400" dirty="0" smtClean="0">
                <a:latin typeface="+mn-lt"/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</a:rPr>
              <a:t>командные режимы, язык пользователь-интерфейс;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</a:rPr>
              <a:t>устройства и технологии ввода данных</a:t>
            </a:r>
            <a:r>
              <a:rPr lang="ru-RU" sz="2400" dirty="0" smtClean="0">
                <a:latin typeface="+mn-lt"/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</a:rPr>
              <a:t>диалоги, взаимодействие и транзакции между пользователем и компьютером;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</a:rPr>
              <a:t>обратная связь с пользователем</a:t>
            </a:r>
            <a:r>
              <a:rPr lang="ru-RU" sz="2400" dirty="0" smtClean="0">
                <a:latin typeface="+mn-lt"/>
              </a:rPr>
              <a:t>;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041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7705" y="116632"/>
            <a:ext cx="8569325" cy="52322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altLang="ru-RU" sz="28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Типы пользовательских интерфейсов: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13931" y="836712"/>
            <a:ext cx="876935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99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ru-RU" altLang="ru-RU" sz="2800" b="1" i="1" dirty="0">
                <a:solidFill>
                  <a:srgbClr val="C00000"/>
                </a:solidFill>
                <a:latin typeface="+mn-lt"/>
              </a:rPr>
              <a:t>Командный интерфейс</a:t>
            </a:r>
            <a:r>
              <a:rPr lang="ru-RU" altLang="ru-RU" sz="2800" dirty="0">
                <a:solidFill>
                  <a:schemeClr val="tx1"/>
                </a:solidFill>
                <a:latin typeface="+mn-lt"/>
              </a:rPr>
              <a:t> – человек  подает  "команды"  компьютеру,  а  компьютер  их  выполняет  и выдает результат человеку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3931" y="2421469"/>
            <a:ext cx="876935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99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ru-RU" altLang="ru-RU" sz="2800" b="1" i="1" dirty="0">
                <a:solidFill>
                  <a:srgbClr val="C00000"/>
                </a:solidFill>
                <a:latin typeface="+mn-lt"/>
              </a:rPr>
              <a:t>WIMP - интерфейс  </a:t>
            </a:r>
            <a:r>
              <a:rPr lang="ru-RU" altLang="ru-RU" sz="2800" dirty="0">
                <a:solidFill>
                  <a:schemeClr val="tx1"/>
                </a:solidFill>
                <a:latin typeface="+mn-lt"/>
              </a:rPr>
              <a:t>(</a:t>
            </a:r>
            <a:r>
              <a:rPr lang="ru-RU" altLang="ru-RU" sz="2800" dirty="0" err="1">
                <a:solidFill>
                  <a:schemeClr val="tx1"/>
                </a:solidFill>
                <a:latin typeface="+mn-lt"/>
              </a:rPr>
              <a:t>Window</a:t>
            </a:r>
            <a:r>
              <a:rPr lang="ru-RU" altLang="ru-RU" sz="2800" dirty="0">
                <a:solidFill>
                  <a:schemeClr val="tx1"/>
                </a:solidFill>
                <a:latin typeface="+mn-lt"/>
              </a:rPr>
              <a:t> - окно, </a:t>
            </a:r>
            <a:r>
              <a:rPr lang="ru-RU" altLang="ru-RU" sz="2800" dirty="0" err="1">
                <a:solidFill>
                  <a:schemeClr val="tx1"/>
                </a:solidFill>
                <a:latin typeface="+mn-lt"/>
              </a:rPr>
              <a:t>Image</a:t>
            </a:r>
            <a:r>
              <a:rPr lang="ru-RU" altLang="ru-RU" sz="2800" dirty="0">
                <a:solidFill>
                  <a:schemeClr val="tx1"/>
                </a:solidFill>
                <a:latin typeface="+mn-lt"/>
              </a:rPr>
              <a:t> - образ, </a:t>
            </a:r>
            <a:r>
              <a:rPr lang="ru-RU" altLang="ru-RU" sz="2800" dirty="0" err="1">
                <a:solidFill>
                  <a:schemeClr val="tx1"/>
                </a:solidFill>
                <a:latin typeface="+mn-lt"/>
              </a:rPr>
              <a:t>Menu</a:t>
            </a:r>
            <a:r>
              <a:rPr lang="ru-RU" altLang="ru-RU" sz="2800" dirty="0">
                <a:solidFill>
                  <a:schemeClr val="tx1"/>
                </a:solidFill>
                <a:latin typeface="+mn-lt"/>
              </a:rPr>
              <a:t>  - меню, </a:t>
            </a:r>
            <a:r>
              <a:rPr lang="ru-RU" altLang="ru-RU" sz="2800" dirty="0" err="1">
                <a:solidFill>
                  <a:schemeClr val="tx1"/>
                </a:solidFill>
                <a:latin typeface="+mn-lt"/>
              </a:rPr>
              <a:t>Pointer</a:t>
            </a:r>
            <a:r>
              <a:rPr lang="ru-RU" altLang="ru-RU" sz="2800" dirty="0">
                <a:solidFill>
                  <a:schemeClr val="tx1"/>
                </a:solidFill>
                <a:latin typeface="+mn-lt"/>
              </a:rPr>
              <a:t> - указатель). Диалог  с пользователем ведется с помощью графических образов - меню, окон,  других  элементов.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3931" y="4437112"/>
            <a:ext cx="8769350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99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ru-RU" altLang="ru-RU" sz="2800" b="1" i="1" dirty="0">
                <a:solidFill>
                  <a:srgbClr val="C00000"/>
                </a:solidFill>
                <a:latin typeface="+mn-lt"/>
              </a:rPr>
              <a:t>SILK - интерфейс </a:t>
            </a:r>
            <a:r>
              <a:rPr lang="ru-RU" altLang="ru-RU" sz="2800" dirty="0">
                <a:solidFill>
                  <a:schemeClr val="tx1"/>
                </a:solidFill>
                <a:latin typeface="+mn-lt"/>
              </a:rPr>
              <a:t>(</a:t>
            </a:r>
            <a:r>
              <a:rPr lang="ru-RU" altLang="ru-RU" sz="2800" dirty="0" err="1">
                <a:solidFill>
                  <a:schemeClr val="tx1"/>
                </a:solidFill>
                <a:latin typeface="+mn-lt"/>
              </a:rPr>
              <a:t>Speech</a:t>
            </a:r>
            <a:r>
              <a:rPr lang="ru-RU" altLang="ru-RU" sz="2800" dirty="0">
                <a:solidFill>
                  <a:schemeClr val="tx1"/>
                </a:solidFill>
                <a:latin typeface="+mn-lt"/>
              </a:rPr>
              <a:t> - речь, </a:t>
            </a:r>
            <a:r>
              <a:rPr lang="ru-RU" altLang="ru-RU" sz="2800" dirty="0" err="1">
                <a:solidFill>
                  <a:schemeClr val="tx1"/>
                </a:solidFill>
                <a:latin typeface="+mn-lt"/>
              </a:rPr>
              <a:t>Image</a:t>
            </a:r>
            <a:r>
              <a:rPr lang="ru-RU" altLang="ru-RU" sz="2800" dirty="0">
                <a:solidFill>
                  <a:schemeClr val="tx1"/>
                </a:solidFill>
                <a:latin typeface="+mn-lt"/>
              </a:rPr>
              <a:t> - образ, </a:t>
            </a:r>
            <a:r>
              <a:rPr lang="ru-RU" altLang="ru-RU" sz="2800" dirty="0" err="1">
                <a:solidFill>
                  <a:schemeClr val="tx1"/>
                </a:solidFill>
                <a:latin typeface="+mn-lt"/>
              </a:rPr>
              <a:t>Language</a:t>
            </a:r>
            <a:r>
              <a:rPr lang="ru-RU" altLang="ru-RU" sz="2800" dirty="0">
                <a:solidFill>
                  <a:schemeClr val="tx1"/>
                </a:solidFill>
                <a:latin typeface="+mn-lt"/>
              </a:rPr>
              <a:t>  - язык, </a:t>
            </a:r>
            <a:r>
              <a:rPr lang="ru-RU" altLang="ru-RU" sz="2800" dirty="0" err="1">
                <a:solidFill>
                  <a:schemeClr val="tx1"/>
                </a:solidFill>
                <a:latin typeface="+mn-lt"/>
              </a:rPr>
              <a:t>Knowlege</a:t>
            </a:r>
            <a:r>
              <a:rPr lang="ru-RU" altLang="ru-RU" sz="2800" dirty="0">
                <a:solidFill>
                  <a:schemeClr val="tx1"/>
                </a:solidFill>
                <a:latin typeface="+mn-lt"/>
              </a:rPr>
              <a:t> - знание). Компьютер находит для себя команды, анализируя человеческую речь и находя в ней  ключевые  фразы</a:t>
            </a:r>
          </a:p>
        </p:txBody>
      </p:sp>
    </p:spTree>
    <p:extLst>
      <p:ext uri="{BB962C8B-B14F-4D97-AF65-F5344CB8AC3E}">
        <p14:creationId xmlns:p14="http://schemas.microsoft.com/office/powerpoint/2010/main" val="374723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Props1.xml><?xml version="1.0" encoding="utf-8"?>
<ds:datastoreItem xmlns:ds="http://schemas.openxmlformats.org/officeDocument/2006/customXml" ds:itemID="{FFB1C781-CD00-44A1-B706-8C1032A9F4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518E80-7D8A-40BC-8871-3E8AF93FA3D9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1992</Words>
  <Application>Microsoft Office PowerPoint</Application>
  <PresentationFormat>Экран (4:3)</PresentationFormat>
  <Paragraphs>228</Paragraphs>
  <Slides>41</Slides>
  <Notes>4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DesignTemplate</vt:lpstr>
      <vt:lpstr>Интерфейс операционных систем. Командная строка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ИНТЕРФЕЙС КОМАНДНОЙ СТРОКИ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 фильма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КОПИРОВАНИЕ ФАЙЛА ИЛИ ГРУППЫ ФАЙЛОВ COPY</vt:lpstr>
      <vt:lpstr>Презентация PowerPoint</vt:lpstr>
      <vt:lpstr>ПЕРЕМЕЩЕНИЕ КАТАЛОГОВ MOVE</vt:lpstr>
      <vt:lpstr>ПЕРЕИМЕНОВАНИЕ ФАЙЛОВ REN.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2016-09-09T18:53:14Z</dcterms:created>
  <dcterms:modified xsi:type="dcterms:W3CDTF">2020-09-22T21:30:21Z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