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4"/>
  </p:sldMasterIdLst>
  <p:notesMasterIdLst>
    <p:notesMasterId r:id="rId29"/>
  </p:notesMasterIdLst>
  <p:handoutMasterIdLst>
    <p:handoutMasterId r:id="rId30"/>
  </p:handoutMasterIdLst>
  <p:sldIdLst>
    <p:sldId id="257" r:id="rId5"/>
    <p:sldId id="528" r:id="rId6"/>
    <p:sldId id="529" r:id="rId7"/>
    <p:sldId id="530" r:id="rId8"/>
    <p:sldId id="537" r:id="rId9"/>
    <p:sldId id="552" r:id="rId10"/>
    <p:sldId id="553" r:id="rId11"/>
    <p:sldId id="554" r:id="rId12"/>
    <p:sldId id="538" r:id="rId13"/>
    <p:sldId id="555" r:id="rId14"/>
    <p:sldId id="539" r:id="rId15"/>
    <p:sldId id="540" r:id="rId16"/>
    <p:sldId id="541" r:id="rId17"/>
    <p:sldId id="542" r:id="rId18"/>
    <p:sldId id="543" r:id="rId19"/>
    <p:sldId id="556" r:id="rId20"/>
    <p:sldId id="544" r:id="rId21"/>
    <p:sldId id="545" r:id="rId22"/>
    <p:sldId id="546" r:id="rId23"/>
    <p:sldId id="547" r:id="rId24"/>
    <p:sldId id="548" r:id="rId25"/>
    <p:sldId id="549" r:id="rId26"/>
    <p:sldId id="550" r:id="rId27"/>
    <p:sldId id="551" r:id="rId28"/>
  </p:sldIdLst>
  <p:sldSz cx="9144000" cy="6858000" type="screen4x3"/>
  <p:notesSz cx="6888163" cy="46577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1467">
          <p15:clr>
            <a:srgbClr val="A4A3A4"/>
          </p15:clr>
        </p15:guide>
        <p15:guide id="2" pos="216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FF"/>
    <a:srgbClr val="FFFF99"/>
    <a:srgbClr val="C2E59B"/>
    <a:srgbClr val="FFFF66"/>
    <a:srgbClr val="E8E84E"/>
    <a:srgbClr val="FFCC66"/>
    <a:srgbClr val="001848"/>
    <a:srgbClr val="003300"/>
    <a:srgbClr val="B0DD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0FF1CE12-B100-0000-0000-000000000002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5838" autoAdjust="0"/>
    <p:restoredTop sz="86410"/>
  </p:normalViewPr>
  <p:slideViewPr>
    <p:cSldViewPr>
      <p:cViewPr varScale="1">
        <p:scale>
          <a:sx n="57" d="100"/>
          <a:sy n="57" d="100"/>
        </p:scale>
        <p:origin x="-744" y="-60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3" d="100"/>
          <a:sy n="103" d="100"/>
        </p:scale>
        <p:origin x="-1236" y="-90"/>
      </p:cViewPr>
      <p:guideLst>
        <p:guide orient="horz" pos="1467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232886"/>
          </a:xfrm>
          <a:prstGeom prst="rect">
            <a:avLst/>
          </a:prstGeom>
        </p:spPr>
        <p:txBody>
          <a:bodyPr lIns="65974" tIns="32987" rIns="65974" bIns="32987"/>
          <a:lstStyle/>
          <a:p>
            <a:endParaRPr lang="en-US" sz="1000" dirty="0" smtClean="0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232886"/>
          </a:xfrm>
          <a:prstGeom prst="rect">
            <a:avLst/>
          </a:prstGeom>
        </p:spPr>
        <p:txBody>
          <a:bodyPr lIns="65974" tIns="32987" rIns="65974" bIns="32987"/>
          <a:lstStyle/>
          <a:p>
            <a:endParaRPr lang="en-US" sz="1000" dirty="0" smtClean="0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4424030"/>
            <a:ext cx="2984871" cy="232886"/>
          </a:xfrm>
          <a:prstGeom prst="rect">
            <a:avLst/>
          </a:prstGeom>
        </p:spPr>
        <p:txBody>
          <a:bodyPr lIns="65974" tIns="32987" rIns="65974" bIns="32987"/>
          <a:lstStyle/>
          <a:p>
            <a:r>
              <a:rPr lang="ru-RU" sz="1000" smtClean="0"/>
              <a:t>08: Управление памятью</a:t>
            </a:r>
            <a:endParaRPr lang="en-US" sz="1000" dirty="0" smtClean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901698" y="4424030"/>
            <a:ext cx="2984871" cy="232886"/>
          </a:xfrm>
          <a:prstGeom prst="rect">
            <a:avLst/>
          </a:prstGeom>
        </p:spPr>
        <p:txBody>
          <a:bodyPr lIns="65974" tIns="32987" rIns="65974" bIns="32987"/>
          <a:lstStyle/>
          <a:p>
            <a:fld id="{8C596567-A38F-4CEF-B37F-9B9D120D62CE}" type="slidenum">
              <a:rPr lang="en-US" sz="1000" smtClean="0"/>
              <a:pPr/>
              <a:t>‹#›</a:t>
            </a:fld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44338100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232886"/>
          </a:xfrm>
          <a:prstGeom prst="rect">
            <a:avLst/>
          </a:prstGeom>
        </p:spPr>
        <p:txBody>
          <a:bodyPr lIns="65974" tIns="32987" rIns="65974" bIns="32987"/>
          <a:lstStyle/>
          <a:p>
            <a:endParaRPr lang="en-US" smtClean="0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232886"/>
          </a:xfrm>
          <a:prstGeom prst="rect">
            <a:avLst/>
          </a:prstGeom>
        </p:spPr>
        <p:txBody>
          <a:bodyPr lIns="65974" tIns="32987" rIns="65974" bIns="32987"/>
          <a:lstStyle/>
          <a:p>
            <a:endParaRPr lang="en-US" smtClean="0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2278063" y="349250"/>
            <a:ext cx="2332037" cy="17478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lIns="65974" tIns="32987" rIns="65974" bIns="32987"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8817" y="2212420"/>
            <a:ext cx="5510530" cy="2095976"/>
          </a:xfrm>
          <a:prstGeom prst="rect">
            <a:avLst/>
          </a:prstGeom>
        </p:spPr>
        <p:txBody>
          <a:bodyPr lIns="65974" tIns="32987" rIns="65974" bIns="32987"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4424030"/>
            <a:ext cx="2984871" cy="232886"/>
          </a:xfrm>
          <a:prstGeom prst="rect">
            <a:avLst/>
          </a:prstGeom>
        </p:spPr>
        <p:txBody>
          <a:bodyPr lIns="65974" tIns="32987" rIns="65974" bIns="32987"/>
          <a:lstStyle/>
          <a:p>
            <a:r>
              <a:rPr lang="ru-RU" smtClean="0"/>
              <a:t>08: Управление памятью</a:t>
            </a:r>
            <a:endParaRPr lang="en-US" smtClean="0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901698" y="4424030"/>
            <a:ext cx="2984871" cy="232886"/>
          </a:xfrm>
          <a:prstGeom prst="rect">
            <a:avLst/>
          </a:prstGeom>
        </p:spPr>
        <p:txBody>
          <a:bodyPr lIns="65974" tIns="32987" rIns="65974" bIns="32987"/>
          <a:lstStyle/>
          <a:p>
            <a:fld id="{CA077768-21C8-4125-A345-258E48D2EED0}" type="slidenum">
              <a:rPr lang="en-US" smtClean="0"/>
              <a:pPr/>
              <a:t>‹#›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1593160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08: Управление памятью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226390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4B7BA781-7571-4EC6-A725-A6A9300C3D99}" type="slidenum">
              <a:rPr lang="ru-RU" altLang="ru-RU" smtClean="0">
                <a:latin typeface="Times New Roman" pitchFamily="18" charset="0"/>
              </a:rPr>
              <a:pPr>
                <a:defRPr/>
              </a:pPr>
              <a:t>23</a:t>
            </a:fld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5471859E-8BB5-4CCA-961B-2EF85F52C511}" type="slidenum">
              <a:rPr lang="ru-RU" altLang="ru-RU" smtClean="0">
                <a:latin typeface="Times New Roman" pitchFamily="18" charset="0"/>
              </a:rPr>
              <a:pPr>
                <a:defRPr/>
              </a:pPr>
              <a:t>5</a:t>
            </a:fld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E2308F47-B7DC-491D-BABE-99789A2572E3}" type="slidenum">
              <a:rPr lang="ru-RU" altLang="ru-RU" smtClean="0">
                <a:latin typeface="Times New Roman" pitchFamily="18" charset="0"/>
              </a:rPr>
              <a:pPr>
                <a:defRPr/>
              </a:pPr>
              <a:t>11</a:t>
            </a:fld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4D0BC182-E893-412C-82E6-1B76AC0C0E85}" type="slidenum">
              <a:rPr lang="ru-RU" altLang="ru-RU" smtClean="0">
                <a:latin typeface="Times New Roman" pitchFamily="18" charset="0"/>
              </a:rPr>
              <a:pPr>
                <a:defRPr/>
              </a:pPr>
              <a:t>12</a:t>
            </a:fld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F8FB0BA0-070B-45A5-AF5C-C85CF25EB03A}" type="slidenum">
              <a:rPr lang="ru-RU" altLang="ru-RU" smtClean="0">
                <a:latin typeface="Times New Roman" pitchFamily="18" charset="0"/>
              </a:rPr>
              <a:pPr>
                <a:defRPr/>
              </a:pPr>
              <a:t>14</a:t>
            </a:fld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E84DE2DF-59EF-427C-8C85-3C72F00A4FF9}" type="slidenum">
              <a:rPr lang="ru-RU" altLang="ru-RU" smtClean="0">
                <a:latin typeface="Times New Roman" pitchFamily="18" charset="0"/>
              </a:rPr>
              <a:pPr>
                <a:defRPr/>
              </a:pPr>
              <a:t>15</a:t>
            </a:fld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B32BC835-3B64-4535-A0A6-E9DE02D4591C}" type="slidenum">
              <a:rPr lang="ru-RU" altLang="ru-RU" smtClean="0">
                <a:latin typeface="Times New Roman" pitchFamily="18" charset="0"/>
              </a:rPr>
              <a:pPr>
                <a:defRPr/>
              </a:pPr>
              <a:t>18</a:t>
            </a:fld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E557F520-516F-471C-B374-7D73834BCFF7}" type="slidenum">
              <a:rPr lang="ru-RU" altLang="ru-RU" smtClean="0">
                <a:latin typeface="Times New Roman" pitchFamily="18" charset="0"/>
              </a:rPr>
              <a:pPr>
                <a:defRPr/>
              </a:pPr>
              <a:t>19</a:t>
            </a:fld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04E332AF-32D4-461F-972C-166F83B84334}" type="slidenum">
              <a:rPr lang="ru-RU" altLang="ru-RU" smtClean="0">
                <a:latin typeface="Times New Roman" pitchFamily="18" charset="0"/>
              </a:rPr>
              <a:pPr>
                <a:defRPr/>
              </a:pPr>
              <a:t>22</a:t>
            </a:fld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AC8F-F14B-467E-AD3A-52434F2B9C13}" type="datetime1">
              <a:rPr lang="en-US" smtClean="0"/>
              <a:t>9/15/2020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C700-9596-4ADC-ABF8-1BC8D72E336C}" type="datetime1">
              <a:rPr lang="en-US" smtClean="0"/>
              <a:t>9/15/2020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D7B0-60DC-44E3-BF3B-95E8A7C0B076}" type="datetime1">
              <a:rPr lang="en-US" smtClean="0"/>
              <a:t>9/15/2020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2026-A7E9-41E9-A00B-0C3804D0C87D}" type="datetime1">
              <a:rPr lang="en-US" smtClean="0"/>
              <a:t>9/15/2020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текст в 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CD4C-5A6F-4D66-B3EA-2128F88C1891}" type="datetime1">
              <a:rPr lang="en-US" smtClean="0"/>
              <a:t>9/15/2020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4A3B-AC9B-4D58-8A9B-1DBAAD5B1451}" type="datetime1">
              <a:rPr lang="en-US" smtClean="0"/>
              <a:t>9/15/2020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53F1-8D7E-4808-AF16-5BF470CCB986}" type="datetime1">
              <a:rPr lang="en-US" smtClean="0"/>
              <a:t>9/15/2020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C7CA591D-F3A3-4A8B-B462-5A73349F24AC}" type="datetime1">
              <a:rPr lang="en-US" smtClean="0"/>
              <a:t>9/15/2020</a:t>
            </a:fld>
            <a:endParaRPr lang="en-US" sz="1000" dirty="0" smtClean="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pPr algn="ctr"/>
            <a:endParaRPr lang="en-US" sz="1000" smtClean="0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sldNum="0" hdr="0" ftr="0" dt="0"/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2800">
          <a:latin typeface="+mn-lt"/>
        </a:defRPr>
      </a:lvl1pPr>
      <a:lvl2pPr marL="742950" indent="-285750" eaLnBrk="1" hangingPunct="1">
        <a:buChar char="–"/>
        <a:defRPr sz="2400">
          <a:latin typeface="+mn-lt"/>
        </a:defRPr>
      </a:lvl2pPr>
      <a:lvl3pPr marL="1143000" indent="-228600" eaLnBrk="1" hangingPunct="1">
        <a:buChar char="•"/>
        <a:defRPr sz="2400">
          <a:latin typeface="+mn-lt"/>
        </a:defRPr>
      </a:lvl3pPr>
      <a:lvl4pPr marL="1600200" indent="-228600" eaLnBrk="1" hangingPunct="1">
        <a:buChar char="–"/>
        <a:defRPr sz="2000">
          <a:latin typeface="+mn-lt"/>
        </a:defRPr>
      </a:lvl4pPr>
      <a:lvl5pPr marL="2057400" indent="-228600" eaLnBrk="1" hangingPunct="1">
        <a:buChar char="»"/>
        <a:defRPr sz="2000">
          <a:latin typeface="+mn-lt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81871" y="4005064"/>
            <a:ext cx="8712968" cy="2677656"/>
          </a:xfrm>
          <a:solidFill>
            <a:schemeClr val="bg1"/>
          </a:solidFill>
        </p:spPr>
        <p:txBody>
          <a:bodyPr>
            <a:spAutoFit/>
          </a:bodyPr>
          <a:lstStyle/>
          <a:p>
            <a:pPr marL="514350" indent="-514350" algn="l" eaLnBrk="0" hangingPunct="0">
              <a:lnSpc>
                <a:spcPct val="100000"/>
              </a:lnSpc>
              <a:spcBef>
                <a:spcPct val="0"/>
              </a:spcBef>
              <a:buClrTx/>
              <a:buFont typeface="+mj-lt"/>
              <a:buAutoNum type="arabicPeriod"/>
              <a:defRPr/>
            </a:pPr>
            <a:r>
              <a:rPr lang="ru-RU" altLang="ru-RU" dirty="0">
                <a:solidFill>
                  <a:srgbClr val="002060"/>
                </a:solidFill>
                <a:cs typeface="Courier New" panose="02070309020205020404" pitchFamily="49" charset="0"/>
              </a:rPr>
              <a:t>Основные задачи ОС по управлению памятью.</a:t>
            </a:r>
          </a:p>
          <a:p>
            <a:pPr marL="514350" indent="-514350" algn="l" eaLnBrk="0" hangingPunct="0">
              <a:lnSpc>
                <a:spcPct val="100000"/>
              </a:lnSpc>
              <a:spcBef>
                <a:spcPct val="0"/>
              </a:spcBef>
              <a:buClrTx/>
              <a:buFont typeface="+mj-lt"/>
              <a:buAutoNum type="arabicPeriod"/>
              <a:defRPr/>
            </a:pPr>
            <a:r>
              <a:rPr lang="ru-RU" altLang="ru-RU" dirty="0">
                <a:solidFill>
                  <a:srgbClr val="002060"/>
                </a:solidFill>
                <a:cs typeface="Courier New" panose="02070309020205020404" pitchFamily="49" charset="0"/>
              </a:rPr>
              <a:t>Виртуальные и физические адреса.</a:t>
            </a:r>
          </a:p>
          <a:p>
            <a:pPr marL="514350" indent="-514350" algn="l" eaLnBrk="0" hangingPunct="0">
              <a:lnSpc>
                <a:spcPct val="100000"/>
              </a:lnSpc>
              <a:spcBef>
                <a:spcPct val="0"/>
              </a:spcBef>
              <a:buClrTx/>
              <a:buFont typeface="+mj-lt"/>
              <a:buAutoNum type="arabicPeriod"/>
              <a:defRPr/>
            </a:pPr>
            <a:r>
              <a:rPr lang="ru-RU" altLang="ru-RU" dirty="0">
                <a:solidFill>
                  <a:srgbClr val="002060"/>
                </a:solidFill>
                <a:cs typeface="Courier New" panose="02070309020205020404" pitchFamily="49" charset="0"/>
              </a:rPr>
              <a:t>Сегментная  и страничная организация виртуальной памяти.</a:t>
            </a:r>
          </a:p>
          <a:p>
            <a:pPr marL="514350" indent="-514350" algn="l" eaLnBrk="0" hangingPunct="0">
              <a:lnSpc>
                <a:spcPct val="100000"/>
              </a:lnSpc>
              <a:spcBef>
                <a:spcPct val="0"/>
              </a:spcBef>
              <a:buClrTx/>
              <a:buFont typeface="+mj-lt"/>
              <a:buAutoNum type="arabicPeriod"/>
              <a:defRPr/>
            </a:pPr>
            <a:r>
              <a:rPr lang="ru-RU" altLang="ru-RU" dirty="0">
                <a:solidFill>
                  <a:srgbClr val="002060"/>
                </a:solidFill>
                <a:cs typeface="Courier New" panose="02070309020205020404" pitchFamily="49" charset="0"/>
              </a:rPr>
              <a:t>Управление памятью  в операционных системах  </a:t>
            </a:r>
            <a:r>
              <a:rPr lang="en-US" altLang="ru-RU" dirty="0">
                <a:solidFill>
                  <a:srgbClr val="002060"/>
                </a:solidFill>
                <a:cs typeface="Courier New" panose="02070309020205020404" pitchFamily="49" charset="0"/>
              </a:rPr>
              <a:t>UNIX </a:t>
            </a:r>
            <a:r>
              <a:rPr lang="ru-RU" altLang="ru-RU" dirty="0">
                <a:solidFill>
                  <a:srgbClr val="002060"/>
                </a:solidFill>
                <a:cs typeface="Courier New" panose="02070309020205020404" pitchFamily="49" charset="0"/>
              </a:rPr>
              <a:t>и </a:t>
            </a:r>
            <a:r>
              <a:rPr lang="en-US" altLang="ru-RU" dirty="0">
                <a:solidFill>
                  <a:srgbClr val="002060"/>
                </a:solidFill>
                <a:cs typeface="Courier New" panose="02070309020205020404" pitchFamily="49" charset="0"/>
              </a:rPr>
              <a:t>Windows</a:t>
            </a:r>
            <a:endParaRPr lang="ru-RU" altLang="ru-RU" dirty="0">
              <a:solidFill>
                <a:srgbClr val="002060"/>
              </a:solidFill>
              <a:cs typeface="Courier New" panose="02070309020205020404" pitchFamily="49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7504" y="2372355"/>
            <a:ext cx="8928992" cy="1446550"/>
          </a:xfrm>
        </p:spPr>
        <p:txBody>
          <a:bodyPr wrap="square">
            <a:spAutoFit/>
          </a:bodyPr>
          <a:lstStyle/>
          <a:p>
            <a:pPr algn="l"/>
            <a:r>
              <a:rPr lang="ru-RU" sz="4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Управление памятью в операционных системах</a:t>
            </a:r>
            <a:endParaRPr lang="ru-RU" sz="4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Подзаголовок 1"/>
          <p:cNvSpPr txBox="1">
            <a:spLocks/>
          </p:cNvSpPr>
          <p:nvPr/>
        </p:nvSpPr>
        <p:spPr>
          <a:xfrm>
            <a:off x="179512" y="341040"/>
            <a:ext cx="8712968" cy="954107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0" indent="0" algn="r" eaLnBrk="1" hangingPunct="1">
              <a:buNone/>
              <a:defRPr sz="2800">
                <a:latin typeface="+mn-lt"/>
              </a:defRPr>
            </a:lvl1pPr>
            <a:lvl2pPr marL="457200" indent="0" algn="ctr" eaLnBrk="1" hangingPunct="1">
              <a:buNone/>
              <a:defRPr sz="2400">
                <a:latin typeface="+mn-lt"/>
              </a:defRPr>
            </a:lvl2pPr>
            <a:lvl3pPr marL="914400" indent="0" algn="ctr" eaLnBrk="1" hangingPunct="1">
              <a:buNone/>
              <a:defRPr sz="2400">
                <a:latin typeface="+mn-lt"/>
              </a:defRPr>
            </a:lvl3pPr>
            <a:lvl4pPr marL="1371600" indent="0" algn="ctr" eaLnBrk="1" hangingPunct="1">
              <a:buNone/>
              <a:defRPr sz="2000">
                <a:latin typeface="+mn-lt"/>
              </a:defRPr>
            </a:lvl4pPr>
            <a:lvl5pPr marL="1828800" indent="0" algn="ctr" eaLnBrk="1" hangingPunct="1">
              <a:buNone/>
              <a:defRPr sz="2000">
                <a:latin typeface="+mn-lt"/>
              </a:defRPr>
            </a:lvl5pPr>
            <a:lvl6pPr marL="2286000" indent="0" algn="ctr" eaLnBrk="1" hangingPunct="1">
              <a:buNone/>
              <a:defRPr sz="2000"/>
            </a:lvl6pPr>
            <a:lvl7pPr marL="2743200" indent="0" algn="ctr" eaLnBrk="1" hangingPunct="1">
              <a:buNone/>
              <a:defRPr sz="2000"/>
            </a:lvl7pPr>
            <a:lvl8pPr marL="3200400" indent="0" algn="ctr" eaLnBrk="1" hangingPunct="1">
              <a:buNone/>
              <a:defRPr sz="2000"/>
            </a:lvl8pPr>
            <a:lvl9pPr marL="3657600" indent="0" algn="ctr" eaLnBrk="1" hangingPunct="1">
              <a:buNone/>
              <a:defRPr sz="2000"/>
            </a:lvl9pPr>
          </a:lstStyle>
          <a:p>
            <a:r>
              <a:rPr lang="ru-RU" b="1" kern="0" dirty="0" smtClean="0">
                <a:solidFill>
                  <a:sysClr val="windowText" lastClr="000000"/>
                </a:solidFill>
              </a:rPr>
              <a:t>Операционные системы</a:t>
            </a:r>
            <a:endParaRPr lang="en-US" b="1" kern="0" dirty="0" smtClean="0">
              <a:solidFill>
                <a:sysClr val="windowText" lastClr="000000"/>
              </a:solidFill>
            </a:endParaRPr>
          </a:p>
          <a:p>
            <a:r>
              <a:rPr lang="ru-RU" b="1" kern="0" smtClean="0">
                <a:solidFill>
                  <a:sysClr val="windowText" lastClr="000000"/>
                </a:solidFill>
              </a:rPr>
              <a:t>занятие 8</a:t>
            </a:r>
            <a:endParaRPr lang="ru-RU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43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6550" y="889303"/>
            <a:ext cx="8701088" cy="10772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FF0000"/>
                </a:solidFill>
                <a:latin typeface="+mn-lt"/>
                <a:cs typeface="+mn-cs"/>
              </a:rPr>
              <a:t>Виртуальные адреса - адреса памяти, которые записаны в программе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6551" y="2206526"/>
            <a:ext cx="8701087" cy="10772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FF0000"/>
                </a:solidFill>
                <a:latin typeface="+mn-lt"/>
                <a:cs typeface="+mn-cs"/>
              </a:rPr>
              <a:t>Физические адреса – фактические адреса ячеек памяти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86809" y="3588519"/>
            <a:ext cx="8769350" cy="831850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+mn-lt"/>
                <a:cs typeface="+mn-cs"/>
              </a:rPr>
              <a:t>Указатель – переменная, значением которой является адрес в оперативной памяти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20940" y="4725144"/>
            <a:ext cx="8701088" cy="18161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latin typeface="+mn-lt"/>
                <a:cs typeface="+mn-cs"/>
              </a:rPr>
              <a:t>Виртуальная память дает возможность объединить несколько видов памяти в единый массив, который ведет себя как физическая память </a:t>
            </a:r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330339" y="188641"/>
            <a:ext cx="8482290" cy="584775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3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Виртуальная и физическая память</a:t>
            </a:r>
          </a:p>
        </p:txBody>
      </p:sp>
    </p:spTree>
    <p:extLst>
      <p:ext uri="{BB962C8B-B14F-4D97-AF65-F5344CB8AC3E}">
        <p14:creationId xmlns:p14="http://schemas.microsoft.com/office/powerpoint/2010/main" val="3029439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5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298450" y="188913"/>
            <a:ext cx="8569325" cy="954107"/>
          </a:xfrm>
          <a:prstGeom prst="rect">
            <a:avLst/>
          </a:prstGeom>
        </p:spPr>
        <p:txBody>
          <a:bodyPr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>
              <a:defRPr/>
            </a:pPr>
            <a:r>
              <a:rPr lang="ru-RU" sz="2800" kern="0" dirty="0" smtClean="0"/>
              <a:t>отображение </a:t>
            </a:r>
            <a:r>
              <a:rPr lang="ru-RU" sz="2800" kern="0" dirty="0"/>
              <a:t>виртуальной памяти процесса на физическую </a:t>
            </a:r>
          </a:p>
        </p:txBody>
      </p:sp>
      <p:pic>
        <p:nvPicPr>
          <p:cNvPr id="1024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120947"/>
            <a:ext cx="6480770" cy="5634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5137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28613" y="758825"/>
            <a:ext cx="4459287" cy="461963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+mn-lt"/>
                <a:cs typeface="+mn-cs"/>
              </a:rPr>
              <a:t>Виртуальная память процесса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321300" y="790575"/>
            <a:ext cx="3265488" cy="461963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+mn-lt"/>
                <a:cs typeface="+mn-cs"/>
              </a:rPr>
              <a:t>Физическая память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28613" y="1408113"/>
            <a:ext cx="3273425" cy="415925"/>
          </a:xfrm>
          <a:prstGeom prst="rect">
            <a:avLst/>
          </a:prstGeom>
          <a:pattFill prst="smGri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321300" y="1422400"/>
            <a:ext cx="3265488" cy="422275"/>
          </a:xfrm>
          <a:prstGeom prst="rect">
            <a:avLst/>
          </a:prstGeom>
          <a:pattFill prst="smGri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329238" y="1855788"/>
            <a:ext cx="3265487" cy="431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занято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36550" y="1841500"/>
            <a:ext cx="3265488" cy="792163"/>
          </a:xfrm>
          <a:prstGeom prst="rect">
            <a:avLst/>
          </a:prstGeom>
          <a:pattFill prst="smGri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335588" y="2306638"/>
            <a:ext cx="3265487" cy="792162"/>
          </a:xfrm>
          <a:prstGeom prst="rect">
            <a:avLst/>
          </a:prstGeom>
          <a:pattFill prst="smGri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335588" y="3098800"/>
            <a:ext cx="3265487" cy="5603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занято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5335588" y="3757613"/>
            <a:ext cx="3265487" cy="46037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+mn-lt"/>
                <a:cs typeface="+mn-cs"/>
              </a:rPr>
              <a:t>Дисковая память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38138" y="2651125"/>
            <a:ext cx="3263900" cy="1566863"/>
          </a:xfrm>
          <a:prstGeom prst="rect">
            <a:avLst/>
          </a:prstGeom>
          <a:pattFill prst="smGri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329238" y="4365625"/>
            <a:ext cx="3265487" cy="2159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329238" y="4581525"/>
            <a:ext cx="3265487" cy="1550988"/>
          </a:xfrm>
          <a:prstGeom prst="rect">
            <a:avLst/>
          </a:prstGeom>
          <a:pattFill prst="smGri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335588" y="6132513"/>
            <a:ext cx="3265487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6" name="Рамка 5"/>
          <p:cNvSpPr/>
          <p:nvPr/>
        </p:nvSpPr>
        <p:spPr>
          <a:xfrm>
            <a:off x="5305425" y="1349375"/>
            <a:ext cx="3295650" cy="2408238"/>
          </a:xfrm>
          <a:prstGeom prst="frame">
            <a:avLst>
              <a:gd name="adj1" fmla="val 2801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3779838" y="1528763"/>
            <a:ext cx="1296987" cy="2111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3779838" y="2357438"/>
            <a:ext cx="1296987" cy="2111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 rot="3475013" flipV="1">
            <a:off x="3309938" y="4168775"/>
            <a:ext cx="2452687" cy="2460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79388" y="4365625"/>
            <a:ext cx="4248150" cy="23082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rebuchet MS"/>
                <a:cs typeface="+mn-cs"/>
              </a:rPr>
              <a:t>Основной элемент управления перемещением виртуальной памяти из основной памяти в дополнительную – </a:t>
            </a:r>
            <a:r>
              <a:rPr lang="ru-RU" sz="2400" b="1" i="1" dirty="0">
                <a:solidFill>
                  <a:srgbClr val="C00000"/>
                </a:solidFill>
                <a:latin typeface="Trebuchet MS"/>
                <a:cs typeface="+mn-cs"/>
              </a:rPr>
              <a:t>механизм подкачки</a:t>
            </a: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298450" y="188913"/>
            <a:ext cx="8569325" cy="523220"/>
          </a:xfrm>
          <a:prstGeom prst="rect">
            <a:avLst/>
          </a:prstGeom>
        </p:spPr>
        <p:txBody>
          <a:bodyPr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>
              <a:defRPr/>
            </a:pPr>
            <a:r>
              <a:rPr lang="ru-RU" sz="2800" kern="0" dirty="0" smtClean="0"/>
              <a:t>отображение </a:t>
            </a:r>
            <a:r>
              <a:rPr lang="ru-RU" sz="2800" kern="0" dirty="0"/>
              <a:t>виртуальной памяти </a:t>
            </a:r>
            <a:r>
              <a:rPr lang="ru-RU" sz="2800" kern="0" dirty="0" smtClean="0"/>
              <a:t>процесса-2</a:t>
            </a:r>
            <a:endParaRPr lang="ru-RU" sz="2800" kern="0" dirty="0"/>
          </a:p>
        </p:txBody>
      </p:sp>
    </p:spTree>
    <p:extLst>
      <p:ext uri="{BB962C8B-B14F-4D97-AF65-F5344CB8AC3E}">
        <p14:creationId xmlns:p14="http://schemas.microsoft.com/office/powerpoint/2010/main" val="1271166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169863" y="4191000"/>
            <a:ext cx="8786812" cy="5254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dist="35921" dir="2700000" algn="ctr" rotWithShape="0">
              <a:schemeClr val="tx1"/>
            </a:outerShdw>
          </a:effectLst>
          <a:extLst/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800" dirty="0" smtClean="0">
                <a:latin typeface="+mn-lt"/>
                <a:cs typeface="+mn-cs"/>
              </a:rPr>
              <a:t>Сегменты могут иметь </a:t>
            </a:r>
            <a:r>
              <a:rPr lang="ru-RU" sz="2800" b="1" i="1" dirty="0" smtClean="0">
                <a:solidFill>
                  <a:srgbClr val="C00000"/>
                </a:solidFill>
                <a:latin typeface="+mn-lt"/>
                <a:cs typeface="+mn-cs"/>
              </a:rPr>
              <a:t>разный размер</a:t>
            </a:r>
            <a:endParaRPr lang="ru-RU" sz="2800" b="1" i="1" dirty="0">
              <a:solidFill>
                <a:srgbClr val="C00000"/>
              </a:solidFill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9863" y="1916113"/>
            <a:ext cx="8777287" cy="20621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latin typeface="+mn-lt"/>
                <a:cs typeface="Courier New" panose="02070309020205020404" pitchFamily="49" charset="0"/>
              </a:rPr>
              <a:t>При сегментной организации вся виртуальная память, используемая программой, разбивается на части, называемые </a:t>
            </a:r>
            <a:r>
              <a:rPr lang="ru-RU" sz="3200" b="1" i="1" dirty="0">
                <a:solidFill>
                  <a:srgbClr val="C00000"/>
                </a:solidFill>
                <a:latin typeface="+mn-lt"/>
                <a:cs typeface="Courier New" panose="02070309020205020404" pitchFamily="49" charset="0"/>
              </a:rPr>
              <a:t>сегментами</a:t>
            </a:r>
            <a:endParaRPr lang="ru-RU" sz="3200" i="1" dirty="0">
              <a:solidFill>
                <a:srgbClr val="C00000"/>
              </a:solidFill>
              <a:latin typeface="+mn-lt"/>
              <a:cs typeface="Courier New" panose="02070309020205020404" pitchFamily="49" charset="0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182563" y="5157788"/>
            <a:ext cx="8785225" cy="1201737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/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ru-RU" sz="2400" dirty="0" smtClean="0">
                <a:latin typeface="+mn-lt"/>
                <a:cs typeface="+mn-cs"/>
              </a:rPr>
              <a:t> сегменты программного кода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ru-RU" sz="2400" dirty="0">
                <a:latin typeface="+mn-lt"/>
                <a:cs typeface="+mn-cs"/>
              </a:rPr>
              <a:t> </a:t>
            </a:r>
            <a:r>
              <a:rPr lang="ru-RU" sz="2400" dirty="0" smtClean="0">
                <a:latin typeface="+mn-lt"/>
                <a:cs typeface="+mn-cs"/>
              </a:rPr>
              <a:t>сегменты данных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ru-RU" sz="2400" dirty="0">
                <a:latin typeface="+mn-lt"/>
                <a:cs typeface="+mn-cs"/>
              </a:rPr>
              <a:t> </a:t>
            </a:r>
            <a:r>
              <a:rPr lang="ru-RU" sz="2400" dirty="0" smtClean="0">
                <a:latin typeface="+mn-lt"/>
                <a:cs typeface="+mn-cs"/>
              </a:rPr>
              <a:t>сегменты констант</a:t>
            </a:r>
            <a:endParaRPr lang="ru-RU" sz="2400" dirty="0">
              <a:latin typeface="+mn-lt"/>
              <a:cs typeface="+mn-cs"/>
            </a:endParaRPr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330339" y="188641"/>
            <a:ext cx="8482290" cy="1323439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4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Сегментная организация виртуальной памяти</a:t>
            </a:r>
          </a:p>
        </p:txBody>
      </p:sp>
    </p:spTree>
    <p:extLst>
      <p:ext uri="{BB962C8B-B14F-4D97-AF65-F5344CB8AC3E}">
        <p14:creationId xmlns:p14="http://schemas.microsoft.com/office/powerpoint/2010/main" val="4089656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build="p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280988" y="188913"/>
            <a:ext cx="8569325" cy="50323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>
              <a:defRPr/>
            </a:pPr>
            <a:r>
              <a:rPr lang="ru-RU" sz="2800" kern="0" dirty="0" smtClean="0"/>
              <a:t>Сегментная организация виртуальной памяти - 2</a:t>
            </a:r>
            <a:endParaRPr lang="ru-RU" sz="2800" kern="0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17488" y="1773238"/>
            <a:ext cx="8737600" cy="12001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dist="35921" dir="2700000" algn="ctr" rotWithShape="0">
              <a:schemeClr val="tx1"/>
            </a:outerShdw>
          </a:effectLst>
          <a:extLst/>
        </p:spPr>
        <p:txBody>
          <a:bodyPr>
            <a:spAutoFit/>
          </a:bodyPr>
          <a:lstStyle>
            <a:lvl1pPr eaLnBrk="0" hangingPunct="0">
              <a:lnSpc>
                <a:spcPct val="125000"/>
              </a:lnSpc>
              <a:spcBef>
                <a:spcPct val="20000"/>
              </a:spcBef>
              <a:buClr>
                <a:schemeClr val="bg2"/>
              </a:buClr>
              <a:buChar char="•"/>
              <a:defRPr sz="3200">
                <a:solidFill>
                  <a:srgbClr val="284C6A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rebuchet MS" pitchFamily="34" charset="0"/>
              <a:buChar char="−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rebuchet MS" pitchFamily="34" charset="0"/>
              <a:buChar char="−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2400" dirty="0" smtClean="0">
                <a:solidFill>
                  <a:schemeClr val="tx1"/>
                </a:solidFill>
                <a:latin typeface="+mn-lt"/>
              </a:rPr>
              <a:t>Для вычисления физического адреса по номеру селектора находится его </a:t>
            </a:r>
            <a:r>
              <a:rPr lang="ru-RU" altLang="ru-RU" sz="2400" b="1" i="1" dirty="0" smtClean="0">
                <a:solidFill>
                  <a:srgbClr val="FF0000"/>
                </a:solidFill>
                <a:latin typeface="+mn-lt"/>
              </a:rPr>
              <a:t>базовый адрес</a:t>
            </a:r>
            <a:r>
              <a:rPr lang="ru-RU" altLang="ru-RU" sz="2400" dirty="0" smtClean="0">
                <a:solidFill>
                  <a:schemeClr val="tx1"/>
                </a:solidFill>
                <a:latin typeface="+mn-lt"/>
              </a:rPr>
              <a:t>, а затем к базовому адресу добавляется </a:t>
            </a:r>
            <a:r>
              <a:rPr lang="ru-RU" altLang="ru-RU" sz="2400" b="1" i="1" dirty="0" smtClean="0">
                <a:solidFill>
                  <a:srgbClr val="FF0000"/>
                </a:solidFill>
                <a:latin typeface="+mn-lt"/>
              </a:rPr>
              <a:t>смещение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0988" y="708025"/>
            <a:ext cx="8564562" cy="8318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+mn-lt"/>
                <a:cs typeface="Courier New" panose="02070309020205020404" pitchFamily="49" charset="0"/>
              </a:rPr>
              <a:t>Виртуальный адрес состоит из двух частей: </a:t>
            </a:r>
            <a:r>
              <a:rPr lang="ru-RU" sz="2400" b="1" i="1" dirty="0">
                <a:solidFill>
                  <a:srgbClr val="C00000"/>
                </a:solidFill>
                <a:latin typeface="+mn-lt"/>
                <a:cs typeface="Courier New" panose="02070309020205020404" pitchFamily="49" charset="0"/>
              </a:rPr>
              <a:t>селектора сегмента</a:t>
            </a:r>
            <a:r>
              <a:rPr lang="ru-RU" sz="2400" dirty="0">
                <a:latin typeface="+mn-lt"/>
                <a:cs typeface="Courier New" panose="02070309020205020404" pitchFamily="49" charset="0"/>
              </a:rPr>
              <a:t> и </a:t>
            </a:r>
            <a:r>
              <a:rPr lang="ru-RU" sz="2400" b="1" i="1" dirty="0">
                <a:solidFill>
                  <a:srgbClr val="C00000"/>
                </a:solidFill>
                <a:latin typeface="+mn-lt"/>
                <a:cs typeface="Courier New" panose="02070309020205020404" pitchFamily="49" charset="0"/>
              </a:rPr>
              <a:t>смещения</a:t>
            </a:r>
            <a:r>
              <a:rPr lang="ru-RU" sz="2400" dirty="0">
                <a:solidFill>
                  <a:srgbClr val="C00000"/>
                </a:solidFill>
                <a:latin typeface="+mn-lt"/>
                <a:cs typeface="Courier New" panose="02070309020205020404" pitchFamily="49" charset="0"/>
              </a:rPr>
              <a:t> </a:t>
            </a:r>
            <a:r>
              <a:rPr lang="ru-RU" sz="2400" dirty="0">
                <a:latin typeface="+mn-lt"/>
                <a:cs typeface="Courier New" panose="02070309020205020404" pitchFamily="49" charset="0"/>
              </a:rPr>
              <a:t>от начала сегмента</a:t>
            </a:r>
          </a:p>
        </p:txBody>
      </p:sp>
      <p:pic>
        <p:nvPicPr>
          <p:cNvPr id="1331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06"/>
          <a:stretch>
            <a:fillRect/>
          </a:stretch>
        </p:blipFill>
        <p:spPr bwMode="auto">
          <a:xfrm>
            <a:off x="82550" y="3205163"/>
            <a:ext cx="8904288" cy="351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927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250825" y="333375"/>
            <a:ext cx="8569325" cy="6477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>
              <a:defRPr/>
            </a:pPr>
            <a:r>
              <a:rPr lang="ru-RU" sz="2800" kern="0" dirty="0" smtClean="0"/>
              <a:t>Сегментная организация виртуальной памяти - 2</a:t>
            </a:r>
            <a:endParaRPr lang="ru-RU" sz="2800" kern="0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66688" y="2200275"/>
            <a:ext cx="8737600" cy="1200150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/>
        </p:spPr>
        <p:txBody>
          <a:bodyPr>
            <a:spAutoFit/>
          </a:bodyPr>
          <a:lstStyle>
            <a:lvl1pPr eaLnBrk="0" hangingPunct="0">
              <a:lnSpc>
                <a:spcPct val="125000"/>
              </a:lnSpc>
              <a:spcBef>
                <a:spcPct val="20000"/>
              </a:spcBef>
              <a:buClr>
                <a:schemeClr val="bg2"/>
              </a:buClr>
              <a:buChar char="•"/>
              <a:defRPr sz="3200">
                <a:solidFill>
                  <a:srgbClr val="284C6A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rebuchet MS" pitchFamily="34" charset="0"/>
              <a:buChar char="−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rebuchet MS" pitchFamily="34" charset="0"/>
              <a:buChar char="−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2400" dirty="0" smtClean="0">
                <a:solidFill>
                  <a:schemeClr val="tx1"/>
                </a:solidFill>
                <a:latin typeface="+mn-lt"/>
              </a:rPr>
              <a:t>Дескриптор содержит информацию о том, где именно в памяти находится сегмент, флаг присутствия (наличие или отсутствие сегмента в основной памяти) и т.д.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87325" y="4652963"/>
            <a:ext cx="8737600" cy="18161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i="1" dirty="0">
                <a:solidFill>
                  <a:srgbClr val="FF0000"/>
                </a:solidFill>
                <a:latin typeface="+mn-lt"/>
                <a:cs typeface="Courier New" panose="02070309020205020404" pitchFamily="49" charset="0"/>
              </a:rPr>
              <a:t>Недостаток</a:t>
            </a:r>
            <a:r>
              <a:rPr lang="ru-RU" sz="2800" dirty="0">
                <a:latin typeface="+mn-lt"/>
                <a:cs typeface="Courier New" panose="02070309020205020404" pitchFamily="49" charset="0"/>
              </a:rPr>
              <a:t>: </a:t>
            </a:r>
            <a:r>
              <a:rPr lang="ru-RU" sz="2800" b="1" dirty="0">
                <a:latin typeface="+mn-lt"/>
                <a:cs typeface="Courier New" panose="02070309020205020404" pitchFamily="49" charset="0"/>
              </a:rPr>
              <a:t>операция адресации является достаточно медленной </a:t>
            </a:r>
            <a:r>
              <a:rPr lang="ru-RU" sz="2800" dirty="0">
                <a:latin typeface="+mn-lt"/>
                <a:cs typeface="Courier New" panose="02070309020205020404" pitchFamily="49" charset="0"/>
              </a:rPr>
              <a:t>из-за операций с дескрипторами сегментов и вычислением физических адресов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87325" y="1157288"/>
            <a:ext cx="8737600" cy="8318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dist="35921" dir="2700000" algn="ctr" rotWithShape="0">
              <a:schemeClr val="tx1"/>
            </a:outerShdw>
          </a:effectLst>
          <a:extLst/>
        </p:spPr>
        <p:txBody>
          <a:bodyPr>
            <a:spAutoFit/>
          </a:bodyPr>
          <a:lstStyle>
            <a:lvl1pPr eaLnBrk="0" hangingPunct="0">
              <a:lnSpc>
                <a:spcPct val="125000"/>
              </a:lnSpc>
              <a:spcBef>
                <a:spcPct val="20000"/>
              </a:spcBef>
              <a:buClr>
                <a:schemeClr val="bg2"/>
              </a:buClr>
              <a:buChar char="•"/>
              <a:defRPr sz="3200">
                <a:solidFill>
                  <a:srgbClr val="284C6A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rebuchet MS" pitchFamily="34" charset="0"/>
              <a:buChar char="−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rebuchet MS" pitchFamily="34" charset="0"/>
              <a:buChar char="−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2400" dirty="0" smtClean="0">
                <a:solidFill>
                  <a:schemeClr val="tx1"/>
                </a:solidFill>
                <a:latin typeface="+mn-lt"/>
              </a:rPr>
              <a:t>С каждым сегментом ассоциирован его </a:t>
            </a:r>
            <a:r>
              <a:rPr lang="ru-RU" altLang="ru-RU" sz="2400" b="1" i="1" dirty="0" smtClean="0">
                <a:solidFill>
                  <a:srgbClr val="FF0000"/>
                </a:solidFill>
                <a:latin typeface="+mn-lt"/>
              </a:rPr>
              <a:t>дескриптор</a:t>
            </a:r>
            <a:r>
              <a:rPr lang="ru-RU" altLang="ru-RU" sz="2400" dirty="0" smtClean="0">
                <a:solidFill>
                  <a:schemeClr val="tx1"/>
                </a:solidFill>
                <a:latin typeface="+mn-lt"/>
              </a:rPr>
              <a:t>, содержащий информацию о размерах и атрибутах сегмента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87325" y="3609975"/>
            <a:ext cx="8737600" cy="831850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/>
        </p:spPr>
        <p:txBody>
          <a:bodyPr>
            <a:spAutoFit/>
          </a:bodyPr>
          <a:lstStyle>
            <a:lvl1pPr eaLnBrk="0" hangingPunct="0">
              <a:lnSpc>
                <a:spcPct val="125000"/>
              </a:lnSpc>
              <a:spcBef>
                <a:spcPct val="20000"/>
              </a:spcBef>
              <a:buClr>
                <a:schemeClr val="bg2"/>
              </a:buClr>
              <a:buChar char="•"/>
              <a:defRPr sz="3200">
                <a:solidFill>
                  <a:srgbClr val="284C6A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rebuchet MS" pitchFamily="34" charset="0"/>
              <a:buChar char="−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rebuchet MS" pitchFamily="34" charset="0"/>
              <a:buChar char="−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2400" dirty="0" smtClean="0">
                <a:solidFill>
                  <a:schemeClr val="tx1"/>
                </a:solidFill>
                <a:latin typeface="+mn-lt"/>
              </a:rPr>
              <a:t>при сегментной организации у программы </a:t>
            </a:r>
            <a:r>
              <a:rPr lang="ru-RU" altLang="ru-RU" sz="2400" b="1" dirty="0" smtClean="0">
                <a:solidFill>
                  <a:schemeClr val="tx1"/>
                </a:solidFill>
                <a:latin typeface="+mn-lt"/>
              </a:rPr>
              <a:t>нет единого линейного адресного пространства</a:t>
            </a:r>
          </a:p>
        </p:txBody>
      </p:sp>
    </p:spTree>
    <p:extLst>
      <p:ext uri="{BB962C8B-B14F-4D97-AF65-F5344CB8AC3E}">
        <p14:creationId xmlns:p14="http://schemas.microsoft.com/office/powerpoint/2010/main" val="1745904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 build="p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251520" y="260648"/>
            <a:ext cx="8737600" cy="8318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dist="35921" dir="2700000" algn="ctr" rotWithShape="0">
              <a:schemeClr val="tx1"/>
            </a:outerShdw>
          </a:effectLst>
          <a:extLst/>
        </p:spPr>
        <p:txBody>
          <a:bodyPr>
            <a:spAutoFit/>
          </a:bodyPr>
          <a:lstStyle>
            <a:lvl1pPr eaLnBrk="0" hangingPunct="0">
              <a:lnSpc>
                <a:spcPct val="125000"/>
              </a:lnSpc>
              <a:spcBef>
                <a:spcPct val="20000"/>
              </a:spcBef>
              <a:buClr>
                <a:schemeClr val="bg2"/>
              </a:buClr>
              <a:buChar char="•"/>
              <a:defRPr sz="3200">
                <a:solidFill>
                  <a:srgbClr val="284C6A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rebuchet MS" pitchFamily="34" charset="0"/>
              <a:buChar char="−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rebuchet MS" pitchFamily="34" charset="0"/>
              <a:buChar char="−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2400" dirty="0">
                <a:solidFill>
                  <a:schemeClr val="tx1"/>
                </a:solidFill>
                <a:latin typeface="+mn-lt"/>
              </a:rPr>
              <a:t>Если сегмент отсутствует в памяти, то происходит </a:t>
            </a:r>
            <a:r>
              <a:rPr lang="ru-RU" altLang="ru-RU" sz="2400" b="1" i="1" dirty="0">
                <a:solidFill>
                  <a:schemeClr val="tx1"/>
                </a:solidFill>
                <a:latin typeface="+mn-lt"/>
              </a:rPr>
              <a:t>прерывание</a:t>
            </a:r>
            <a:endParaRPr lang="ru-RU" altLang="ru-RU" sz="2400" b="1" i="1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51520" y="1216856"/>
            <a:ext cx="8737600" cy="1569660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/>
        </p:spPr>
        <p:txBody>
          <a:bodyPr>
            <a:spAutoFit/>
          </a:bodyPr>
          <a:lstStyle>
            <a:lvl1pPr eaLnBrk="0" hangingPunct="0">
              <a:lnSpc>
                <a:spcPct val="125000"/>
              </a:lnSpc>
              <a:spcBef>
                <a:spcPct val="20000"/>
              </a:spcBef>
              <a:buClr>
                <a:schemeClr val="bg2"/>
              </a:buClr>
              <a:buChar char="•"/>
              <a:defRPr sz="3200">
                <a:solidFill>
                  <a:srgbClr val="284C6A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rebuchet MS" pitchFamily="34" charset="0"/>
              <a:buChar char="−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rebuchet MS" pitchFamily="34" charset="0"/>
              <a:buChar char="−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2400" dirty="0">
                <a:solidFill>
                  <a:schemeClr val="tx1"/>
                </a:solidFill>
                <a:latin typeface="+mn-lt"/>
              </a:rPr>
              <a:t>система должна подгрузить сегмент с диска на свободное место в памяти, записать его базовый адрес в таблицу сегментов и затем повторить команду, вызвавшую прерывание</a:t>
            </a:r>
            <a:endParaRPr lang="ru-RU" altLang="ru-RU" sz="24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51520" y="2980694"/>
            <a:ext cx="8737600" cy="1569660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/>
        </p:spPr>
        <p:txBody>
          <a:bodyPr>
            <a:spAutoFit/>
          </a:bodyPr>
          <a:lstStyle>
            <a:lvl1pPr eaLnBrk="0" hangingPunct="0">
              <a:lnSpc>
                <a:spcPct val="125000"/>
              </a:lnSpc>
              <a:spcBef>
                <a:spcPct val="20000"/>
              </a:spcBef>
              <a:buClr>
                <a:schemeClr val="bg2"/>
              </a:buClr>
              <a:buChar char="•"/>
              <a:defRPr sz="3200">
                <a:solidFill>
                  <a:srgbClr val="284C6A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rebuchet MS" pitchFamily="34" charset="0"/>
              <a:buChar char="−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rebuchet MS" pitchFamily="34" charset="0"/>
              <a:buChar char="−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2400" dirty="0">
                <a:solidFill>
                  <a:schemeClr val="tx1"/>
                </a:solidFill>
                <a:latin typeface="+mn-lt"/>
              </a:rPr>
              <a:t>Системе придется для этого убрать из памяти какой-то другой </a:t>
            </a:r>
            <a:r>
              <a:rPr lang="ru-RU" altLang="ru-RU" sz="2400" dirty="0" smtClean="0">
                <a:solidFill>
                  <a:schemeClr val="tx1"/>
                </a:solidFill>
                <a:latin typeface="+mn-lt"/>
              </a:rPr>
              <a:t>сегмент</a:t>
            </a:r>
            <a:r>
              <a:rPr lang="ru-RU" altLang="ru-RU" sz="2400" dirty="0">
                <a:solidFill>
                  <a:schemeClr val="tx1"/>
                </a:solidFill>
                <a:latin typeface="+mn-lt"/>
              </a:rPr>
              <a:t>, принадлежащий либо к этому же, либо к иному процессу. Копия </a:t>
            </a:r>
            <a:r>
              <a:rPr lang="ru-RU" altLang="ru-RU" sz="2400" dirty="0" smtClean="0">
                <a:solidFill>
                  <a:schemeClr val="tx1"/>
                </a:solidFill>
                <a:latin typeface="+mn-lt"/>
              </a:rPr>
              <a:t>вытесняемого </a:t>
            </a:r>
            <a:r>
              <a:rPr lang="ru-RU" altLang="ru-RU" sz="2400" dirty="0">
                <a:solidFill>
                  <a:schemeClr val="tx1"/>
                </a:solidFill>
                <a:latin typeface="+mn-lt"/>
              </a:rPr>
              <a:t>сегмента должна остаться в файле подкачки</a:t>
            </a:r>
            <a:endParaRPr lang="ru-RU" altLang="ru-RU" sz="24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51520" y="4761884"/>
            <a:ext cx="8737600" cy="1938992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/>
        </p:spPr>
        <p:txBody>
          <a:bodyPr>
            <a:spAutoFit/>
          </a:bodyPr>
          <a:lstStyle>
            <a:lvl1pPr eaLnBrk="0" hangingPunct="0">
              <a:lnSpc>
                <a:spcPct val="125000"/>
              </a:lnSpc>
              <a:spcBef>
                <a:spcPct val="20000"/>
              </a:spcBef>
              <a:buClr>
                <a:schemeClr val="bg2"/>
              </a:buClr>
              <a:buChar char="•"/>
              <a:defRPr sz="3200">
                <a:solidFill>
                  <a:srgbClr val="284C6A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rebuchet MS" pitchFamily="34" charset="0"/>
              <a:buChar char="−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rebuchet MS" pitchFamily="34" charset="0"/>
              <a:buChar char="−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2400" dirty="0">
                <a:solidFill>
                  <a:schemeClr val="tx1"/>
                </a:solidFill>
                <a:latin typeface="+mn-lt"/>
              </a:rPr>
              <a:t>в каждой записи таблицы хранится флаг, отмечающий, является ли сегмент в памяти «чистым» или «грязным», т.е. совпадает ли его содержимое с </a:t>
            </a:r>
            <a:r>
              <a:rPr lang="ru-RU" altLang="ru-RU" sz="2400" dirty="0" smtClean="0">
                <a:solidFill>
                  <a:schemeClr val="tx1"/>
                </a:solidFill>
                <a:latin typeface="+mn-lt"/>
              </a:rPr>
              <a:t>дисковой </a:t>
            </a:r>
            <a:r>
              <a:rPr lang="ru-RU" altLang="ru-RU" sz="2400" dirty="0">
                <a:solidFill>
                  <a:schemeClr val="tx1"/>
                </a:solidFill>
                <a:latin typeface="+mn-lt"/>
              </a:rPr>
              <a:t>копией или же оно было изменено в памяти после последней загрузки с </a:t>
            </a:r>
            <a:r>
              <a:rPr lang="ru-RU" altLang="ru-RU" sz="2400" dirty="0" smtClean="0">
                <a:solidFill>
                  <a:schemeClr val="tx1"/>
                </a:solidFill>
                <a:latin typeface="+mn-lt"/>
              </a:rPr>
              <a:t>диска</a:t>
            </a:r>
          </a:p>
        </p:txBody>
      </p:sp>
    </p:spTree>
    <p:extLst>
      <p:ext uri="{BB962C8B-B14F-4D97-AF65-F5344CB8AC3E}">
        <p14:creationId xmlns:p14="http://schemas.microsoft.com/office/powerpoint/2010/main" val="3475404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165101" y="4614863"/>
            <a:ext cx="8828088" cy="527050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/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800" dirty="0" smtClean="0">
                <a:latin typeface="+mn-lt"/>
                <a:cs typeface="+mn-cs"/>
              </a:rPr>
              <a:t>Размер страницы 2</a:t>
            </a:r>
            <a:r>
              <a:rPr lang="en-US" sz="2800" baseline="30000" dirty="0" smtClean="0">
                <a:latin typeface="+mn-lt"/>
                <a:cs typeface="+mn-cs"/>
              </a:rPr>
              <a:t>k</a:t>
            </a:r>
            <a:r>
              <a:rPr lang="uk-UA" sz="2800" dirty="0" smtClean="0">
                <a:latin typeface="+mn-lt"/>
                <a:cs typeface="+mn-cs"/>
              </a:rPr>
              <a:t> байт (</a:t>
            </a:r>
            <a:r>
              <a:rPr lang="en-US" sz="2800" dirty="0" smtClean="0">
                <a:latin typeface="+mn-lt"/>
                <a:cs typeface="+mn-cs"/>
              </a:rPr>
              <a:t>Pentium – 4 </a:t>
            </a:r>
            <a:r>
              <a:rPr lang="ru-RU" sz="2800" dirty="0" smtClean="0">
                <a:latin typeface="+mn-lt"/>
                <a:cs typeface="+mn-cs"/>
              </a:rPr>
              <a:t>Кбайт)</a:t>
            </a:r>
            <a:endParaRPr lang="ru-RU" sz="2800" b="1" i="1" dirty="0">
              <a:solidFill>
                <a:srgbClr val="C00000"/>
              </a:solidFill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9863" y="1916113"/>
            <a:ext cx="8777287" cy="25542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latin typeface="+mn-lt"/>
                <a:cs typeface="Courier New" panose="02070309020205020404" pitchFamily="49" charset="0"/>
              </a:rPr>
              <a:t>При страничной организации все страницы имеют одинаковый размер, а разбиение адресного пространства на страницы выполняется системой автоматически</a:t>
            </a:r>
            <a:endParaRPr lang="ru-RU" sz="3200" i="1" dirty="0">
              <a:solidFill>
                <a:srgbClr val="C00000"/>
              </a:solidFill>
              <a:latin typeface="+mn-lt"/>
              <a:cs typeface="Courier New" panose="02070309020205020404" pitchFamily="49" charset="0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165101" y="5286375"/>
            <a:ext cx="8785224" cy="1387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dist="35921" dir="2700000" algn="ctr" rotWithShape="0">
              <a:schemeClr val="tx1"/>
            </a:outerShdw>
          </a:effectLst>
          <a:extLst/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400" dirty="0" smtClean="0">
                <a:latin typeface="+mn-lt"/>
                <a:cs typeface="+mn-cs"/>
              </a:rPr>
              <a:t> </a:t>
            </a:r>
            <a:r>
              <a:rPr lang="ru-RU" sz="2800" dirty="0" smtClean="0">
                <a:latin typeface="+mn-lt"/>
                <a:cs typeface="+mn-cs"/>
              </a:rPr>
              <a:t>Физическая память также разбивается на страницы, размер которых равен размеру виртуальной страницы</a:t>
            </a:r>
            <a:endParaRPr lang="ru-RU" sz="2800" dirty="0">
              <a:latin typeface="+mn-lt"/>
              <a:cs typeface="+mn-cs"/>
            </a:endParaRPr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330339" y="188641"/>
            <a:ext cx="8482290" cy="1323439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4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Страничная организация виртуальной памяти</a:t>
            </a:r>
          </a:p>
        </p:txBody>
      </p:sp>
    </p:spTree>
    <p:extLst>
      <p:ext uri="{BB962C8B-B14F-4D97-AF65-F5344CB8AC3E}">
        <p14:creationId xmlns:p14="http://schemas.microsoft.com/office/powerpoint/2010/main" val="341334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build="p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87325" y="1989138"/>
            <a:ext cx="8737600" cy="830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dist="35921" dir="2700000" algn="ctr" rotWithShape="0">
              <a:schemeClr val="tx1"/>
            </a:outerShdw>
          </a:effectLst>
          <a:extLst/>
        </p:spPr>
        <p:txBody>
          <a:bodyPr>
            <a:spAutoFit/>
          </a:bodyPr>
          <a:lstStyle>
            <a:lvl1pPr eaLnBrk="0" hangingPunct="0">
              <a:lnSpc>
                <a:spcPct val="125000"/>
              </a:lnSpc>
              <a:spcBef>
                <a:spcPct val="20000"/>
              </a:spcBef>
              <a:buClr>
                <a:schemeClr val="bg2"/>
              </a:buClr>
              <a:buChar char="•"/>
              <a:defRPr sz="3200">
                <a:solidFill>
                  <a:srgbClr val="284C6A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rebuchet MS" pitchFamily="34" charset="0"/>
              <a:buChar char="−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rebuchet MS" pitchFamily="34" charset="0"/>
              <a:buChar char="−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2400" dirty="0" smtClean="0">
                <a:solidFill>
                  <a:schemeClr val="tx1"/>
                </a:solidFill>
                <a:latin typeface="+mn-lt"/>
              </a:rPr>
              <a:t>Всякий раз процессу выделяется </a:t>
            </a:r>
            <a:r>
              <a:rPr lang="ru-RU" altLang="ru-RU" sz="2400" b="1" dirty="0" smtClean="0">
                <a:solidFill>
                  <a:schemeClr val="tx1"/>
                </a:solidFill>
                <a:latin typeface="+mn-lt"/>
              </a:rPr>
              <a:t>целое число страниц</a:t>
            </a:r>
            <a:r>
              <a:rPr lang="ru-RU" altLang="ru-RU" sz="2400" dirty="0" smtClean="0">
                <a:solidFill>
                  <a:schemeClr val="tx1"/>
                </a:solidFill>
                <a:latin typeface="+mn-lt"/>
              </a:rPr>
              <a:t>. При этом возможна </a:t>
            </a:r>
            <a:r>
              <a:rPr lang="ru-RU" altLang="ru-RU" sz="2400" b="1" i="1" dirty="0" smtClean="0">
                <a:solidFill>
                  <a:srgbClr val="FF0000"/>
                </a:solidFill>
                <a:latin typeface="+mn-lt"/>
              </a:rPr>
              <a:t>внутренняя фрагментация</a:t>
            </a:r>
            <a:r>
              <a:rPr lang="ru-RU" altLang="ru-RU" sz="2400" dirty="0" smtClean="0">
                <a:solidFill>
                  <a:schemeClr val="tx1"/>
                </a:solidFill>
                <a:latin typeface="+mn-lt"/>
              </a:rPr>
              <a:t> памяти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87325" y="1009650"/>
            <a:ext cx="8716963" cy="8302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+mn-lt"/>
              </a:rPr>
              <a:t>Для одного процесса в каждый момент времени требуется загружать только </a:t>
            </a:r>
            <a:r>
              <a:rPr lang="ru-RU" sz="2400" b="1" i="1" dirty="0">
                <a:solidFill>
                  <a:srgbClr val="FF0000"/>
                </a:solidFill>
                <a:latin typeface="+mn-lt"/>
              </a:rPr>
              <a:t>реально используемые страницы</a:t>
            </a:r>
            <a:r>
              <a:rPr lang="ru-RU" sz="2400" dirty="0">
                <a:latin typeface="+mn-lt"/>
              </a:rPr>
              <a:t> </a:t>
            </a:r>
            <a:endParaRPr lang="ru-RU" sz="2400" b="1" dirty="0">
              <a:solidFill>
                <a:schemeClr val="accent4">
                  <a:lumMod val="65000"/>
                  <a:lumOff val="35000"/>
                </a:schemeClr>
              </a:solidFill>
              <a:latin typeface="+mn-lt"/>
              <a:cs typeface="Courier New" panose="02070309020205020404" pitchFamily="49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50825" y="333375"/>
            <a:ext cx="8569325" cy="6477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>
              <a:defRPr/>
            </a:pPr>
            <a:r>
              <a:rPr lang="ru-RU" sz="2800" kern="0" dirty="0" smtClean="0"/>
              <a:t>Страничная организация виртуальной памяти - 2</a:t>
            </a:r>
            <a:endParaRPr lang="ru-RU" sz="2800" kern="0" dirty="0"/>
          </a:p>
        </p:txBody>
      </p:sp>
      <p:pic>
        <p:nvPicPr>
          <p:cNvPr id="1638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56"/>
          <a:stretch>
            <a:fillRect/>
          </a:stretch>
        </p:blipFill>
        <p:spPr bwMode="auto">
          <a:xfrm>
            <a:off x="568325" y="2979738"/>
            <a:ext cx="7975600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7127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50825" y="2387600"/>
            <a:ext cx="8737600" cy="8302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dist="35921" dir="2700000" algn="ctr" rotWithShape="0">
              <a:schemeClr val="tx1"/>
            </a:outerShdw>
          </a:effectLst>
          <a:extLst/>
        </p:spPr>
        <p:txBody>
          <a:bodyPr>
            <a:spAutoFit/>
          </a:bodyPr>
          <a:lstStyle>
            <a:lvl1pPr eaLnBrk="0" hangingPunct="0">
              <a:lnSpc>
                <a:spcPct val="125000"/>
              </a:lnSpc>
              <a:spcBef>
                <a:spcPct val="20000"/>
              </a:spcBef>
              <a:buClr>
                <a:schemeClr val="bg2"/>
              </a:buClr>
              <a:buChar char="•"/>
              <a:defRPr sz="3200">
                <a:solidFill>
                  <a:srgbClr val="284C6A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rebuchet MS" pitchFamily="34" charset="0"/>
              <a:buChar char="−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rebuchet MS" pitchFamily="34" charset="0"/>
              <a:buChar char="−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US" altLang="ru-RU" sz="2400" dirty="0" smtClean="0">
                <a:solidFill>
                  <a:schemeClr val="tx1"/>
                </a:solidFill>
                <a:latin typeface="+mn-lt"/>
              </a:rPr>
              <a:t>LRU (Least Recently used) – </a:t>
            </a:r>
            <a:r>
              <a:rPr lang="ru-RU" altLang="ru-RU" sz="2400" dirty="0" smtClean="0">
                <a:solidFill>
                  <a:schemeClr val="tx1"/>
                </a:solidFill>
                <a:latin typeface="+mn-lt"/>
              </a:rPr>
              <a:t>дольше всего неиспользуемая страница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87325" y="1009650"/>
            <a:ext cx="8716963" cy="12001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+mn-lt"/>
              </a:rPr>
              <a:t>Существует несколько алгоритмов определения того, какая страница должна быть выгружена из основной памяти в дополнительную</a:t>
            </a:r>
            <a:endParaRPr lang="ru-RU" sz="2400" b="1" dirty="0">
              <a:solidFill>
                <a:schemeClr val="accent4">
                  <a:lumMod val="65000"/>
                  <a:lumOff val="35000"/>
                </a:schemeClr>
              </a:solidFill>
              <a:latin typeface="+mn-lt"/>
              <a:cs typeface="Courier New" panose="02070309020205020404" pitchFamily="49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50825" y="333375"/>
            <a:ext cx="8569325" cy="6477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>
              <a:defRPr/>
            </a:pPr>
            <a:r>
              <a:rPr lang="ru-RU" sz="2800" kern="0" dirty="0" smtClean="0"/>
              <a:t>Страничная организация виртуальной памяти - 3</a:t>
            </a:r>
            <a:endParaRPr lang="ru-RU" sz="2800" kern="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61938" y="3395663"/>
            <a:ext cx="8737600" cy="1200150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/>
        </p:spPr>
        <p:txBody>
          <a:bodyPr>
            <a:spAutoFit/>
          </a:bodyPr>
          <a:lstStyle>
            <a:lvl1pPr eaLnBrk="0" hangingPunct="0">
              <a:lnSpc>
                <a:spcPct val="125000"/>
              </a:lnSpc>
              <a:spcBef>
                <a:spcPct val="20000"/>
              </a:spcBef>
              <a:buClr>
                <a:schemeClr val="bg2"/>
              </a:buClr>
              <a:buChar char="•"/>
              <a:defRPr sz="3200">
                <a:solidFill>
                  <a:srgbClr val="284C6A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rebuchet MS" pitchFamily="34" charset="0"/>
              <a:buChar char="−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rebuchet MS" pitchFamily="34" charset="0"/>
              <a:buChar char="−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US" altLang="ru-RU" sz="2400" dirty="0" smtClean="0">
                <a:solidFill>
                  <a:schemeClr val="tx1"/>
                </a:solidFill>
                <a:latin typeface="+mn-lt"/>
              </a:rPr>
              <a:t>NRU (Not Recently used) – </a:t>
            </a:r>
            <a:r>
              <a:rPr lang="ru-RU" altLang="ru-RU" sz="2400" dirty="0" smtClean="0">
                <a:solidFill>
                  <a:schemeClr val="tx1"/>
                </a:solidFill>
                <a:latin typeface="+mn-lt"/>
              </a:rPr>
              <a:t>страница, не используемая некоторое время (каждой странице сопоставляется бит 1, который через некоторое время обнуляется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61938" y="4773613"/>
            <a:ext cx="8737600" cy="1200150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/>
        </p:spPr>
        <p:txBody>
          <a:bodyPr>
            <a:spAutoFit/>
          </a:bodyPr>
          <a:lstStyle>
            <a:lvl1pPr eaLnBrk="0" hangingPunct="0">
              <a:lnSpc>
                <a:spcPct val="125000"/>
              </a:lnSpc>
              <a:spcBef>
                <a:spcPct val="20000"/>
              </a:spcBef>
              <a:buClr>
                <a:schemeClr val="bg2"/>
              </a:buClr>
              <a:buChar char="•"/>
              <a:defRPr sz="3200">
                <a:solidFill>
                  <a:srgbClr val="284C6A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rebuchet MS" pitchFamily="34" charset="0"/>
              <a:buChar char="−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rebuchet MS" pitchFamily="34" charset="0"/>
              <a:buChar char="−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US" altLang="ru-RU" sz="2400" dirty="0" smtClean="0">
                <a:solidFill>
                  <a:schemeClr val="tx1"/>
                </a:solidFill>
                <a:latin typeface="+mn-lt"/>
              </a:rPr>
              <a:t>FIFO (First In, First out) – </a:t>
            </a:r>
            <a:r>
              <a:rPr lang="ru-RU" altLang="ru-RU" sz="2400" dirty="0" smtClean="0">
                <a:solidFill>
                  <a:schemeClr val="tx1"/>
                </a:solidFill>
                <a:latin typeface="+mn-lt"/>
              </a:rPr>
              <a:t>очередь страниц. Выгружается страница, которая дольше всего находилась в основной памяти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61938" y="6149975"/>
            <a:ext cx="8737600" cy="461963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/>
        </p:spPr>
        <p:txBody>
          <a:bodyPr>
            <a:spAutoFit/>
          </a:bodyPr>
          <a:lstStyle>
            <a:lvl1pPr eaLnBrk="0" hangingPunct="0">
              <a:lnSpc>
                <a:spcPct val="125000"/>
              </a:lnSpc>
              <a:spcBef>
                <a:spcPct val="20000"/>
              </a:spcBef>
              <a:buClr>
                <a:schemeClr val="bg2"/>
              </a:buClr>
              <a:buChar char="•"/>
              <a:defRPr sz="3200">
                <a:solidFill>
                  <a:srgbClr val="284C6A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rebuchet MS" pitchFamily="34" charset="0"/>
              <a:buChar char="−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rebuchet MS" pitchFamily="34" charset="0"/>
              <a:buChar char="−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2400" dirty="0" smtClean="0">
                <a:solidFill>
                  <a:schemeClr val="tx1"/>
                </a:solidFill>
                <a:latin typeface="+mn-lt"/>
              </a:rPr>
              <a:t>Кольцевой алгоритм – вариант </a:t>
            </a:r>
            <a:r>
              <a:rPr lang="en-US" altLang="ru-RU" sz="2400" dirty="0" smtClean="0">
                <a:solidFill>
                  <a:schemeClr val="tx1"/>
                </a:solidFill>
                <a:latin typeface="+mn-lt"/>
              </a:rPr>
              <a:t>FIFO</a:t>
            </a:r>
            <a:endParaRPr lang="ru-RU" altLang="ru-RU" sz="2400" dirty="0" smtClean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9913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 build="p" animBg="1"/>
      <p:bldP spid="7" grpId="0" animBg="1"/>
      <p:bldP spid="9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707886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4000" b="1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Контр-р-рольные</a:t>
            </a:r>
            <a:r>
              <a:rPr lang="ru-RU" sz="4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вопросы</a:t>
            </a:r>
            <a:endParaRPr lang="ru-RU" sz="40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82563" y="1340768"/>
            <a:ext cx="8769350" cy="120015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+mn-lt"/>
                <a:cs typeface="+mn-cs"/>
              </a:rPr>
              <a:t>Вариант 1</a:t>
            </a:r>
          </a:p>
          <a:p>
            <a:pPr>
              <a:defRPr/>
            </a:pPr>
            <a:r>
              <a:rPr lang="ru-RU" sz="2400" dirty="0">
                <a:latin typeface="+mn-lt"/>
                <a:cs typeface="+mn-cs"/>
              </a:rPr>
              <a:t>1. Базовая система ввода-вывода – это . . .</a:t>
            </a:r>
          </a:p>
          <a:p>
            <a:pPr>
              <a:defRPr/>
            </a:pPr>
            <a:r>
              <a:rPr lang="ru-RU" sz="2400" dirty="0">
                <a:latin typeface="+mn-lt"/>
                <a:cs typeface="+mn-cs"/>
              </a:rPr>
              <a:t>2. Виртуальное устройство – это …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58751" y="2885405"/>
            <a:ext cx="8769350" cy="120015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+mn-lt"/>
                <a:cs typeface="+mn-cs"/>
              </a:rPr>
              <a:t>Вариант 2</a:t>
            </a:r>
          </a:p>
          <a:p>
            <a:pPr>
              <a:defRPr/>
            </a:pPr>
            <a:r>
              <a:rPr lang="ru-RU" sz="2400" dirty="0">
                <a:latin typeface="+mn-lt"/>
                <a:cs typeface="+mn-cs"/>
              </a:rPr>
              <a:t>1. Аппаратные прерывания – это . . .</a:t>
            </a:r>
          </a:p>
          <a:p>
            <a:pPr>
              <a:defRPr/>
            </a:pPr>
            <a:r>
              <a:rPr lang="ru-RU" sz="2400" dirty="0">
                <a:latin typeface="+mn-lt"/>
                <a:cs typeface="+mn-cs"/>
              </a:rPr>
              <a:t>2. По способу доступа к данным различают устройства . . .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46051" y="4798343"/>
            <a:ext cx="8767762" cy="120015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+mn-lt"/>
                <a:cs typeface="+mn-cs"/>
              </a:rPr>
              <a:t>Вариант 3</a:t>
            </a:r>
          </a:p>
          <a:p>
            <a:pPr>
              <a:defRPr/>
            </a:pPr>
            <a:r>
              <a:rPr lang="ru-RU" sz="2400" dirty="0">
                <a:latin typeface="+mn-lt"/>
                <a:cs typeface="+mn-cs"/>
              </a:rPr>
              <a:t>1. Состояние готовности устройства – это . . .</a:t>
            </a:r>
          </a:p>
          <a:p>
            <a:pPr>
              <a:defRPr/>
            </a:pPr>
            <a:r>
              <a:rPr lang="ru-RU" sz="2400" dirty="0">
                <a:latin typeface="+mn-lt"/>
                <a:cs typeface="+mn-cs"/>
              </a:rPr>
              <a:t>2. </a:t>
            </a:r>
            <a:r>
              <a:rPr lang="ru-RU" sz="2400" dirty="0">
                <a:latin typeface="+mn-lt"/>
              </a:rPr>
              <a:t>По способу обмена данными различают устройства . . .</a:t>
            </a:r>
            <a:endParaRPr lang="ru-RU" sz="24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4003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190500" y="2276475"/>
            <a:ext cx="8786813" cy="19415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dist="35921" dir="2700000" algn="ctr" rotWithShape="0">
              <a:schemeClr val="tx1"/>
            </a:outerShdw>
          </a:effectLst>
          <a:extLst/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400" dirty="0" smtClean="0">
                <a:latin typeface="+mn-lt"/>
                <a:cs typeface="+mn-cs"/>
              </a:rPr>
              <a:t>Сегментная организация:</a:t>
            </a:r>
          </a:p>
          <a:p>
            <a:pPr>
              <a:defRPr/>
            </a:pPr>
            <a:r>
              <a:rPr lang="ru-RU" sz="2400" dirty="0" smtClean="0">
                <a:latin typeface="+mn-lt"/>
              </a:rPr>
              <a:t>1) Легко </a:t>
            </a:r>
            <a:r>
              <a:rPr lang="ru-RU" sz="2400" dirty="0">
                <a:latin typeface="+mn-lt"/>
              </a:rPr>
              <a:t>можно указать режим доступа к сегменту в зависимости от смысла его </a:t>
            </a:r>
            <a:r>
              <a:rPr lang="ru-RU" sz="2400" dirty="0" smtClean="0">
                <a:latin typeface="+mn-lt"/>
              </a:rPr>
              <a:t>данных;</a:t>
            </a:r>
          </a:p>
          <a:p>
            <a:pPr>
              <a:defRPr/>
            </a:pPr>
            <a:r>
              <a:rPr lang="ru-RU" sz="2400" dirty="0">
                <a:latin typeface="+mn-lt"/>
              </a:rPr>
              <a:t>2) </a:t>
            </a:r>
            <a:r>
              <a:rPr lang="ru-RU" sz="2400" dirty="0" smtClean="0">
                <a:latin typeface="+mn-lt"/>
              </a:rPr>
              <a:t>можно </a:t>
            </a:r>
            <a:r>
              <a:rPr lang="ru-RU" sz="2400" dirty="0">
                <a:latin typeface="+mn-lt"/>
              </a:rPr>
              <a:t>не отслеживать размещение своих сегментов в программе – это выполняет ОС</a:t>
            </a:r>
            <a:endParaRPr lang="ru-RU" sz="2400" b="1" i="1" dirty="0">
              <a:solidFill>
                <a:srgbClr val="C00000"/>
              </a:solidFill>
              <a:latin typeface="+mn-lt"/>
              <a:cs typeface="+mn-cs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192088" y="4437063"/>
            <a:ext cx="8785225" cy="23098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dist="35921" dir="2700000" algn="ctr" rotWithShape="0">
              <a:schemeClr val="tx1"/>
            </a:outerShdw>
          </a:effectLst>
          <a:extLst/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400" dirty="0" smtClean="0">
                <a:latin typeface="+mn-lt"/>
              </a:rPr>
              <a:t>Страничная организация:</a:t>
            </a:r>
          </a:p>
          <a:p>
            <a:pPr>
              <a:defRPr/>
            </a:pPr>
            <a:r>
              <a:rPr lang="ru-RU" sz="2400" dirty="0" smtClean="0">
                <a:latin typeface="+mn-lt"/>
              </a:rPr>
              <a:t>1) отпадает необходимость разбиения на сегменты;</a:t>
            </a:r>
          </a:p>
          <a:p>
            <a:pPr>
              <a:defRPr/>
            </a:pPr>
            <a:r>
              <a:rPr lang="ru-RU" sz="2400" dirty="0" smtClean="0">
                <a:latin typeface="+mn-lt"/>
              </a:rPr>
              <a:t>2) фрагментация памяти и связанные с нею проблемы сводятся к минимуму;</a:t>
            </a:r>
          </a:p>
          <a:p>
            <a:pPr>
              <a:defRPr/>
            </a:pPr>
            <a:r>
              <a:rPr lang="ru-RU" sz="2400" dirty="0" smtClean="0">
                <a:latin typeface="+mn-lt"/>
              </a:rPr>
              <a:t>3) </a:t>
            </a:r>
            <a:r>
              <a:rPr lang="ru-RU" sz="2400" dirty="0">
                <a:latin typeface="+mn-lt"/>
              </a:rPr>
              <a:t>уменьшается обмен данными с диском, поскольку в него включаются только отдельные страницы</a:t>
            </a:r>
          </a:p>
        </p:txBody>
      </p:sp>
      <p:sp>
        <p:nvSpPr>
          <p:cNvPr id="6" name="Заголовок 2"/>
          <p:cNvSpPr txBox="1">
            <a:spLocks/>
          </p:cNvSpPr>
          <p:nvPr/>
        </p:nvSpPr>
        <p:spPr>
          <a:xfrm>
            <a:off x="330339" y="188641"/>
            <a:ext cx="8482290" cy="1938992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4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Сравнение сегментной и страничной организации виртуальной памяти</a:t>
            </a:r>
          </a:p>
        </p:txBody>
      </p:sp>
    </p:spTree>
    <p:extLst>
      <p:ext uri="{BB962C8B-B14F-4D97-AF65-F5344CB8AC3E}">
        <p14:creationId xmlns:p14="http://schemas.microsoft.com/office/powerpoint/2010/main" val="3480856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194286" y="1818041"/>
            <a:ext cx="8786812" cy="9556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dist="35921" dir="2700000" algn="ctr" rotWithShape="0">
              <a:schemeClr val="tx1"/>
            </a:outerShdw>
          </a:effectLst>
          <a:extLst/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800" dirty="0" smtClean="0">
                <a:latin typeface="+mn-lt"/>
                <a:cs typeface="+mn-cs"/>
              </a:rPr>
              <a:t>UNIX/Linux</a:t>
            </a:r>
            <a:r>
              <a:rPr lang="uk-UA" sz="2800" dirty="0" smtClean="0">
                <a:latin typeface="+mn-lt"/>
                <a:cs typeface="+mn-cs"/>
              </a:rPr>
              <a:t> </a:t>
            </a:r>
            <a:r>
              <a:rPr lang="uk-UA" sz="2800" dirty="0" err="1" smtClean="0">
                <a:latin typeface="+mn-lt"/>
                <a:cs typeface="+mn-cs"/>
              </a:rPr>
              <a:t>используют</a:t>
            </a:r>
            <a:r>
              <a:rPr lang="uk-UA" sz="2800" dirty="0" smtClean="0">
                <a:latin typeface="+mn-lt"/>
                <a:cs typeface="+mn-cs"/>
              </a:rPr>
              <a:t> </a:t>
            </a:r>
            <a:r>
              <a:rPr lang="uk-UA" sz="2800" b="1" i="1" dirty="0" err="1" smtClean="0">
                <a:latin typeface="+mn-lt"/>
                <a:cs typeface="+mn-cs"/>
              </a:rPr>
              <a:t>страничную</a:t>
            </a:r>
            <a:r>
              <a:rPr lang="uk-UA" sz="2800" dirty="0" smtClean="0">
                <a:latin typeface="+mn-lt"/>
                <a:cs typeface="+mn-cs"/>
              </a:rPr>
              <a:t> </a:t>
            </a:r>
            <a:r>
              <a:rPr lang="uk-UA" sz="2800" dirty="0" err="1" smtClean="0">
                <a:latin typeface="+mn-lt"/>
                <a:cs typeface="+mn-cs"/>
              </a:rPr>
              <a:t>организацию</a:t>
            </a:r>
            <a:r>
              <a:rPr lang="uk-UA" sz="2800" dirty="0" smtClean="0">
                <a:latin typeface="+mn-lt"/>
                <a:cs typeface="+mn-cs"/>
              </a:rPr>
              <a:t> </a:t>
            </a:r>
            <a:r>
              <a:rPr lang="uk-UA" sz="2800" dirty="0" err="1" smtClean="0">
                <a:latin typeface="+mn-lt"/>
                <a:cs typeface="+mn-cs"/>
              </a:rPr>
              <a:t>памяти</a:t>
            </a:r>
            <a:endParaRPr lang="ru-RU" sz="2800" dirty="0"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4734" y="3079677"/>
            <a:ext cx="8777287" cy="20621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latin typeface="+mn-lt"/>
                <a:cs typeface="Courier New" panose="02070309020205020404" pitchFamily="49" charset="0"/>
              </a:rPr>
              <a:t>В Linux и большинстве версий UNIX в качестве дополнительной памяти используется специальный дисковый </a:t>
            </a:r>
            <a:r>
              <a:rPr lang="ru-RU" sz="3200" b="1" dirty="0" smtClean="0">
                <a:latin typeface="+mn-lt"/>
                <a:cs typeface="Courier New" panose="02070309020205020404" pitchFamily="49" charset="0"/>
              </a:rPr>
              <a:t>раздел – </a:t>
            </a:r>
            <a:r>
              <a:rPr lang="ru-RU" sz="3200" b="1" dirty="0" smtClean="0">
                <a:solidFill>
                  <a:srgbClr val="C00000"/>
                </a:solidFill>
                <a:latin typeface="+mn-lt"/>
                <a:cs typeface="Courier New" panose="02070309020205020404" pitchFamily="49" charset="0"/>
              </a:rPr>
              <a:t>раздел подкачки</a:t>
            </a:r>
            <a:endParaRPr lang="ru-RU" sz="3200" b="1" dirty="0">
              <a:solidFill>
                <a:srgbClr val="C00000"/>
              </a:solidFill>
              <a:latin typeface="+mn-lt"/>
              <a:cs typeface="Courier New" panose="02070309020205020404" pitchFamily="49" charset="0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165100" y="5516563"/>
            <a:ext cx="8785225" cy="833437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/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400" dirty="0" smtClean="0">
                <a:latin typeface="+mn-lt"/>
                <a:cs typeface="+mn-cs"/>
              </a:rPr>
              <a:t> Для выгрузки страниц в дополнительную память используется алгоритм </a:t>
            </a:r>
            <a:r>
              <a:rPr lang="en-US" sz="2400" dirty="0" smtClean="0">
                <a:latin typeface="+mn-lt"/>
                <a:cs typeface="+mn-cs"/>
              </a:rPr>
              <a:t>LRU</a:t>
            </a:r>
            <a:endParaRPr lang="ru-RU" sz="2400" dirty="0">
              <a:latin typeface="+mn-lt"/>
              <a:cs typeface="+mn-cs"/>
            </a:endParaRPr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330339" y="188641"/>
            <a:ext cx="8482290" cy="1323439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4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Управление памятью в </a:t>
            </a:r>
            <a:r>
              <a:rPr lang="en-US" sz="4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Windows </a:t>
            </a:r>
            <a:r>
              <a:rPr lang="ru-RU" sz="4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</a:t>
            </a:r>
            <a:r>
              <a:rPr lang="en-US" sz="4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UNIX/Linux</a:t>
            </a:r>
            <a:endParaRPr lang="ru-RU" sz="4000" b="1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429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build="p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507163" y="2181225"/>
            <a:ext cx="2484437" cy="2308225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/>
        </p:spPr>
        <p:txBody>
          <a:bodyPr>
            <a:spAutoFit/>
          </a:bodyPr>
          <a:lstStyle>
            <a:lvl1pPr eaLnBrk="0" hangingPunct="0">
              <a:lnSpc>
                <a:spcPct val="125000"/>
              </a:lnSpc>
              <a:spcBef>
                <a:spcPct val="20000"/>
              </a:spcBef>
              <a:buClr>
                <a:schemeClr val="bg2"/>
              </a:buClr>
              <a:buChar char="•"/>
              <a:defRPr sz="3200">
                <a:solidFill>
                  <a:srgbClr val="284C6A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rebuchet MS" pitchFamily="34" charset="0"/>
              <a:buChar char="−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rebuchet MS" pitchFamily="34" charset="0"/>
              <a:buChar char="−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2400" dirty="0" smtClean="0">
                <a:solidFill>
                  <a:schemeClr val="tx1"/>
                </a:solidFill>
                <a:latin typeface="+mn-lt"/>
              </a:rPr>
              <a:t>32-битные версии: 2 Гбайт пользователь-</a:t>
            </a:r>
            <a:r>
              <a:rPr lang="ru-RU" altLang="ru-RU" sz="2400" dirty="0" err="1" smtClean="0">
                <a:solidFill>
                  <a:schemeClr val="tx1"/>
                </a:solidFill>
                <a:latin typeface="+mn-lt"/>
              </a:rPr>
              <a:t>ской</a:t>
            </a:r>
            <a:r>
              <a:rPr lang="ru-RU" altLang="ru-RU" sz="2400" dirty="0" smtClean="0">
                <a:solidFill>
                  <a:schemeClr val="tx1"/>
                </a:solidFill>
                <a:latin typeface="+mn-lt"/>
              </a:rPr>
              <a:t> памяти,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2400" dirty="0" smtClean="0">
                <a:solidFill>
                  <a:schemeClr val="tx1"/>
                </a:solidFill>
                <a:latin typeface="+mn-lt"/>
              </a:rPr>
              <a:t>2 Гбайт - системной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3188" y="1009650"/>
            <a:ext cx="8888412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Windows</a:t>
            </a:r>
            <a:r>
              <a:rPr lang="uk-UA" sz="2400" dirty="0">
                <a:latin typeface="+mn-lt"/>
              </a:rPr>
              <a:t>: </a:t>
            </a:r>
            <a:r>
              <a:rPr lang="ru-RU" sz="2400" dirty="0">
                <a:latin typeface="+mn-lt"/>
              </a:rPr>
              <a:t>все </a:t>
            </a:r>
            <a:r>
              <a:rPr lang="ru-RU" sz="2400" b="1" dirty="0">
                <a:solidFill>
                  <a:srgbClr val="C00000"/>
                </a:solidFill>
                <a:latin typeface="+mn-lt"/>
              </a:rPr>
              <a:t>процессы</a:t>
            </a:r>
            <a:r>
              <a:rPr lang="ru-RU" sz="2400" dirty="0">
                <a:latin typeface="+mn-lt"/>
              </a:rPr>
              <a:t> работают с </a:t>
            </a:r>
            <a:r>
              <a:rPr lang="ru-RU" sz="2400" b="1" dirty="0">
                <a:solidFill>
                  <a:srgbClr val="C00000"/>
                </a:solidFill>
                <a:latin typeface="+mn-lt"/>
              </a:rPr>
              <a:t>виртуальными</a:t>
            </a:r>
            <a:r>
              <a:rPr lang="ru-RU" sz="2400" dirty="0">
                <a:latin typeface="+mn-lt"/>
              </a:rPr>
              <a:t> адресами, а </a:t>
            </a:r>
            <a:r>
              <a:rPr lang="ru-RU" sz="2400" b="1" dirty="0">
                <a:latin typeface="+mn-lt"/>
              </a:rPr>
              <a:t>ядро использует прямую адресацию </a:t>
            </a:r>
            <a:r>
              <a:rPr lang="ru-RU" sz="2400" b="1" i="1" dirty="0">
                <a:solidFill>
                  <a:srgbClr val="C00000"/>
                </a:solidFill>
                <a:latin typeface="+mn-lt"/>
              </a:rPr>
              <a:t>физической</a:t>
            </a:r>
            <a:r>
              <a:rPr lang="ru-RU" sz="2400" dirty="0">
                <a:latin typeface="+mn-lt"/>
              </a:rPr>
              <a:t> памяти</a:t>
            </a:r>
            <a:endParaRPr lang="ru-RU" sz="2400" b="1" dirty="0">
              <a:solidFill>
                <a:schemeClr val="accent4">
                  <a:lumMod val="65000"/>
                  <a:lumOff val="35000"/>
                </a:schemeClr>
              </a:solidFill>
              <a:latin typeface="+mn-lt"/>
              <a:cs typeface="Courier New" panose="02070309020205020404" pitchFamily="49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50825" y="333375"/>
            <a:ext cx="8569325" cy="6477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>
              <a:defRPr/>
            </a:pPr>
            <a:r>
              <a:rPr lang="ru-RU" sz="2800" kern="0" dirty="0" smtClean="0"/>
              <a:t>Управление памятью в </a:t>
            </a:r>
            <a:r>
              <a:rPr lang="en-US" sz="2800" kern="0" dirty="0" smtClean="0"/>
              <a:t>UNIX/Linux </a:t>
            </a:r>
            <a:r>
              <a:rPr lang="ru-RU" sz="2800" kern="0" dirty="0" smtClean="0"/>
              <a:t>и </a:t>
            </a:r>
            <a:r>
              <a:rPr lang="en-US" sz="2800" kern="0" dirty="0" smtClean="0"/>
              <a:t>Windows</a:t>
            </a:r>
            <a:r>
              <a:rPr lang="ru-RU" sz="2800" kern="0" dirty="0" smtClean="0"/>
              <a:t> - </a:t>
            </a:r>
            <a:r>
              <a:rPr lang="en-US" sz="2800" kern="0" dirty="0" smtClean="0"/>
              <a:t>2</a:t>
            </a:r>
            <a:endParaRPr lang="ru-RU" sz="2800" kern="0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473825" y="4797425"/>
            <a:ext cx="2484438" cy="1570038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/>
        </p:spPr>
        <p:txBody>
          <a:bodyPr>
            <a:spAutoFit/>
          </a:bodyPr>
          <a:lstStyle>
            <a:lvl1pPr eaLnBrk="0" hangingPunct="0">
              <a:lnSpc>
                <a:spcPct val="125000"/>
              </a:lnSpc>
              <a:spcBef>
                <a:spcPct val="20000"/>
              </a:spcBef>
              <a:buClr>
                <a:schemeClr val="bg2"/>
              </a:buClr>
              <a:buChar char="•"/>
              <a:defRPr sz="3200">
                <a:solidFill>
                  <a:srgbClr val="284C6A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rebuchet MS" pitchFamily="34" charset="0"/>
              <a:buChar char="−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rebuchet MS" pitchFamily="34" charset="0"/>
              <a:buChar char="−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2400" dirty="0" smtClean="0">
                <a:solidFill>
                  <a:schemeClr val="tx1"/>
                </a:solidFill>
                <a:latin typeface="+mn-lt"/>
              </a:rPr>
              <a:t>В файле </a:t>
            </a:r>
            <a:r>
              <a:rPr lang="en-US" altLang="ru-RU" sz="2400" dirty="0" smtClean="0">
                <a:solidFill>
                  <a:schemeClr val="tx1"/>
                </a:solidFill>
                <a:latin typeface="+mn-lt"/>
              </a:rPr>
              <a:t>boot.ini </a:t>
            </a:r>
            <a:r>
              <a:rPr lang="ru-RU" altLang="ru-RU" sz="2400" dirty="0" smtClean="0">
                <a:solidFill>
                  <a:schemeClr val="tx1"/>
                </a:solidFill>
                <a:latin typeface="+mn-lt"/>
              </a:rPr>
              <a:t>доступен параметр</a:t>
            </a:r>
            <a:r>
              <a:rPr lang="en-US" altLang="ru-RU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uk-UA" altLang="ru-RU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altLang="ru-RU" sz="2400" b="1" dirty="0" smtClean="0">
                <a:solidFill>
                  <a:srgbClr val="C00000"/>
                </a:solidFill>
                <a:latin typeface="+mn-lt"/>
              </a:rPr>
              <a:t>/3</a:t>
            </a:r>
            <a:r>
              <a:rPr lang="en-US" altLang="ru-RU" sz="2400" b="1" dirty="0" smtClean="0">
                <a:solidFill>
                  <a:srgbClr val="C00000"/>
                </a:solidFill>
                <a:latin typeface="+mn-lt"/>
              </a:rPr>
              <a:t>GB</a:t>
            </a:r>
            <a:endParaRPr lang="ru-RU" altLang="ru-RU" sz="2400" b="1" dirty="0" smtClean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204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25" y="2181225"/>
            <a:ext cx="6235700" cy="423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9706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 build="p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03188" y="1700213"/>
            <a:ext cx="8904287" cy="1200150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/>
        </p:spPr>
        <p:txBody>
          <a:bodyPr>
            <a:spAutoFit/>
          </a:bodyPr>
          <a:lstStyle>
            <a:lvl1pPr eaLnBrk="0" hangingPunct="0">
              <a:lnSpc>
                <a:spcPct val="125000"/>
              </a:lnSpc>
              <a:spcBef>
                <a:spcPct val="20000"/>
              </a:spcBef>
              <a:buClr>
                <a:schemeClr val="bg2"/>
              </a:buClr>
              <a:buChar char="•"/>
              <a:defRPr sz="3200">
                <a:solidFill>
                  <a:srgbClr val="284C6A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rebuchet MS" pitchFamily="34" charset="0"/>
              <a:buChar char="−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rebuchet MS" pitchFamily="34" charset="0"/>
              <a:buChar char="−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2400" dirty="0" smtClean="0">
                <a:solidFill>
                  <a:schemeClr val="tx1"/>
                </a:solidFill>
                <a:latin typeface="+mn-lt"/>
              </a:rPr>
              <a:t>64-битные версии: виртуальное адресное пространство – 16 Тбайт, из них 8 Тбайт пользовательской памяти, 8 Тбайт - системной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3188" y="1009650"/>
            <a:ext cx="8888412" cy="461963"/>
          </a:xfrm>
          <a:prstGeom prst="rect">
            <a:avLst/>
          </a:prstGeom>
          <a:solidFill>
            <a:srgbClr val="FFFFCC"/>
          </a:solidFill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+mn-lt"/>
              </a:rPr>
              <a:t>Для подкачки </a:t>
            </a:r>
            <a:r>
              <a:rPr lang="en-US" sz="2400" dirty="0">
                <a:latin typeface="+mn-lt"/>
              </a:rPr>
              <a:t>Windows </a:t>
            </a:r>
            <a:r>
              <a:rPr lang="ru-RU" sz="2400" dirty="0">
                <a:latin typeface="+mn-lt"/>
              </a:rPr>
              <a:t>использует файл </a:t>
            </a:r>
            <a:r>
              <a:rPr lang="en-US" sz="2400" b="1" dirty="0">
                <a:solidFill>
                  <a:srgbClr val="C00000"/>
                </a:solidFill>
                <a:latin typeface="+mn-lt"/>
              </a:rPr>
              <a:t>pagefile.sys</a:t>
            </a:r>
            <a:r>
              <a:rPr lang="ru-RU" sz="2400" dirty="0">
                <a:latin typeface="+mn-lt"/>
              </a:rPr>
              <a:t>.</a:t>
            </a:r>
            <a:r>
              <a:rPr lang="uk-UA" sz="2400" dirty="0">
                <a:latin typeface="+mn-lt"/>
              </a:rPr>
              <a:t> </a:t>
            </a:r>
            <a:endParaRPr lang="ru-RU" sz="2400" b="1" dirty="0">
              <a:solidFill>
                <a:schemeClr val="accent4">
                  <a:lumMod val="65000"/>
                  <a:lumOff val="35000"/>
                </a:schemeClr>
              </a:solidFill>
              <a:latin typeface="+mn-lt"/>
              <a:cs typeface="Courier New" panose="02070309020205020404" pitchFamily="49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50825" y="333375"/>
            <a:ext cx="8569325" cy="6477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>
              <a:defRPr/>
            </a:pPr>
            <a:r>
              <a:rPr lang="ru-RU" sz="2800" kern="0" dirty="0" smtClean="0"/>
              <a:t>Управление памятью в </a:t>
            </a:r>
            <a:r>
              <a:rPr lang="en-US" sz="2800" kern="0" dirty="0" smtClean="0"/>
              <a:t>UNIX/Linux </a:t>
            </a:r>
            <a:r>
              <a:rPr lang="ru-RU" sz="2800" kern="0" dirty="0" smtClean="0"/>
              <a:t>и </a:t>
            </a:r>
            <a:r>
              <a:rPr lang="en-US" sz="2800" kern="0" dirty="0" smtClean="0"/>
              <a:t>Windows</a:t>
            </a:r>
            <a:r>
              <a:rPr lang="ru-RU" sz="2800" kern="0" dirty="0" smtClean="0"/>
              <a:t> - </a:t>
            </a:r>
            <a:r>
              <a:rPr lang="uk-UA" sz="2800" kern="0" dirty="0" smtClean="0"/>
              <a:t>3</a:t>
            </a:r>
            <a:endParaRPr lang="ru-RU" sz="2800" kern="0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30175" y="3141663"/>
            <a:ext cx="8861425" cy="830262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/>
        </p:spPr>
        <p:txBody>
          <a:bodyPr>
            <a:spAutoFit/>
          </a:bodyPr>
          <a:lstStyle>
            <a:lvl1pPr eaLnBrk="0" hangingPunct="0">
              <a:lnSpc>
                <a:spcPct val="125000"/>
              </a:lnSpc>
              <a:spcBef>
                <a:spcPct val="20000"/>
              </a:spcBef>
              <a:buClr>
                <a:schemeClr val="bg2"/>
              </a:buClr>
              <a:buChar char="•"/>
              <a:defRPr sz="3200">
                <a:solidFill>
                  <a:srgbClr val="284C6A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rebuchet MS" pitchFamily="34" charset="0"/>
              <a:buChar char="−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rebuchet MS" pitchFamily="34" charset="0"/>
              <a:buChar char="−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2400" dirty="0" smtClean="0">
                <a:solidFill>
                  <a:schemeClr val="tx1"/>
                </a:solidFill>
                <a:latin typeface="+mn-lt"/>
              </a:rPr>
              <a:t>Размер страниц – 4 Кбайт, на серверных системах с процессором </a:t>
            </a:r>
            <a:r>
              <a:rPr lang="en-US" altLang="ru-RU" sz="2400" dirty="0" smtClean="0">
                <a:solidFill>
                  <a:schemeClr val="tx1"/>
                </a:solidFill>
                <a:latin typeface="+mn-lt"/>
              </a:rPr>
              <a:t>Itanium – 8 </a:t>
            </a:r>
            <a:r>
              <a:rPr lang="ru-RU" altLang="ru-RU" sz="2400" dirty="0" smtClean="0">
                <a:solidFill>
                  <a:schemeClr val="tx1"/>
                </a:solidFill>
                <a:latin typeface="+mn-lt"/>
              </a:rPr>
              <a:t>Кбайт</a:t>
            </a:r>
            <a:endParaRPr lang="ru-RU" altLang="ru-RU" sz="2400" b="1" dirty="0" smtClean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41288" y="4149725"/>
            <a:ext cx="8861425" cy="1200150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/>
        </p:spPr>
        <p:txBody>
          <a:bodyPr>
            <a:spAutoFit/>
          </a:bodyPr>
          <a:lstStyle>
            <a:lvl1pPr eaLnBrk="0" hangingPunct="0">
              <a:lnSpc>
                <a:spcPct val="125000"/>
              </a:lnSpc>
              <a:spcBef>
                <a:spcPct val="20000"/>
              </a:spcBef>
              <a:buClr>
                <a:schemeClr val="bg2"/>
              </a:buClr>
              <a:buChar char="•"/>
              <a:defRPr sz="3200">
                <a:solidFill>
                  <a:srgbClr val="284C6A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rebuchet MS" pitchFamily="34" charset="0"/>
              <a:buChar char="−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rebuchet MS" pitchFamily="34" charset="0"/>
              <a:buChar char="−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2400" dirty="0" smtClean="0">
                <a:solidFill>
                  <a:schemeClr val="tx1"/>
                </a:solidFill>
                <a:latin typeface="+mn-lt"/>
              </a:rPr>
              <a:t>Оптимальный размер раздела подкачки в </a:t>
            </a:r>
            <a:r>
              <a:rPr lang="en-US" altLang="ru-RU" sz="2400" dirty="0" smtClean="0">
                <a:solidFill>
                  <a:schemeClr val="tx1"/>
                </a:solidFill>
                <a:latin typeface="+mn-lt"/>
              </a:rPr>
              <a:t>Linux</a:t>
            </a:r>
            <a:r>
              <a:rPr lang="ru-RU" altLang="ru-RU" sz="2400" dirty="0" smtClean="0">
                <a:solidFill>
                  <a:schemeClr val="tx1"/>
                </a:solidFill>
                <a:latin typeface="+mn-lt"/>
              </a:rPr>
              <a:t> и файла подкачки в </a:t>
            </a:r>
            <a:r>
              <a:rPr lang="en-US" altLang="ru-RU" sz="2400" dirty="0" smtClean="0">
                <a:solidFill>
                  <a:schemeClr val="tx1"/>
                </a:solidFill>
                <a:latin typeface="+mn-lt"/>
              </a:rPr>
              <a:t>Windows – </a:t>
            </a:r>
            <a:r>
              <a:rPr lang="ru-RU" altLang="ru-RU" sz="2400" dirty="0" smtClean="0">
                <a:solidFill>
                  <a:schemeClr val="tx1"/>
                </a:solidFill>
                <a:latin typeface="+mn-lt"/>
              </a:rPr>
              <a:t>по крайней мере в 2,5 раза больше размера оперативной памяти </a:t>
            </a:r>
            <a:endParaRPr lang="ru-RU" altLang="ru-RU" sz="2400" b="1" dirty="0" smtClean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29986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 build="p" animBg="1"/>
      <p:bldP spid="9" grpId="0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239713" y="188913"/>
            <a:ext cx="8561387" cy="763587"/>
          </a:xfrm>
        </p:spPr>
        <p:txBody>
          <a:bodyPr/>
          <a:lstStyle/>
          <a:p>
            <a:pPr eaLnBrk="1" hangingPunct="1"/>
            <a:r>
              <a:rPr lang="ru-RU" altLang="ru-RU" smtClean="0"/>
              <a:t>Контрольные вопросы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39713" y="1052513"/>
            <a:ext cx="8589962" cy="209232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ru-RU" sz="2600" dirty="0">
                <a:latin typeface="+mn-lt"/>
                <a:cs typeface="+mn-cs"/>
              </a:rPr>
              <a:t>Основные функции ОС по управлению памятью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ru-RU" sz="2600" dirty="0">
                <a:latin typeface="+mn-lt"/>
              </a:rPr>
              <a:t>Виртуальная и физическая память</a:t>
            </a:r>
            <a:r>
              <a:rPr lang="ru-RU" sz="2600" dirty="0">
                <a:latin typeface="+mn-lt"/>
                <a:cs typeface="+mn-cs"/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ru-RU" sz="2600" dirty="0">
                <a:latin typeface="+mn-lt"/>
              </a:rPr>
              <a:t>Сегментная организация памяти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ru-RU" sz="2600" dirty="0">
                <a:latin typeface="+mn-lt"/>
              </a:rPr>
              <a:t>Страничная организация памяти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ru-RU" sz="2600" dirty="0">
                <a:latin typeface="+mn-lt"/>
              </a:rPr>
              <a:t>Управление памятью в ОС </a:t>
            </a:r>
            <a:r>
              <a:rPr lang="en-US" sz="2600" dirty="0">
                <a:latin typeface="+mn-lt"/>
              </a:rPr>
              <a:t>UNIX</a:t>
            </a:r>
            <a:r>
              <a:rPr lang="ru-RU" sz="2600" dirty="0">
                <a:latin typeface="+mn-lt"/>
              </a:rPr>
              <a:t> и </a:t>
            </a:r>
            <a:r>
              <a:rPr lang="en-US" sz="2600" dirty="0">
                <a:latin typeface="+mn-lt"/>
              </a:rPr>
              <a:t>Windows</a:t>
            </a:r>
            <a:endParaRPr lang="ru-RU" sz="2600" dirty="0">
              <a:latin typeface="+mn-lt"/>
              <a:cs typeface="+mn-cs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96863" y="3429000"/>
            <a:ext cx="8589962" cy="329247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ru-RU" sz="2600" dirty="0">
                <a:latin typeface="+mn-lt"/>
                <a:cs typeface="+mn-cs"/>
              </a:rPr>
              <a:t>Подсистема управления памятью решает задачи: …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ru-RU" sz="2600" dirty="0">
                <a:latin typeface="+mn-lt"/>
              </a:rPr>
              <a:t>Основные стратегии распределения памяти между процессами: . . .</a:t>
            </a:r>
            <a:endParaRPr lang="ru-RU" sz="2600" dirty="0">
              <a:latin typeface="+mn-lt"/>
              <a:cs typeface="+mn-cs"/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ru-RU" sz="2600" dirty="0">
                <a:latin typeface="+mn-lt"/>
              </a:rPr>
              <a:t>Виртуальные адреса – это …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ru-RU" sz="2600" dirty="0">
                <a:latin typeface="+mn-lt"/>
              </a:rPr>
              <a:t>При сегментной организации памяти . . .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ru-RU" sz="2600" dirty="0">
                <a:latin typeface="+mn-lt"/>
              </a:rPr>
              <a:t>При страничной организации памяти . . .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ru-RU" sz="2600" dirty="0">
                <a:latin typeface="+mn-lt"/>
                <a:cs typeface="+mn-cs"/>
              </a:rPr>
              <a:t>В ОС </a:t>
            </a:r>
            <a:r>
              <a:rPr lang="en-US" sz="2600" dirty="0">
                <a:latin typeface="+mn-lt"/>
                <a:cs typeface="+mn-cs"/>
              </a:rPr>
              <a:t>Windows </a:t>
            </a:r>
            <a:r>
              <a:rPr lang="ru-RU" sz="2600" dirty="0">
                <a:latin typeface="+mn-lt"/>
                <a:cs typeface="+mn-cs"/>
              </a:rPr>
              <a:t>процессы работают с </a:t>
            </a:r>
            <a:r>
              <a:rPr lang="ru-RU" sz="2600">
                <a:latin typeface="+mn-lt"/>
                <a:cs typeface="+mn-cs"/>
              </a:rPr>
              <a:t>… адресами, а ядро - …</a:t>
            </a:r>
            <a:endParaRPr lang="ru-RU" sz="26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267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1323439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4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Основные задачи управления памятью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9700" y="3068638"/>
            <a:ext cx="8769350" cy="35401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 smtClean="0">
                <a:latin typeface="+mn-lt"/>
                <a:cs typeface="+mn-cs"/>
              </a:rPr>
              <a:t>Подсистема управления памятью (менеджер памяти) в любой операционной системе решает следующие задачи: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ru-RU" sz="2800" dirty="0" smtClean="0">
                <a:latin typeface="+mn-lt"/>
                <a:cs typeface="+mn-cs"/>
              </a:rPr>
              <a:t>выделять </a:t>
            </a:r>
            <a:r>
              <a:rPr lang="ru-RU" sz="2800" dirty="0">
                <a:latin typeface="+mn-lt"/>
                <a:cs typeface="+mn-cs"/>
              </a:rPr>
              <a:t>процессам основную память</a:t>
            </a:r>
            <a:r>
              <a:rPr lang="ru-RU" sz="2800" dirty="0" smtClean="0">
                <a:latin typeface="+mn-lt"/>
                <a:cs typeface="+mn-cs"/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ru-RU" sz="2800" dirty="0" smtClean="0">
                <a:latin typeface="+mn-lt"/>
                <a:cs typeface="+mn-cs"/>
              </a:rPr>
              <a:t>отображать адресное пространство процесса на выделенную область основной памяти;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ru-RU" sz="2800" dirty="0" smtClean="0">
                <a:latin typeface="+mn-lt"/>
                <a:cs typeface="+mn-cs"/>
              </a:rPr>
              <a:t>минимизировать время доступа к данным, используя доступный объем основной памяти.</a:t>
            </a:r>
            <a:endParaRPr lang="ru-RU" sz="2800" dirty="0">
              <a:latin typeface="+mn-lt"/>
              <a:cs typeface="+mn-cs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39700" y="1628775"/>
            <a:ext cx="8769350" cy="1200150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/>
        </p:spPr>
        <p:txBody>
          <a:bodyPr>
            <a:spAutoFit/>
          </a:bodyPr>
          <a:lstStyle>
            <a:lvl1pPr eaLnBrk="0" hangingPunct="0">
              <a:lnSpc>
                <a:spcPct val="125000"/>
              </a:lnSpc>
              <a:spcBef>
                <a:spcPct val="20000"/>
              </a:spcBef>
              <a:buClr>
                <a:schemeClr val="bg2"/>
              </a:buClr>
              <a:buChar char="•"/>
              <a:defRPr sz="3200">
                <a:solidFill>
                  <a:srgbClr val="284C6A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rebuchet MS" pitchFamily="34" charset="0"/>
              <a:buChar char="−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rebuchet MS" pitchFamily="34" charset="0"/>
              <a:buChar char="−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2400" dirty="0">
                <a:solidFill>
                  <a:schemeClr val="tx1"/>
                </a:solidFill>
                <a:latin typeface="Arial" charset="0"/>
              </a:rPr>
              <a:t>Основная память (ОЗУ) является важнейшим ресурсом, эффективное использование которого решающим образом влияет на общую производительность системы</a:t>
            </a:r>
          </a:p>
        </p:txBody>
      </p:sp>
    </p:spTree>
    <p:extLst>
      <p:ext uri="{BB962C8B-B14F-4D97-AF65-F5344CB8AC3E}">
        <p14:creationId xmlns:p14="http://schemas.microsoft.com/office/powerpoint/2010/main" val="307561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1077218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3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Основные задачи управления памятью -2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50825" y="1265859"/>
            <a:ext cx="8769350" cy="12001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C00000"/>
                </a:solidFill>
                <a:latin typeface="+mn-lt"/>
              </a:rPr>
              <a:t>ДЛЯ МНОГОЗАДАЧНЫХ СИСТЕМ ДОПОЛНИТЕЛЬНО:</a:t>
            </a:r>
          </a:p>
          <a:p>
            <a:pPr>
              <a:defRPr/>
            </a:pPr>
            <a:r>
              <a:rPr lang="ru-RU" sz="2400" dirty="0">
                <a:latin typeface="+mn-lt"/>
              </a:rPr>
              <a:t>предоставление процессам возможности получения и освобождения </a:t>
            </a:r>
            <a:r>
              <a:rPr lang="ru-RU" sz="2400" b="1" i="1" dirty="0">
                <a:latin typeface="+mn-lt"/>
              </a:rPr>
              <a:t>дополнительных</a:t>
            </a:r>
            <a:r>
              <a:rPr lang="ru-RU" sz="2400" dirty="0">
                <a:latin typeface="+mn-lt"/>
              </a:rPr>
              <a:t> областей памяти</a:t>
            </a:r>
            <a:endParaRPr lang="ru-RU" sz="2400" dirty="0">
              <a:latin typeface="+mn-lt"/>
              <a:cs typeface="+mn-cs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50825" y="2562625"/>
            <a:ext cx="8769350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+mn-lt"/>
              </a:rPr>
              <a:t>эффективное использование ограниченного объема основной памяти для удовлетворения нужд </a:t>
            </a:r>
            <a:r>
              <a:rPr lang="ru-RU" sz="2400" dirty="0" smtClean="0">
                <a:latin typeface="+mn-lt"/>
              </a:rPr>
              <a:t>процессов</a:t>
            </a:r>
            <a:r>
              <a:rPr lang="ru-RU" sz="2400" dirty="0">
                <a:latin typeface="+mn-lt"/>
              </a:rPr>
              <a:t>, в том числе с использованием </a:t>
            </a:r>
            <a:r>
              <a:rPr lang="ru-RU" sz="2400" dirty="0" smtClean="0">
                <a:latin typeface="+mn-lt"/>
              </a:rPr>
              <a:t>дисков</a:t>
            </a:r>
            <a:endParaRPr lang="ru-RU" sz="2400" dirty="0">
              <a:latin typeface="+mn-lt"/>
              <a:cs typeface="+mn-cs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34565" y="3859570"/>
            <a:ext cx="8769350" cy="461665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+mn-lt"/>
              </a:rPr>
              <a:t>изоляция памяти </a:t>
            </a:r>
            <a:r>
              <a:rPr lang="ru-RU" sz="2400" dirty="0" smtClean="0">
                <a:latin typeface="+mn-lt"/>
              </a:rPr>
              <a:t>процессов</a:t>
            </a:r>
            <a:endParaRPr lang="ru-RU" sz="2400" dirty="0">
              <a:latin typeface="+mn-lt"/>
              <a:cs typeface="+mn-cs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14313" y="5805488"/>
            <a:ext cx="8769350" cy="830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+mn-lt"/>
                <a:cs typeface="+mn-cs"/>
              </a:rPr>
              <a:t>предоставление процессам возможности обмена данными через общие области памяти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70" y="4417851"/>
            <a:ext cx="8722022" cy="1291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822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250825" y="188913"/>
            <a:ext cx="8736013" cy="50323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>
              <a:defRPr/>
            </a:pPr>
            <a:r>
              <a:rPr lang="ru-RU" sz="2400" kern="0" dirty="0" smtClean="0"/>
              <a:t>Основные задачи управления памятью - 3</a:t>
            </a:r>
            <a:endParaRPr lang="ru-RU" sz="2400" kern="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68288" y="798513"/>
            <a:ext cx="8701087" cy="26765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FF0000"/>
                </a:solidFill>
                <a:latin typeface="+mn-lt"/>
                <a:cs typeface="+mn-cs"/>
              </a:rPr>
              <a:t>Основные стратегии распределения памяти между процессами:</a:t>
            </a:r>
          </a:p>
          <a:p>
            <a:pPr>
              <a:defRPr/>
            </a:pPr>
            <a:r>
              <a:rPr lang="ru-RU" sz="2800" b="1" dirty="0">
                <a:latin typeface="+mn-lt"/>
                <a:cs typeface="+mn-cs"/>
              </a:rPr>
              <a:t>наиболее подходящий участок;</a:t>
            </a:r>
          </a:p>
          <a:p>
            <a:pPr>
              <a:defRPr/>
            </a:pPr>
            <a:r>
              <a:rPr lang="ru-RU" sz="2800" b="1" dirty="0">
                <a:latin typeface="+mn-lt"/>
                <a:cs typeface="+mn-cs"/>
              </a:rPr>
              <a:t>наименее подходящий участок;</a:t>
            </a:r>
          </a:p>
          <a:p>
            <a:pPr>
              <a:defRPr/>
            </a:pPr>
            <a:r>
              <a:rPr lang="ru-RU" sz="2800" b="1" dirty="0">
                <a:latin typeface="+mn-lt"/>
                <a:cs typeface="+mn-cs"/>
              </a:rPr>
              <a:t>первый подходящий участок;</a:t>
            </a:r>
          </a:p>
          <a:p>
            <a:pPr>
              <a:defRPr/>
            </a:pPr>
            <a:r>
              <a:rPr lang="ru-RU" sz="2800" b="1" dirty="0">
                <a:latin typeface="+mn-lt"/>
                <a:cs typeface="+mn-cs"/>
              </a:rPr>
              <a:t>следующий подходящий участок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50825" y="3806825"/>
            <a:ext cx="8701088" cy="22463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latin typeface="+mn-lt"/>
                <a:cs typeface="+mn-cs"/>
              </a:rPr>
              <a:t>Основная проблема, связанная с выделением памяти – возникновение мелких областей памяти, которые слишком малы для использования и остаются незадействованными (</a:t>
            </a:r>
            <a:r>
              <a:rPr lang="ru-RU" sz="2800" b="1" i="1" dirty="0">
                <a:solidFill>
                  <a:srgbClr val="C00000"/>
                </a:solidFill>
                <a:latin typeface="+mn-lt"/>
                <a:cs typeface="+mn-cs"/>
              </a:rPr>
              <a:t>фрагментация памяти</a:t>
            </a:r>
            <a:r>
              <a:rPr lang="ru-RU" sz="2800" b="1" dirty="0">
                <a:latin typeface="+mn-lt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58127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32884"/>
            <a:ext cx="8701087" cy="23083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latin typeface="+mn-lt"/>
                <a:cs typeface="+mn-cs"/>
              </a:rPr>
              <a:t>Основные стратегии распределения памяти между процессами:</a:t>
            </a:r>
          </a:p>
          <a:p>
            <a:pPr>
              <a:defRPr/>
            </a:pPr>
            <a:r>
              <a:rPr lang="ru-RU" sz="2400" b="1" dirty="0">
                <a:solidFill>
                  <a:srgbClr val="C00000"/>
                </a:solidFill>
                <a:latin typeface="+mn-lt"/>
                <a:cs typeface="+mn-cs"/>
              </a:rPr>
              <a:t>наиболее подходящий участок;</a:t>
            </a:r>
          </a:p>
          <a:p>
            <a:pPr>
              <a:defRPr/>
            </a:pPr>
            <a:r>
              <a:rPr lang="ru-RU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наименее подходящий участок;</a:t>
            </a:r>
          </a:p>
          <a:p>
            <a:pPr>
              <a:defRPr/>
            </a:pPr>
            <a:r>
              <a:rPr lang="ru-RU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первый подходящий участок;</a:t>
            </a:r>
          </a:p>
          <a:p>
            <a:pPr>
              <a:defRPr/>
            </a:pPr>
            <a:r>
              <a:rPr lang="ru-RU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следующий подходящий участок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19" y="2636912"/>
            <a:ext cx="870108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ea typeface="Times New Roman" panose="02020603050405020304" pitchFamily="18" charset="0"/>
              </a:rPr>
              <a:t>менеджер выделяет процессу </a:t>
            </a:r>
            <a:r>
              <a:rPr lang="ru-RU" sz="2400" b="1" dirty="0">
                <a:solidFill>
                  <a:srgbClr val="C00000"/>
                </a:solidFill>
                <a:ea typeface="Times New Roman" panose="02020603050405020304" pitchFamily="18" charset="0"/>
              </a:rPr>
              <a:t>наименьший доступный </a:t>
            </a:r>
            <a:r>
              <a:rPr lang="ru-RU" sz="2400" b="1" dirty="0">
                <a:ea typeface="Times New Roman" panose="02020603050405020304" pitchFamily="18" charset="0"/>
              </a:rPr>
              <a:t>блок свободной памяти, превышающий по размеру требуемый объем</a:t>
            </a:r>
            <a:r>
              <a:rPr lang="ru-RU" sz="2400" dirty="0">
                <a:ea typeface="Times New Roman" panose="02020603050405020304" pitchFamily="18" charset="0"/>
              </a:rPr>
              <a:t>. При этом требуется достаточно много времени для просмотра всего списка свободных блоков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18" y="4346520"/>
            <a:ext cx="870108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ea typeface="Times New Roman" panose="02020603050405020304" pitchFamily="18" charset="0"/>
              </a:rPr>
              <a:t>При этом возникает важная проблема </a:t>
            </a:r>
            <a:r>
              <a:rPr lang="ru-RU" sz="2400" b="1" dirty="0">
                <a:solidFill>
                  <a:srgbClr val="C00000"/>
                </a:solidFill>
                <a:ea typeface="Times New Roman" panose="02020603050405020304" pitchFamily="18" charset="0"/>
              </a:rPr>
              <a:t>фрагментации памяти</a:t>
            </a:r>
            <a:r>
              <a:rPr lang="ru-RU" sz="2400" dirty="0">
                <a:ea typeface="Times New Roman" panose="02020603050405020304" pitchFamily="18" charset="0"/>
              </a:rPr>
              <a:t>: возникает множество мелких областей памяти, которые слишком малы для использования и остаются незадействованными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81128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32884"/>
            <a:ext cx="8701087" cy="23083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latin typeface="+mn-lt"/>
                <a:cs typeface="+mn-cs"/>
              </a:rPr>
              <a:t>Основные стратегии распределения памяти между процессами:</a:t>
            </a:r>
          </a:p>
          <a:p>
            <a:pPr>
              <a:defRPr/>
            </a:pPr>
            <a:r>
              <a:rPr lang="ru-RU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наиболее подходящий участок;</a:t>
            </a:r>
          </a:p>
          <a:p>
            <a:pPr>
              <a:defRPr/>
            </a:pPr>
            <a:r>
              <a:rPr lang="ru-RU" sz="2400" b="1" dirty="0">
                <a:solidFill>
                  <a:srgbClr val="C00000"/>
                </a:solidFill>
                <a:latin typeface="+mn-lt"/>
                <a:cs typeface="+mn-cs"/>
              </a:rPr>
              <a:t>наименее подходящий участок;</a:t>
            </a:r>
          </a:p>
          <a:p>
            <a:pPr>
              <a:defRPr/>
            </a:pPr>
            <a:r>
              <a:rPr lang="ru-RU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первый подходящий участок;</a:t>
            </a:r>
          </a:p>
          <a:p>
            <a:pPr>
              <a:defRPr/>
            </a:pPr>
            <a:r>
              <a:rPr lang="ru-RU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следующий подходящий участок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19" y="2708920"/>
            <a:ext cx="87010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rebuchet MS" panose="020B0603020202020204" pitchFamily="34" charset="0"/>
                <a:ea typeface="Times New Roman" panose="02020603050405020304" pitchFamily="18" charset="0"/>
              </a:rPr>
              <a:t>При этой стратегии всегда ищется </a:t>
            </a:r>
            <a:r>
              <a:rPr lang="ru-RU" sz="2400" b="1" dirty="0">
                <a:solidFill>
                  <a:srgbClr val="C0000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самый большой</a:t>
            </a:r>
            <a:r>
              <a:rPr lang="ru-RU" sz="2400" dirty="0">
                <a:solidFill>
                  <a:srgbClr val="C0000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rebuchet MS" panose="020B0603020202020204" pitchFamily="34" charset="0"/>
                <a:ea typeface="Times New Roman" panose="02020603050405020304" pitchFamily="18" charset="0"/>
              </a:rPr>
              <a:t>участок памяти и именно он выделяется для использования</a:t>
            </a:r>
            <a:endParaRPr lang="ru-RU" sz="2400" dirty="0">
              <a:latin typeface="Trebuchet MS" panose="020B0603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18" y="3539917"/>
            <a:ext cx="87010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rebuchet MS" panose="020B0603020202020204" pitchFamily="34" charset="0"/>
                <a:ea typeface="Times New Roman" panose="02020603050405020304" pitchFamily="18" charset="0"/>
              </a:rPr>
              <a:t>стратегия </a:t>
            </a:r>
            <a:r>
              <a:rPr lang="ru-RU" sz="2400" dirty="0">
                <a:latin typeface="Trebuchet MS" panose="020B0603020202020204" pitchFamily="34" charset="0"/>
                <a:ea typeface="Times New Roman" panose="02020603050405020304" pitchFamily="18" charset="0"/>
              </a:rPr>
              <a:t>«наименее подходящий участок»  уменьшает фрагментацию памяти</a:t>
            </a:r>
            <a:endParaRPr lang="ru-RU" sz="24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008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32884"/>
            <a:ext cx="8701087" cy="23083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latin typeface="+mn-lt"/>
                <a:cs typeface="+mn-cs"/>
              </a:rPr>
              <a:t>Основные стратегии распределения памяти между процессами:</a:t>
            </a:r>
          </a:p>
          <a:p>
            <a:pPr>
              <a:defRPr/>
            </a:pPr>
            <a:r>
              <a:rPr lang="ru-RU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наиболее подходящий участок;</a:t>
            </a:r>
          </a:p>
          <a:p>
            <a:pPr>
              <a:defRPr/>
            </a:pPr>
            <a:r>
              <a:rPr lang="ru-RU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наименее подходящий участок;</a:t>
            </a:r>
          </a:p>
          <a:p>
            <a:pPr>
              <a:defRPr/>
            </a:pPr>
            <a:r>
              <a:rPr lang="ru-RU" sz="2400" b="1" dirty="0">
                <a:solidFill>
                  <a:srgbClr val="C00000"/>
                </a:solidFill>
                <a:latin typeface="+mn-lt"/>
                <a:cs typeface="+mn-cs"/>
              </a:rPr>
              <a:t>первый подходящий участок;</a:t>
            </a:r>
          </a:p>
          <a:p>
            <a:pPr>
              <a:defRPr/>
            </a:pPr>
            <a:r>
              <a:rPr lang="ru-RU" sz="2400" b="1" dirty="0">
                <a:solidFill>
                  <a:srgbClr val="C00000"/>
                </a:solidFill>
                <a:latin typeface="+mn-lt"/>
                <a:cs typeface="+mn-cs"/>
              </a:rPr>
              <a:t>следующий подходящий участок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19" y="2708920"/>
            <a:ext cx="870108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со временем большая часть «дырок» памяти концентрируется в начале списка свободных блоков, и постепенно менеджер памяти вынужден просматривать список свободных блоков все дальше и дальше от начала списка</a:t>
            </a:r>
            <a:endParaRPr lang="ru-RU" sz="2400" dirty="0">
              <a:latin typeface="Trebuchet MS" panose="020B0603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19" y="4907902"/>
            <a:ext cx="87010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Последняя </a:t>
            </a:r>
            <a:r>
              <a:rPr lang="ru-RU" sz="2400" dirty="0" smtClean="0"/>
              <a:t>стратегия </a:t>
            </a:r>
            <a:r>
              <a:rPr lang="ru-RU" sz="2400" dirty="0"/>
              <a:t>аналогична предыдущей, но список свободных блоков «закольцован» (для последнего участка следующим указывается первый в списке)</a:t>
            </a:r>
            <a:endParaRPr lang="ru-RU" sz="24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19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68651" y="1501407"/>
            <a:ext cx="8701088" cy="18158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/>
              <a:t>Запоминающие устройства компьютера разделяют, как минимум, на два уровня: </a:t>
            </a:r>
            <a:r>
              <a:rPr lang="ru-RU" sz="2800" b="1" i="1" dirty="0">
                <a:solidFill>
                  <a:srgbClr val="C00000"/>
                </a:solidFill>
              </a:rPr>
              <a:t>основную</a:t>
            </a:r>
            <a:r>
              <a:rPr lang="ru-RU" sz="2800" dirty="0"/>
              <a:t> (главную, </a:t>
            </a:r>
            <a:r>
              <a:rPr lang="ru-RU" sz="2800" i="1" dirty="0"/>
              <a:t>оперативную</a:t>
            </a:r>
            <a:r>
              <a:rPr lang="ru-RU" sz="2800" dirty="0"/>
              <a:t>, </a:t>
            </a:r>
            <a:r>
              <a:rPr lang="ru-RU" sz="2800" i="1" dirty="0"/>
              <a:t>физическую</a:t>
            </a:r>
            <a:r>
              <a:rPr lang="ru-RU" sz="2800" dirty="0"/>
              <a:t>) и </a:t>
            </a:r>
            <a:r>
              <a:rPr lang="ru-RU" sz="2800" b="1" i="1" dirty="0">
                <a:solidFill>
                  <a:srgbClr val="C00000"/>
                </a:solidFill>
              </a:rPr>
              <a:t>вторичную</a:t>
            </a:r>
            <a:r>
              <a:rPr lang="ru-RU" sz="2800" dirty="0"/>
              <a:t> (внешнюю) память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47650" y="3573016"/>
            <a:ext cx="8701088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i="1" dirty="0">
                <a:solidFill>
                  <a:srgbClr val="C00000"/>
                </a:solidFill>
              </a:rPr>
              <a:t>Основная память </a:t>
            </a:r>
            <a:r>
              <a:rPr lang="ru-RU" sz="2400" dirty="0"/>
              <a:t>представляет собой упорядоченный массив </a:t>
            </a:r>
            <a:r>
              <a:rPr lang="ru-RU" sz="2400" dirty="0" smtClean="0"/>
              <a:t>однобайтовых </a:t>
            </a:r>
            <a:r>
              <a:rPr lang="ru-RU" sz="2400" dirty="0"/>
              <a:t>ячеек, каждая из которых имеет свой уникальный адрес (номер)</a:t>
            </a:r>
            <a:endParaRPr lang="ru-RU" sz="2400" dirty="0">
              <a:latin typeface="+mn-lt"/>
              <a:cs typeface="+mn-cs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57500" y="5023249"/>
            <a:ext cx="8701088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i="1" dirty="0" smtClean="0">
                <a:solidFill>
                  <a:srgbClr val="C00000"/>
                </a:solidFill>
              </a:rPr>
              <a:t>Вторичная </a:t>
            </a:r>
            <a:r>
              <a:rPr lang="ru-RU" sz="2400" b="1" i="1" dirty="0">
                <a:solidFill>
                  <a:srgbClr val="C00000"/>
                </a:solidFill>
              </a:rPr>
              <a:t>память</a:t>
            </a:r>
            <a:r>
              <a:rPr lang="ru-RU" sz="2400" b="1" i="1" dirty="0"/>
              <a:t> </a:t>
            </a:r>
            <a:r>
              <a:rPr lang="ru-RU" sz="2400" dirty="0" smtClean="0"/>
              <a:t>(главным </a:t>
            </a:r>
            <a:r>
              <a:rPr lang="ru-RU" sz="2400" dirty="0"/>
              <a:t>образом диски</a:t>
            </a:r>
            <a:r>
              <a:rPr lang="ru-RU" sz="2400" dirty="0" smtClean="0"/>
              <a:t>). Ее </a:t>
            </a:r>
            <a:r>
              <a:rPr lang="ru-RU" sz="2400" dirty="0"/>
              <a:t>также можно рассматривать как </a:t>
            </a:r>
            <a:r>
              <a:rPr lang="ru-RU" sz="2400" i="1" dirty="0" smtClean="0"/>
              <a:t>адресное </a:t>
            </a:r>
            <a:r>
              <a:rPr lang="ru-RU" sz="2400" i="1" dirty="0"/>
              <a:t>пространство</a:t>
            </a:r>
            <a:r>
              <a:rPr lang="ru-RU" sz="2400" dirty="0"/>
              <a:t>, состоящее из последовательности байтов. </a:t>
            </a:r>
            <a:r>
              <a:rPr lang="ru-RU" sz="2400" dirty="0" smtClean="0"/>
              <a:t>Она используется </a:t>
            </a:r>
            <a:r>
              <a:rPr lang="ru-RU" sz="2400" dirty="0"/>
              <a:t>в качестве расширения </a:t>
            </a:r>
            <a:r>
              <a:rPr lang="ru-RU" sz="2400" i="1" dirty="0"/>
              <a:t>основной памяти</a:t>
            </a:r>
            <a:r>
              <a:rPr lang="ru-RU" sz="2400" dirty="0"/>
              <a:t>. </a:t>
            </a:r>
          </a:p>
        </p:txBody>
      </p:sp>
      <p:sp>
        <p:nvSpPr>
          <p:cNvPr id="11" name="Заголовок 2"/>
          <p:cNvSpPr txBox="1">
            <a:spLocks/>
          </p:cNvSpPr>
          <p:nvPr/>
        </p:nvSpPr>
        <p:spPr>
          <a:xfrm>
            <a:off x="330339" y="188641"/>
            <a:ext cx="8482290" cy="1323439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4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Виртуальная и физическая память</a:t>
            </a:r>
          </a:p>
        </p:txBody>
      </p:sp>
    </p:spTree>
    <p:extLst>
      <p:ext uri="{BB962C8B-B14F-4D97-AF65-F5344CB8AC3E}">
        <p14:creationId xmlns:p14="http://schemas.microsoft.com/office/powerpoint/2010/main" val="2919037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Design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Моя 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BB2780C3CC07BD4BAA623FF9571645580400D1570604EA743043A2641365C0E91715" ma:contentTypeVersion="28" ma:contentTypeDescription="Create a new document." ma:contentTypeScope="" ma:versionID="91c327331e5971e62f2a5301ad123600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7518E80-7D8A-40BC-8871-3E8AF93FA3D9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FFB1C781-CD00-44A1-B706-8C1032A9F44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A16154E-A0DF-4D27-AFD4-D3380C4344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1362</Words>
  <Application>Microsoft Office PowerPoint</Application>
  <PresentationFormat>Экран (4:3)</PresentationFormat>
  <Paragraphs>149</Paragraphs>
  <Slides>24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DesignTemplate</vt:lpstr>
      <vt:lpstr>Управление памятью в операционных системах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Контрольные вопросы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2016-09-09T18:53:14Z</dcterms:created>
  <dcterms:modified xsi:type="dcterms:W3CDTF">2020-09-14T21:59:21Z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TC100738469990</vt:lpwstr>
  </property>
</Properties>
</file>