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99" r:id="rId3"/>
    <p:sldId id="281" r:id="rId4"/>
    <p:sldId id="317" r:id="rId5"/>
    <p:sldId id="323" r:id="rId6"/>
    <p:sldId id="324" r:id="rId7"/>
    <p:sldId id="325" r:id="rId8"/>
    <p:sldId id="326" r:id="rId9"/>
    <p:sldId id="327" r:id="rId10"/>
    <p:sldId id="328" r:id="rId11"/>
    <p:sldId id="336" r:id="rId12"/>
    <p:sldId id="319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7" r:id="rId21"/>
    <p:sldId id="269" r:id="rId22"/>
    <p:sldId id="311" r:id="rId23"/>
    <p:sldId id="312" r:id="rId24"/>
    <p:sldId id="313" r:id="rId25"/>
    <p:sldId id="314" r:id="rId26"/>
  </p:sldIdLst>
  <p:sldSz cx="9144000" cy="6858000" type="screen4x3"/>
  <p:notesSz cx="6888163" cy="46577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BEBEF0"/>
    <a:srgbClr val="ABABEB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9953" autoAdjust="0"/>
    <p:restoredTop sz="86479" autoAdjust="0"/>
  </p:normalViewPr>
  <p:slideViewPr>
    <p:cSldViewPr>
      <p:cViewPr varScale="1">
        <p:scale>
          <a:sx n="66" d="100"/>
          <a:sy n="66" d="100"/>
        </p:scale>
        <p:origin x="-484" y="-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232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65974" tIns="32987" rIns="65974" bIns="329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292" y="0"/>
            <a:ext cx="2984871" cy="232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65974" tIns="32987" rIns="65974" bIns="329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4424839"/>
            <a:ext cx="2984871" cy="232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65974" tIns="32987" rIns="65974" bIns="329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Times New Roman" pitchFamily="18" charset="0"/>
              </a:defRPr>
            </a:lvl1pPr>
          </a:lstStyle>
          <a:p>
            <a:r>
              <a:rPr lang="ru-RU" smtClean="0"/>
              <a:t>3-Операции над графами</a:t>
            </a:r>
            <a:endParaRPr lang="ru-RU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292" y="4424839"/>
            <a:ext cx="2984871" cy="232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65974" tIns="32987" rIns="65974" bIns="329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latin typeface="Times New Roman" pitchFamily="18" charset="0"/>
              </a:defRPr>
            </a:lvl1pPr>
          </a:lstStyle>
          <a:p>
            <a:fld id="{FF79F047-3D21-499C-9CAB-4531FF362A7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2464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871" cy="232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65974" tIns="32987" rIns="65974" bIns="3298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03292" y="0"/>
            <a:ext cx="2984871" cy="232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65974" tIns="32987" rIns="65974" bIns="3298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278063" y="349250"/>
            <a:ext cx="2332037" cy="17478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8422" y="2212420"/>
            <a:ext cx="5051320" cy="209597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65974" tIns="32987" rIns="65974" bIns="329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4424839"/>
            <a:ext cx="2984871" cy="232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65974" tIns="32987" rIns="65974" bIns="3298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latin typeface="Times New Roman" pitchFamily="18" charset="0"/>
              </a:defRPr>
            </a:lvl1pPr>
          </a:lstStyle>
          <a:p>
            <a:r>
              <a:rPr lang="ru-RU" smtClean="0"/>
              <a:t>3-Операции над графами</a:t>
            </a:r>
            <a:endParaRPr lang="ru-RU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03292" y="4424839"/>
            <a:ext cx="2984871" cy="232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65974" tIns="32987" rIns="65974" bIns="3298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900">
                <a:latin typeface="Times New Roman" pitchFamily="18" charset="0"/>
              </a:defRPr>
            </a:lvl1pPr>
          </a:lstStyle>
          <a:p>
            <a:fld id="{58B87636-5941-4D76-A849-CCB8BC82FC4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24241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87636-5941-4D76-A849-CCB8BC82FC4E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3-Операции над графами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911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47700" y="1447800"/>
            <a:ext cx="7848600" cy="1295400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048000"/>
            <a:ext cx="8077200" cy="635000"/>
          </a:xfrm>
        </p:spPr>
        <p:txBody>
          <a:bodyPr/>
          <a:lstStyle>
            <a:lvl1pPr marL="0" indent="0" algn="ctr">
              <a:buFontTx/>
              <a:buNone/>
              <a:defRPr sz="3600"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 b="0">
                <a:latin typeface="+mn-lt"/>
              </a:defRPr>
            </a:lvl1pPr>
          </a:lstStyle>
          <a:p>
            <a:fld id="{D0EA0D0E-916C-4682-BAA0-3003DA85A0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47354-4C5B-498D-AFC3-C7BB6612828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201930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59055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1293FE-EB31-44E0-9572-9D37C0F6969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AB955B-4BAF-4CE6-87C7-27198C3A042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E5D909-0C02-40DF-997D-103A6B5D4C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0" y="1905000"/>
            <a:ext cx="39624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B4932C-BDD1-4AA9-B5A9-C5C2D11002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BAC1C-508F-429B-91D0-E3D6A267EE3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67BBA-E09E-428A-8356-63ED65E686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F5B71-6A33-40E7-A643-1F1589AADA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0B60C6-D5E3-4700-8907-C9F90EAC695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A5F06E-5132-4161-9037-B923C2E23D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077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Текст второго уровня</a:t>
            </a:r>
          </a:p>
          <a:p>
            <a:pPr lvl="2"/>
            <a:r>
              <a:rPr lang="ru-RU" smtClean="0"/>
              <a:t>Текст третьего уровня</a:t>
            </a:r>
          </a:p>
          <a:p>
            <a:pPr lvl="3"/>
            <a:r>
              <a:rPr lang="ru-RU" smtClean="0"/>
              <a:t> Текст четвертого уровня</a:t>
            </a:r>
          </a:p>
          <a:p>
            <a:pPr lvl="4"/>
            <a:r>
              <a:rPr lang="ru-RU" smtClean="0"/>
              <a:t>Текст пятого уровня</a:t>
            </a:r>
          </a:p>
          <a:p>
            <a:pPr lvl="1"/>
            <a:endParaRPr lang="ru-RU" smtClean="0"/>
          </a:p>
          <a:p>
            <a:pPr lvl="2"/>
            <a:endParaRPr lang="ru-RU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077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/>
            </a:lvl1pPr>
          </a:lstStyle>
          <a:p>
            <a:endParaRPr lang="ru-RU"/>
          </a:p>
        </p:txBody>
      </p:sp>
      <p:sp>
        <p:nvSpPr>
          <p:cNvPr id="1085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/>
            </a:lvl1pPr>
          </a:lstStyle>
          <a:p>
            <a:endParaRPr lang="ru-RU"/>
          </a:p>
        </p:txBody>
      </p:sp>
      <p:sp>
        <p:nvSpPr>
          <p:cNvPr id="1085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/>
            </a:lvl1pPr>
          </a:lstStyle>
          <a:p>
            <a:fld id="{3A5AD166-8E05-447C-9B05-07F9369BA89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rgbClr val="284C6A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bg2"/>
        </a:buClr>
        <a:buChar char="•"/>
        <a:defRPr sz="3200">
          <a:solidFill>
            <a:srgbClr val="284C6A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Trebuchet MS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0.png"/><Relationship Id="rId5" Type="http://schemas.openxmlformats.org/officeDocument/2006/relationships/image" Target="../media/image37.png"/><Relationship Id="rId4" Type="http://schemas.openxmlformats.org/officeDocument/2006/relationships/image" Target="../media/image3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0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19708" y="1503754"/>
            <a:ext cx="7848600" cy="1754326"/>
          </a:xfrm>
        </p:spPr>
        <p:txBody>
          <a:bodyPr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</a:rPr>
              <a:t>Операции над графами</a:t>
            </a:r>
            <a:endParaRPr lang="ru-RU" sz="5400" b="1" dirty="0">
              <a:solidFill>
                <a:srgbClr val="C00000"/>
              </a:solidFill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886200"/>
            <a:ext cx="8568952" cy="1040285"/>
          </a:xfr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ru-RU" sz="2800" dirty="0" smtClean="0"/>
              <a:t>1. Бинарные операции.</a:t>
            </a:r>
          </a:p>
          <a:p>
            <a:pPr algn="l">
              <a:lnSpc>
                <a:spcPct val="100000"/>
              </a:lnSpc>
            </a:pPr>
            <a:r>
              <a:rPr lang="ru-RU" sz="2800" dirty="0" smtClean="0"/>
              <a:t>2. Унарные операции.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404664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 smtClean="0">
                <a:latin typeface="+mj-lt"/>
              </a:rPr>
              <a:t>МДК.01.02 Математический аппарат для построения компьютерных сетей, занятие 3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3772" y="11663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КОЛЬЦЕВАЯ СУММА ГРАФОВ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016" y="824518"/>
            <a:ext cx="8856984" cy="1200329"/>
          </a:xfrm>
          <a:prstGeom prst="rect">
            <a:avLst/>
          </a:prstGeom>
          <a:solidFill>
            <a:srgbClr val="DAEDEF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400" dirty="0">
                <a:latin typeface="+mn-lt"/>
              </a:rPr>
              <a:t>результирующая матрица </a:t>
            </a:r>
            <a:r>
              <a:rPr lang="ru-RU" sz="2400" dirty="0" smtClean="0">
                <a:latin typeface="+mn-lt"/>
              </a:rPr>
              <a:t>смежности </a:t>
            </a:r>
            <a:r>
              <a:rPr lang="ru-RU" sz="2400" dirty="0">
                <a:latin typeface="+mn-lt"/>
              </a:rPr>
              <a:t>получается операцией поэлементного логического </a:t>
            </a:r>
            <a:r>
              <a:rPr lang="ru-RU" sz="2400" b="1" dirty="0">
                <a:latin typeface="+mn-lt"/>
              </a:rPr>
              <a:t>сложения по </a:t>
            </a:r>
            <a:r>
              <a:rPr lang="ru-RU" sz="2400" b="1" dirty="0" smtClean="0">
                <a:latin typeface="+mn-lt"/>
              </a:rPr>
              <a:t>модулю </a:t>
            </a:r>
            <a:r>
              <a:rPr lang="ru-RU" sz="2400" b="1" dirty="0">
                <a:latin typeface="+mn-lt"/>
              </a:rPr>
              <a:t>2</a:t>
            </a:r>
            <a:r>
              <a:rPr lang="ru-RU" sz="2400" dirty="0">
                <a:latin typeface="+mn-lt"/>
              </a:rPr>
              <a:t> матриц </a:t>
            </a:r>
          </a:p>
          <a:p>
            <a:pPr hangingPunct="0"/>
            <a:r>
              <a:rPr lang="ru-RU" sz="2400" dirty="0">
                <a:latin typeface="+mn-lt"/>
              </a:rPr>
              <a:t>смежности исходных </a:t>
            </a:r>
            <a:r>
              <a:rPr lang="ru-RU" sz="2400" dirty="0" smtClean="0">
                <a:latin typeface="+mn-lt"/>
              </a:rPr>
              <a:t>графов (</a:t>
            </a:r>
            <a:r>
              <a:rPr lang="en-US" sz="2400" dirty="0" smtClean="0">
                <a:latin typeface="+mn-lt"/>
              </a:rPr>
              <a:t>mod 2)</a:t>
            </a:r>
            <a:endParaRPr lang="ru-RU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4016" y="2132856"/>
                <a:ext cx="8893496" cy="2231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7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ru-R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7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16" y="2132856"/>
                <a:ext cx="8893496" cy="223112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979712" y="4421874"/>
                <a:ext cx="4518416" cy="2231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7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421874"/>
                <a:ext cx="4518416" cy="22311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0032" y="4431052"/>
            <a:ext cx="20447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7738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3772" y="11663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УНАРНЫЕ ОПЕРАЦИИ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1" y="824518"/>
            <a:ext cx="3816424" cy="307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383989" y="4293096"/>
                <a:ext cx="4086760" cy="22886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400" b="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400" b="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400" b="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400" b="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400" b="0" i="1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400" b="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0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b="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400" b="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b="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b="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400" b="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b="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400" b="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400" b="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b="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4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400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sz="2400" b="0" i="1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400" b="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b="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3989" y="4293096"/>
                <a:ext cx="4086760" cy="228864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20557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3772" y="11663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УДАЛЕНИЕ ВЕРШИНЫ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917" y="908720"/>
            <a:ext cx="2309478" cy="185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4716016" y="908720"/>
                <a:ext cx="3214598" cy="17866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b="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b="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b="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b="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b="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b="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b="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b="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908720"/>
                <a:ext cx="3214598" cy="178664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147836" y="2924944"/>
            <a:ext cx="8856984" cy="830997"/>
          </a:xfrm>
          <a:prstGeom prst="rect">
            <a:avLst/>
          </a:prstGeom>
          <a:solidFill>
            <a:srgbClr val="DAEDEF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400" dirty="0" smtClean="0">
                <a:latin typeface="+mn-lt"/>
              </a:rPr>
              <a:t>Результат - граф, </a:t>
            </a:r>
            <a:r>
              <a:rPr lang="ru-RU" sz="2400" dirty="0">
                <a:latin typeface="+mn-lt"/>
              </a:rPr>
              <a:t>получившимся после удаления из графа G вершины </a:t>
            </a:r>
            <a:r>
              <a:rPr lang="ru-RU" sz="2400" dirty="0" err="1">
                <a:latin typeface="+mn-lt"/>
              </a:rPr>
              <a:t>х</a:t>
            </a:r>
            <a:r>
              <a:rPr lang="ru-RU" sz="2400" baseline="-25000" dirty="0" err="1">
                <a:latin typeface="+mn-lt"/>
              </a:rPr>
              <a:t>i</a:t>
            </a:r>
            <a:r>
              <a:rPr lang="ru-RU" sz="2400" dirty="0">
                <a:latin typeface="+mn-lt"/>
              </a:rPr>
              <a:t> </a:t>
            </a:r>
            <a:r>
              <a:rPr lang="ru-RU" sz="2400" b="1" dirty="0">
                <a:latin typeface="+mn-lt"/>
              </a:rPr>
              <a:t>и всех ребер, инцидентных этой вершине</a:t>
            </a:r>
          </a:p>
        </p:txBody>
      </p:sp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248116" y="3911689"/>
            <a:ext cx="1906782" cy="181205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339752" y="3896512"/>
                <a:ext cx="3144129" cy="17499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b="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b="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b="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ru-RU" b="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9752" y="3896512"/>
                <a:ext cx="3144129" cy="174990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168077" y="5877272"/>
            <a:ext cx="8856984" cy="830997"/>
          </a:xfrm>
          <a:prstGeom prst="rect">
            <a:avLst/>
          </a:prstGeom>
          <a:solidFill>
            <a:srgbClr val="DAEDEF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400" dirty="0" smtClean="0">
                <a:latin typeface="+mn-lt"/>
              </a:rPr>
              <a:t>Удалена вершина </a:t>
            </a:r>
            <a:r>
              <a:rPr lang="en-US" sz="2400" dirty="0" smtClean="0">
                <a:latin typeface="+mn-lt"/>
              </a:rPr>
              <a:t>x</a:t>
            </a:r>
            <a:r>
              <a:rPr lang="en-US" sz="2400" baseline="-25000" dirty="0" smtClean="0">
                <a:latin typeface="+mn-lt"/>
              </a:rPr>
              <a:t>3</a:t>
            </a:r>
            <a:r>
              <a:rPr lang="ru-RU" sz="2400" dirty="0" smtClean="0">
                <a:latin typeface="+mn-lt"/>
              </a:rPr>
              <a:t>, в матрице смежности удалены строка 3 и столбец 3</a:t>
            </a:r>
            <a:endParaRPr lang="ru-RU" sz="2400" b="1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Прямоугольник 15"/>
              <p:cNvSpPr/>
              <p:nvPr/>
            </p:nvSpPr>
            <p:spPr>
              <a:xfrm>
                <a:off x="5838478" y="4039426"/>
                <a:ext cx="2740173" cy="148502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b="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b="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b="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b="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8478" y="4039426"/>
                <a:ext cx="2740173" cy="148502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7667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3772" y="11663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УДАЛЕНИЕ РЕБРА ИЛИ ДУГИ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917" y="908720"/>
            <a:ext cx="2309478" cy="185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7836" y="2924944"/>
            <a:ext cx="8856984" cy="461665"/>
          </a:xfrm>
          <a:prstGeom prst="rect">
            <a:avLst/>
          </a:prstGeom>
          <a:solidFill>
            <a:srgbClr val="DAEDEF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400" dirty="0" smtClean="0">
                <a:latin typeface="+mn-lt"/>
              </a:rPr>
              <a:t>Концевые вершины удаляемого ребра </a:t>
            </a:r>
            <a:r>
              <a:rPr lang="ru-RU" sz="2400" b="1" dirty="0" smtClean="0">
                <a:latin typeface="+mn-lt"/>
              </a:rPr>
              <a:t>НЕ УДАЛЯЮТСЯ</a:t>
            </a:r>
            <a:endParaRPr lang="ru-RU" sz="2400" b="1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8077" y="5877272"/>
            <a:ext cx="8856984" cy="830997"/>
          </a:xfrm>
          <a:prstGeom prst="rect">
            <a:avLst/>
          </a:prstGeom>
          <a:solidFill>
            <a:srgbClr val="DAEDEF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400" dirty="0" smtClean="0">
                <a:latin typeface="+mn-lt"/>
              </a:rPr>
              <a:t>Удалены дуги </a:t>
            </a:r>
            <a:r>
              <a:rPr lang="en-US" sz="2400" dirty="0" smtClean="0">
                <a:latin typeface="+mn-lt"/>
              </a:rPr>
              <a:t>a</a:t>
            </a:r>
            <a:r>
              <a:rPr lang="en-US" sz="2400" baseline="-25000" dirty="0" smtClean="0">
                <a:latin typeface="+mn-lt"/>
              </a:rPr>
              <a:t>4</a:t>
            </a:r>
            <a:r>
              <a:rPr lang="en-US" sz="2400" dirty="0" smtClean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и </a:t>
            </a:r>
            <a:r>
              <a:rPr lang="en-US" sz="2400" dirty="0" smtClean="0">
                <a:latin typeface="+mn-lt"/>
              </a:rPr>
              <a:t>a</a:t>
            </a:r>
            <a:r>
              <a:rPr lang="en-US" sz="2400" baseline="-25000" dirty="0" smtClean="0">
                <a:latin typeface="+mn-lt"/>
              </a:rPr>
              <a:t>7</a:t>
            </a:r>
            <a:r>
              <a:rPr lang="ru-RU" sz="2400" dirty="0" smtClean="0">
                <a:latin typeface="+mn-lt"/>
              </a:rPr>
              <a:t>, в</a:t>
            </a:r>
            <a:r>
              <a:rPr lang="en-US" sz="2400" dirty="0" smtClean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матрице смежности элементы </a:t>
            </a:r>
            <a:r>
              <a:rPr lang="en-US" sz="2400" dirty="0" smtClean="0">
                <a:latin typeface="+mn-lt"/>
              </a:rPr>
              <a:t>A</a:t>
            </a:r>
            <a:r>
              <a:rPr lang="en-US" sz="2400" baseline="-25000" dirty="0" smtClean="0">
                <a:latin typeface="+mn-lt"/>
              </a:rPr>
              <a:t>2</a:t>
            </a:r>
            <a:r>
              <a:rPr lang="ru-RU" sz="2400" baseline="-25000" dirty="0">
                <a:latin typeface="+mn-lt"/>
              </a:rPr>
              <a:t>3</a:t>
            </a:r>
            <a:r>
              <a:rPr lang="ru-RU" sz="2400" dirty="0" smtClean="0">
                <a:latin typeface="+mn-lt"/>
              </a:rPr>
              <a:t>, </a:t>
            </a:r>
            <a:r>
              <a:rPr lang="en-US" sz="2400" dirty="0" smtClean="0">
                <a:latin typeface="+mn-lt"/>
              </a:rPr>
              <a:t>A</a:t>
            </a:r>
            <a:r>
              <a:rPr lang="en-US" sz="2400" baseline="-25000" dirty="0" smtClean="0">
                <a:latin typeface="+mn-lt"/>
              </a:rPr>
              <a:t>43</a:t>
            </a:r>
            <a:endParaRPr lang="ru-RU" sz="2400" b="1" dirty="0">
              <a:latin typeface="+mn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0756" y="3861048"/>
            <a:ext cx="2354076" cy="18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4868416" y="3717032"/>
                <a:ext cx="3214598" cy="17866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b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b="1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>
                                <m:sSub>
                                  <m:sSubPr>
                                    <m:ctrlPr>
                                      <a:rPr lang="ru-RU" b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1" i="0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ru-RU" b="1" i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b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1" i="0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ru-RU" b="1" i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b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1" i="0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ru-RU" b="1" i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b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1" i="0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ru-RU" b="1" i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b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1" i="0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ru-RU" b="1" i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b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1" i="0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ru-RU" b="1" i="0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1" i="0" smtClean="0"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ru-RU" b="1" i="0">
                                    <a:latin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b="1" i="0" smtClean="0"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0" smtClean="0"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0" smtClean="0">
                                    <a:latin typeface="Cambria Math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b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1" i="0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ru-RU" b="1" i="0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1" i="0" smtClean="0"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0" smtClean="0"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ru-RU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ru-RU" b="1" i="0">
                                    <a:latin typeface="Cambria Math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b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1" i="0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ru-RU" b="1" i="0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1" i="0" smtClean="0"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0" smtClean="0"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0" smtClean="0"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ru-RU" b="1" i="0">
                                    <a:latin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ru-RU" b="1" i="0">
                                    <a:latin typeface="Cambria Math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b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1" i="0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ru-RU" b="1" i="0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1" i="0" smtClean="0"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0" smtClean="0"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ru-RU" b="1" i="0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</m:e>
                              <m:e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0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b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1" i="0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ru-RU" b="1" i="0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b="1" i="0">
                                    <a:latin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b="1" i="0" smtClean="0"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en-US" b="1" i="0" smtClean="0"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ru-RU" b="1" i="0">
                                    <a:latin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b="1" i="0" smtClean="0">
                                    <a:latin typeface="Cambria Math"/>
                                  </a:rPr>
                                  <m:t>𝟎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b="1" dirty="0"/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416" y="3717032"/>
                <a:ext cx="3214598" cy="178664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Прямоугольник 10"/>
              <p:cNvSpPr/>
              <p:nvPr/>
            </p:nvSpPr>
            <p:spPr>
              <a:xfrm>
                <a:off x="4716016" y="908720"/>
                <a:ext cx="3214598" cy="17866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b="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b="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b="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b="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b="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b="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ru-RU" b="0" i="1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b="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b="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908720"/>
                <a:ext cx="3214598" cy="178664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41663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3772" y="11663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ЗАМЫКАНИЕ (ОТОЖДЕСТВЛЕНИЕ)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03" y="860590"/>
            <a:ext cx="2309478" cy="185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7836" y="2924944"/>
            <a:ext cx="8856984" cy="1569660"/>
          </a:xfrm>
          <a:prstGeom prst="rect">
            <a:avLst/>
          </a:prstGeom>
          <a:solidFill>
            <a:srgbClr val="DAEDEF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400" dirty="0">
                <a:latin typeface="+mn-lt"/>
              </a:rPr>
              <a:t>пара вершин </a:t>
            </a:r>
            <a:r>
              <a:rPr lang="ru-RU" sz="2400" dirty="0" err="1">
                <a:latin typeface="+mn-lt"/>
              </a:rPr>
              <a:t>х</a:t>
            </a:r>
            <a:r>
              <a:rPr lang="ru-RU" sz="2400" baseline="-25000" dirty="0" err="1">
                <a:latin typeface="+mn-lt"/>
              </a:rPr>
              <a:t>i</a:t>
            </a:r>
            <a:r>
              <a:rPr lang="ru-RU" sz="2400" dirty="0">
                <a:latin typeface="+mn-lt"/>
              </a:rPr>
              <a:t> и </a:t>
            </a:r>
            <a:r>
              <a:rPr lang="ru-RU" sz="2400" dirty="0" err="1">
                <a:latin typeface="+mn-lt"/>
              </a:rPr>
              <a:t>x</a:t>
            </a:r>
            <a:r>
              <a:rPr lang="ru-RU" sz="2400" baseline="-25000" dirty="0" err="1">
                <a:latin typeface="+mn-lt"/>
              </a:rPr>
              <a:t>j</a:t>
            </a:r>
            <a:r>
              <a:rPr lang="ru-RU" sz="2400" dirty="0">
                <a:latin typeface="+mn-lt"/>
              </a:rPr>
              <a:t> в графе G замыкается (или отождествляется), если они заменяются такой новой вершиной, что все дуги в графе G, инцидентные </a:t>
            </a:r>
            <a:r>
              <a:rPr lang="ru-RU" sz="2400" dirty="0" err="1">
                <a:latin typeface="+mn-lt"/>
              </a:rPr>
              <a:t>х</a:t>
            </a:r>
            <a:r>
              <a:rPr lang="ru-RU" sz="2400" baseline="-25000" dirty="0" err="1">
                <a:latin typeface="+mn-lt"/>
              </a:rPr>
              <a:t>i</a:t>
            </a:r>
            <a:r>
              <a:rPr lang="ru-RU" sz="2400" dirty="0">
                <a:latin typeface="+mn-lt"/>
              </a:rPr>
              <a:t> и </a:t>
            </a:r>
            <a:r>
              <a:rPr lang="ru-RU" sz="2400" dirty="0" err="1">
                <a:latin typeface="+mn-lt"/>
              </a:rPr>
              <a:t>x</a:t>
            </a:r>
            <a:r>
              <a:rPr lang="ru-RU" sz="2400" baseline="-25000" dirty="0" err="1">
                <a:latin typeface="+mn-lt"/>
              </a:rPr>
              <a:t>j</a:t>
            </a:r>
            <a:r>
              <a:rPr lang="ru-RU" sz="2400" dirty="0">
                <a:latin typeface="+mn-lt"/>
              </a:rPr>
              <a:t> , становятся инцидентными новой вершине</a:t>
            </a:r>
            <a:endParaRPr lang="ru-RU" sz="2400" b="1" dirty="0">
              <a:latin typeface="+mn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8077" y="4653136"/>
            <a:ext cx="8856984" cy="1938992"/>
          </a:xfrm>
          <a:prstGeom prst="rect">
            <a:avLst/>
          </a:prstGeom>
          <a:solidFill>
            <a:srgbClr val="DAEDEF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400" dirty="0" smtClean="0">
                <a:latin typeface="+mn-lt"/>
              </a:rPr>
              <a:t>Замкнуты вершины </a:t>
            </a:r>
            <a:r>
              <a:rPr lang="en-US" sz="2400" dirty="0" smtClean="0">
                <a:latin typeface="+mn-lt"/>
              </a:rPr>
              <a:t>x</a:t>
            </a:r>
            <a:r>
              <a:rPr lang="en-US" sz="2400" baseline="-25000" dirty="0" smtClean="0">
                <a:latin typeface="+mn-lt"/>
              </a:rPr>
              <a:t>1</a:t>
            </a:r>
            <a:r>
              <a:rPr lang="en-US" sz="2400" dirty="0" smtClean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и</a:t>
            </a:r>
            <a:r>
              <a:rPr lang="en-US" sz="2400" dirty="0" smtClean="0">
                <a:latin typeface="+mn-lt"/>
              </a:rPr>
              <a:t> x</a:t>
            </a:r>
            <a:r>
              <a:rPr lang="en-US" sz="2400" baseline="-25000" dirty="0" smtClean="0">
                <a:latin typeface="+mn-lt"/>
              </a:rPr>
              <a:t>2</a:t>
            </a:r>
            <a:r>
              <a:rPr lang="ru-RU" sz="2400" dirty="0" smtClean="0">
                <a:latin typeface="+mn-lt"/>
              </a:rPr>
              <a:t>. </a:t>
            </a:r>
            <a:r>
              <a:rPr lang="ru-RU" sz="2400" dirty="0">
                <a:latin typeface="+mn-lt"/>
              </a:rPr>
              <a:t>Матрица смежности графа после выполнения операции замыкания вершин </a:t>
            </a:r>
            <a:r>
              <a:rPr lang="ru-RU" sz="2400" dirty="0" err="1">
                <a:latin typeface="+mn-lt"/>
              </a:rPr>
              <a:t>х</a:t>
            </a:r>
            <a:r>
              <a:rPr lang="ru-RU" sz="2400" baseline="-25000" dirty="0" err="1">
                <a:latin typeface="+mn-lt"/>
              </a:rPr>
              <a:t>i</a:t>
            </a:r>
            <a:r>
              <a:rPr lang="ru-RU" sz="2400" dirty="0">
                <a:latin typeface="+mn-lt"/>
              </a:rPr>
              <a:t> и </a:t>
            </a:r>
            <a:r>
              <a:rPr lang="ru-RU" sz="2400" dirty="0" err="1">
                <a:latin typeface="+mn-lt"/>
              </a:rPr>
              <a:t>x</a:t>
            </a:r>
            <a:r>
              <a:rPr lang="ru-RU" sz="2400" baseline="-25000" dirty="0" err="1">
                <a:latin typeface="+mn-lt"/>
              </a:rPr>
              <a:t>j</a:t>
            </a:r>
            <a:r>
              <a:rPr lang="ru-RU" sz="2400" dirty="0">
                <a:latin typeface="+mn-lt"/>
              </a:rPr>
              <a:t> получается путем поэлементного логического сложения </a:t>
            </a:r>
            <a:r>
              <a:rPr lang="ru-RU" sz="2400" dirty="0" smtClean="0">
                <a:latin typeface="+mn-lt"/>
              </a:rPr>
              <a:t>i-</a:t>
            </a:r>
            <a:r>
              <a:rPr lang="ru-RU" sz="2400" dirty="0" err="1" smtClean="0">
                <a:latin typeface="+mn-lt"/>
              </a:rPr>
              <a:t>го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и </a:t>
            </a:r>
            <a:r>
              <a:rPr lang="ru-RU" sz="2400" dirty="0" smtClean="0">
                <a:latin typeface="+mn-lt"/>
              </a:rPr>
              <a:t>j-</a:t>
            </a:r>
            <a:r>
              <a:rPr lang="ru-RU" sz="2400" dirty="0" err="1" smtClean="0">
                <a:latin typeface="+mn-lt"/>
              </a:rPr>
              <a:t>го</a:t>
            </a:r>
            <a:r>
              <a:rPr lang="ru-RU" sz="2400" dirty="0" smtClean="0">
                <a:latin typeface="+mn-lt"/>
              </a:rPr>
              <a:t> </a:t>
            </a:r>
            <a:r>
              <a:rPr lang="ru-RU" sz="2400" dirty="0">
                <a:latin typeface="+mn-lt"/>
              </a:rPr>
              <a:t>столбцов и </a:t>
            </a:r>
            <a:r>
              <a:rPr lang="ru-RU" sz="2400" dirty="0" smtClean="0">
                <a:latin typeface="+mn-lt"/>
              </a:rPr>
              <a:t>i-ой </a:t>
            </a:r>
            <a:r>
              <a:rPr lang="ru-RU" sz="2400" dirty="0">
                <a:latin typeface="+mn-lt"/>
              </a:rPr>
              <a:t>и </a:t>
            </a:r>
            <a:r>
              <a:rPr lang="ru-RU" sz="2400" dirty="0" smtClean="0">
                <a:latin typeface="+mn-lt"/>
              </a:rPr>
              <a:t>j-ой </a:t>
            </a:r>
            <a:r>
              <a:rPr lang="ru-RU" sz="2400" dirty="0">
                <a:latin typeface="+mn-lt"/>
              </a:rPr>
              <a:t>строк в исходной матрице и "сжимания" матрицы по вертикали и горизонтали</a:t>
            </a:r>
            <a:endParaRPr lang="ru-RU" sz="2400" b="1" dirty="0">
              <a:latin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752" y="824518"/>
            <a:ext cx="1808524" cy="1894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161731" y="992690"/>
                <a:ext cx="3195427" cy="1557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/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  <m:e/>
                              <m:e/>
                              <m:e>
                                <m:r>
                                  <a:rPr lang="ru-RU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e>
                              <m:e/>
                              <m:e>
                                <m:r>
                                  <a:rPr lang="ru-RU">
                                    <a:latin typeface="Cambria Math"/>
                                  </a:rPr>
                                  <m:t>1</m:t>
                                </m:r>
                              </m:e>
                              <m:e/>
                              <m:e/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>
                                    <a:latin typeface="Cambria Math"/>
                                  </a:rPr>
                                  <m:t>1</m:t>
                                </m:r>
                              </m:e>
                              <m:e/>
                              <m:e>
                                <m:r>
                                  <a:rPr lang="ru-RU">
                                    <a:latin typeface="Cambria Math"/>
                                  </a:rPr>
                                  <m:t>1</m:t>
                                </m:r>
                              </m:e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1731" y="992690"/>
                <a:ext cx="3195427" cy="15579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73529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3772" y="11663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СТЯГИВАНИЕ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77" y="1988840"/>
            <a:ext cx="2309478" cy="185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84448" y="4005064"/>
            <a:ext cx="8856984" cy="461665"/>
          </a:xfrm>
          <a:prstGeom prst="rect">
            <a:avLst/>
          </a:prstGeom>
          <a:solidFill>
            <a:srgbClr val="DAEDEF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400" dirty="0" smtClean="0">
                <a:latin typeface="+mn-lt"/>
              </a:rPr>
              <a:t>вверху – стягивание дуги </a:t>
            </a:r>
            <a:r>
              <a:rPr lang="en-US" sz="2400" dirty="0" smtClean="0">
                <a:latin typeface="+mn-lt"/>
              </a:rPr>
              <a:t>a</a:t>
            </a:r>
            <a:r>
              <a:rPr lang="en-US" sz="2400" baseline="-25000" dirty="0" smtClean="0">
                <a:latin typeface="+mn-lt"/>
              </a:rPr>
              <a:t>1</a:t>
            </a:r>
            <a:r>
              <a:rPr lang="ru-RU" sz="2400" dirty="0" smtClean="0">
                <a:latin typeface="+mn-lt"/>
              </a:rPr>
              <a:t>, внизу – дуг </a:t>
            </a:r>
            <a:r>
              <a:rPr lang="ru-RU" sz="2400" dirty="0"/>
              <a:t>a</a:t>
            </a:r>
            <a:r>
              <a:rPr lang="ru-RU" sz="2400" baseline="-25000" dirty="0"/>
              <a:t>1</a:t>
            </a:r>
            <a:r>
              <a:rPr lang="ru-RU" sz="2400" dirty="0"/>
              <a:t> , a</a:t>
            </a:r>
            <a:r>
              <a:rPr lang="ru-RU" sz="2400" baseline="-25000" dirty="0"/>
              <a:t>6</a:t>
            </a:r>
            <a:r>
              <a:rPr lang="ru-RU" sz="2400" dirty="0"/>
              <a:t> и a</a:t>
            </a:r>
            <a:r>
              <a:rPr lang="ru-RU" sz="2400" baseline="-25000" dirty="0"/>
              <a:t>7</a:t>
            </a:r>
            <a:endParaRPr lang="ru-RU" sz="2400" dirty="0"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4448" y="908720"/>
            <a:ext cx="8856984" cy="830997"/>
          </a:xfrm>
          <a:prstGeom prst="rect">
            <a:avLst/>
          </a:prstGeom>
          <a:solidFill>
            <a:srgbClr val="DAEDEF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400" dirty="0">
                <a:latin typeface="+mn-lt"/>
              </a:rPr>
              <a:t>Под стягиванием подразумевают операцию удаления дуги или ребра и отождествление его концевых вершин</a:t>
            </a:r>
            <a:endParaRPr lang="ru-RU" sz="2400" b="1" dirty="0">
              <a:latin typeface="+mn-lt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2771800" y="1988840"/>
            <a:ext cx="1932032" cy="1858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148064" y="1988840"/>
                <a:ext cx="3195427" cy="15579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/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/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  <m:e/>
                              <m:e/>
                              <m:e>
                                <m:r>
                                  <a:rPr lang="ru-RU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e>
                              <m:e/>
                              <m:e>
                                <m:r>
                                  <a:rPr lang="ru-RU">
                                    <a:latin typeface="Cambria Math"/>
                                  </a:rPr>
                                  <m:t>1</m:t>
                                </m:r>
                              </m:e>
                              <m:e/>
                              <m:e/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/>
                              <m:e>
                                <m:r>
                                  <a:rPr lang="ru-RU">
                                    <a:latin typeface="Cambria Math"/>
                                  </a:rPr>
                                  <m:t>1</m:t>
                                </m:r>
                              </m:e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8064" y="1988840"/>
                <a:ext cx="3195427" cy="15579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36" y="4715755"/>
            <a:ext cx="2309478" cy="185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/>
          <p:cNvPicPr/>
          <p:nvPr/>
        </p:nvPicPr>
        <p:blipFill>
          <a:blip r:embed="rId5"/>
          <a:stretch>
            <a:fillRect/>
          </a:stretch>
        </p:blipFill>
        <p:spPr>
          <a:xfrm>
            <a:off x="2789262" y="4715755"/>
            <a:ext cx="1932032" cy="1858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412325" y="4941168"/>
                <a:ext cx="2948628" cy="14073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𝟑</m:t>
                                    </m:r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/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𝟑</m:t>
                                    </m:r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−</m:t>
                                    </m:r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e>
                              <m:e/>
                              <m:e/>
                              <m:e>
                                <m:r>
                                  <a:rPr lang="ru-RU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ru-RU" b="1" i="1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325" y="4941168"/>
                <a:ext cx="2948628" cy="140737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9817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260648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  Выполнить операцию пересечения для графов, показанных на рисунке</a:t>
            </a:r>
            <a:endParaRPr lang="ru-RU" sz="2800" dirty="0"/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1850614" y="1214958"/>
            <a:ext cx="5097629" cy="24967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3645024"/>
            <a:ext cx="26450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Варианты ответов: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/>
          <a:stretch>
            <a:fillRect/>
          </a:stretch>
        </p:blipFill>
        <p:spPr>
          <a:xfrm>
            <a:off x="179512" y="4214615"/>
            <a:ext cx="8439835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226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79512" y="188640"/>
                <a:ext cx="8640960" cy="2751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2. Выполнить операцию пересечения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ru-RU" sz="24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∩</m:t>
                    </m:r>
                    <m:sSub>
                      <m:sSubPr>
                        <m:ctrlPr>
                          <a:rPr lang="ru-RU" sz="2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для графов, представленных матрицами смежности:</a:t>
                </a:r>
              </a:p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1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ru-RU" sz="2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sz="21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1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1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mPr>
                            <m:mr>
                              <m:e/>
                              <m:e>
                                <m:sSub>
                                  <m:sSubPr>
                                    <m:ctrlPr>
                                      <a:rPr lang="ru-RU" sz="2100" i="1"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1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ru-RU" sz="21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100" i="1"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1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ru-RU" sz="21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100" i="1"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1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ru-RU" sz="21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100" i="1"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1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ru-RU" sz="21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100" i="1"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1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ru-RU" sz="21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100" i="1"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1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ru-RU" sz="21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100" i="1"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1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ru-RU" sz="21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100" i="1"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1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ru-RU" sz="21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100" i="1"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1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ru-RU" sz="21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100" i="1"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1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ru-RU" sz="21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ru-RU" sz="21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;   </m:t>
                      </m:r>
                      <m:sSub>
                        <m:sSubPr>
                          <m:ctrlPr>
                            <a:rPr lang="ru-RU" sz="21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ru-RU" sz="2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ru-RU" sz="21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ru-RU" sz="21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100" i="1">
                              <a:effectLst/>
                              <a:latin typeface="Cambria Math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6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100" i="1">
                                  <a:effectLst/>
                                  <a:latin typeface="Cambria Math"/>
                                  <a:ea typeface="Times New Roman" panose="02020603050405020304" pitchFamily="18" charset="0"/>
                                </a:rPr>
                              </m:ctrlPr>
                            </m:mPr>
                            <m:mr>
                              <m:e/>
                              <m:e>
                                <m:sSub>
                                  <m:sSubPr>
                                    <m:ctrlPr>
                                      <a:rPr lang="ru-RU" sz="2100" i="1"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1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ru-RU" sz="21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100" i="1"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1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ru-RU" sz="21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100" i="1"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1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ru-RU" sz="21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100" i="1"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1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ru-RU" sz="21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100" i="1"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1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ru-RU" sz="21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100" i="1"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1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ru-RU" sz="21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100" i="1"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1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ru-RU" sz="21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100" i="1"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1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ru-RU" sz="21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100" i="1"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1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ru-RU" sz="21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100" i="1">
                                        <a:effectLst/>
                                        <a:latin typeface="Cambria Math"/>
                                        <a:ea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21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ru-RU" sz="2100" b="1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</a:rPr>
                                      <m:t>𝟓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1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2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88640"/>
                <a:ext cx="8640960" cy="2751459"/>
              </a:xfrm>
              <a:prstGeom prst="rect">
                <a:avLst/>
              </a:prstGeom>
              <a:blipFill>
                <a:blip r:embed="rId2"/>
                <a:stretch>
                  <a:fillRect l="-1058" t="-17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Рисунок 2"/>
          <p:cNvPicPr/>
          <p:nvPr/>
        </p:nvPicPr>
        <p:blipFill>
          <a:blip r:embed="rId3"/>
          <a:stretch>
            <a:fillRect/>
          </a:stretch>
        </p:blipFill>
        <p:spPr>
          <a:xfrm>
            <a:off x="683568" y="3356992"/>
            <a:ext cx="727470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97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88640"/>
                <a:ext cx="864096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sz="24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2. Для графа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𝐺</m:t>
                        </m:r>
                      </m:e>
                      <m:sub>
                        <m:r>
                          <a:rPr lang="ru-RU" sz="24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представленного на </a:t>
                </a:r>
                <a:r>
                  <a:rPr lang="ru-RU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рис</a:t>
                </a:r>
                <a:r>
                  <a:rPr lang="ru-RU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унке</a:t>
                </a:r>
                <a:r>
                  <a:rPr lang="ru-RU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выполнить операцию отождествления вершин х</a:t>
                </a:r>
                <a:r>
                  <a:rPr lang="ru-RU" sz="2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3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 х</a:t>
                </a:r>
                <a:r>
                  <a:rPr lang="ru-RU" sz="2400" baseline="-25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4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Есть ли ошибки </a:t>
                </a:r>
                <a:r>
                  <a:rPr lang="ru-RU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на </a:t>
                </a:r>
                <a:r>
                  <a:rPr lang="ru-RU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рис</a:t>
                </a:r>
                <a:r>
                  <a:rPr lang="ru-RU" sz="2400" dirty="0" smtClean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унке</a:t>
                </a:r>
                <a:r>
                  <a:rPr lang="ru-RU" sz="2400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 </a:t>
                </a:r>
                <a:r>
                  <a: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(если есть – укажите, какие).</a:t>
                </a:r>
              </a:p>
            </p:txBody>
          </p:sp>
        </mc:Choice>
        <mc:Fallback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88640"/>
                <a:ext cx="8640960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1058" t="-4061" b="-10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556792"/>
            <a:ext cx="8496944" cy="4433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96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8666776" cy="295232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429000"/>
            <a:ext cx="8712968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7927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7504" y="260648"/>
            <a:ext cx="8856984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ПОВТОРЕНИЕ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6376" y="968534"/>
            <a:ext cx="8856984" cy="1200329"/>
          </a:xfrm>
          <a:prstGeom prst="rect">
            <a:avLst/>
          </a:prstGeom>
          <a:solidFill>
            <a:srgbClr val="DAEDEF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400" dirty="0">
                <a:latin typeface="+mn-lt"/>
              </a:rPr>
              <a:t>Геометрическое  представление  графа  —  это  схемы,  состоящие  из  точек  и соединяющих эти точки отрезков прямых или кривых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64936" y="2276872"/>
            <a:ext cx="8879864" cy="1569660"/>
          </a:xfrm>
          <a:prstGeom prst="rect">
            <a:avLst/>
          </a:prstGeom>
          <a:solidFill>
            <a:srgbClr val="DAEDEF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400" dirty="0">
                <a:latin typeface="+mn-lt"/>
              </a:rPr>
              <a:t>Графом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G(V, E)</a:t>
            </a:r>
            <a:r>
              <a:rPr lang="ru-RU" sz="2400" dirty="0">
                <a:latin typeface="+mn-lt"/>
              </a:rPr>
              <a:t> называется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совокупность</a:t>
            </a:r>
            <a:r>
              <a:rPr lang="ru-RU" sz="2400" dirty="0">
                <a:solidFill>
                  <a:srgbClr val="C00000"/>
                </a:solidFill>
                <a:latin typeface="+mn-lt"/>
              </a:rPr>
              <a:t> </a:t>
            </a:r>
            <a:r>
              <a:rPr lang="ru-RU" sz="2400" dirty="0">
                <a:latin typeface="+mn-lt"/>
              </a:rPr>
              <a:t>двух множеств </a:t>
            </a:r>
            <a:r>
              <a:rPr lang="ru-RU" sz="2400" dirty="0" smtClean="0">
                <a:latin typeface="+mn-lt"/>
              </a:rPr>
              <a:t>— </a:t>
            </a:r>
            <a:r>
              <a:rPr lang="ru-RU" sz="2400" dirty="0">
                <a:latin typeface="+mn-lt"/>
              </a:rPr>
              <a:t>непустого множества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V (множества вершин)</a:t>
            </a:r>
            <a:r>
              <a:rPr lang="ru-RU" sz="2400" dirty="0">
                <a:latin typeface="+mn-lt"/>
              </a:rPr>
              <a:t> и множества E двухэлементных подмножеств множества V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(E </a:t>
            </a: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—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множество </a:t>
            </a:r>
            <a:r>
              <a:rPr lang="ru-RU" sz="2400" b="1" i="1" dirty="0" err="1">
                <a:solidFill>
                  <a:srgbClr val="C00000"/>
                </a:solidFill>
                <a:latin typeface="+mn-lt"/>
              </a:rPr>
              <a:t>рѐбер</a:t>
            </a: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)</a:t>
            </a:r>
            <a:endParaRPr lang="ru-RU" sz="24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1915084" y="4166559"/>
            <a:ext cx="557658" cy="58315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29298" y="4154778"/>
            <a:ext cx="557658" cy="58315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963338" y="5134027"/>
            <a:ext cx="557658" cy="58315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929298" y="5829730"/>
            <a:ext cx="557658" cy="58315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1915084" y="5134027"/>
            <a:ext cx="557658" cy="58315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472742" y="4446353"/>
            <a:ext cx="145655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2174357" y="4737930"/>
            <a:ext cx="1" cy="396097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endCxn id="11" idx="2"/>
          </p:cNvCxnSpPr>
          <p:nvPr/>
        </p:nvCxnSpPr>
        <p:spPr>
          <a:xfrm>
            <a:off x="2456684" y="5424085"/>
            <a:ext cx="506654" cy="151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3465462" y="5590733"/>
            <a:ext cx="463836" cy="38301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endCxn id="11" idx="7"/>
          </p:cNvCxnSpPr>
          <p:nvPr/>
        </p:nvCxnSpPr>
        <p:spPr>
          <a:xfrm flipH="1">
            <a:off x="3439329" y="4618287"/>
            <a:ext cx="489969" cy="60114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ая прямоугольная выноска 18"/>
          <p:cNvSpPr/>
          <p:nvPr/>
        </p:nvSpPr>
        <p:spPr>
          <a:xfrm>
            <a:off x="4803602" y="4123134"/>
            <a:ext cx="1440160" cy="495154"/>
          </a:xfrm>
          <a:prstGeom prst="wedgeRoundRectCallout">
            <a:avLst>
              <a:gd name="adj1" fmla="val -65612"/>
              <a:gd name="adj2" fmla="val 1180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вершина</a:t>
            </a:r>
            <a:endParaRPr lang="ru-RU" dirty="0"/>
          </a:p>
        </p:txBody>
      </p:sp>
      <p:sp>
        <p:nvSpPr>
          <p:cNvPr id="20" name="Скругленная прямоугольная выноска 19"/>
          <p:cNvSpPr/>
          <p:nvPr/>
        </p:nvSpPr>
        <p:spPr>
          <a:xfrm>
            <a:off x="4517109" y="5056739"/>
            <a:ext cx="1440160" cy="495154"/>
          </a:xfrm>
          <a:prstGeom prst="wedgeRoundRectCallout">
            <a:avLst>
              <a:gd name="adj1" fmla="val -65612"/>
              <a:gd name="adj2" fmla="val 11807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ребро</a:t>
            </a:r>
            <a:endParaRPr lang="ru-RU" dirty="0"/>
          </a:p>
        </p:txBody>
      </p:sp>
      <p:sp>
        <p:nvSpPr>
          <p:cNvPr id="21" name="Скругленная прямоугольная выноска 20"/>
          <p:cNvSpPr/>
          <p:nvPr/>
        </p:nvSpPr>
        <p:spPr>
          <a:xfrm>
            <a:off x="2174357" y="6165304"/>
            <a:ext cx="1440160" cy="495154"/>
          </a:xfrm>
          <a:prstGeom prst="wedgeRoundRectCallout">
            <a:avLst>
              <a:gd name="adj1" fmla="val 52017"/>
              <a:gd name="adj2" fmla="val -132041"/>
              <a:gd name="adj3" fmla="val 16667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mtClean="0"/>
              <a:t>дуга</a:t>
            </a:r>
            <a:endParaRPr lang="ru-RU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flipH="1">
            <a:off x="4205761" y="4749710"/>
            <a:ext cx="2366" cy="105082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4434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НА ПРАКТИЧЕСКОМ ЗАНЯТИИ: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1300162"/>
            <a:ext cx="3353971" cy="3208958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4682147" y="1300162"/>
            <a:ext cx="3240360" cy="31862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440" y="4725144"/>
            <a:ext cx="8747048" cy="19389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1. Выбрать </a:t>
            </a:r>
            <a:r>
              <a:rPr lang="ru-RU" sz="2000" dirty="0">
                <a:latin typeface="+mn-lt"/>
              </a:rPr>
              <a:t>два графа с номерами </a:t>
            </a:r>
            <a:r>
              <a:rPr lang="en-US" sz="2000" i="1" dirty="0">
                <a:latin typeface="+mn-lt"/>
              </a:rPr>
              <a:t>N</a:t>
            </a:r>
            <a:r>
              <a:rPr lang="ru-RU" sz="2000" dirty="0">
                <a:latin typeface="+mn-lt"/>
              </a:rPr>
              <a:t> и (</a:t>
            </a:r>
            <a:r>
              <a:rPr lang="en-US" sz="2000" i="1" dirty="0">
                <a:latin typeface="+mn-lt"/>
              </a:rPr>
              <a:t>N</a:t>
            </a:r>
            <a:r>
              <a:rPr lang="ru-RU" sz="2000" dirty="0">
                <a:latin typeface="+mn-lt"/>
              </a:rPr>
              <a:t>+15) </a:t>
            </a:r>
            <a:r>
              <a:rPr lang="en-US" sz="2000" dirty="0">
                <a:latin typeface="+mn-lt"/>
              </a:rPr>
              <a:t>mod</a:t>
            </a:r>
            <a:r>
              <a:rPr lang="ru-RU" sz="2000" dirty="0">
                <a:latin typeface="+mn-lt"/>
              </a:rPr>
              <a:t> 20. </a:t>
            </a:r>
            <a:endParaRPr lang="ru-RU" sz="2000" dirty="0" smtClean="0">
              <a:latin typeface="+mn-lt"/>
            </a:endParaRPr>
          </a:p>
          <a:p>
            <a:r>
              <a:rPr lang="ru-RU" sz="2000" dirty="0" smtClean="0">
                <a:latin typeface="+mn-lt"/>
              </a:rPr>
              <a:t>2. Записать </a:t>
            </a:r>
            <a:r>
              <a:rPr lang="ru-RU" sz="2000" dirty="0">
                <a:latin typeface="+mn-lt"/>
              </a:rPr>
              <a:t>результаты операций объединения, пересечения, кольцевой суммы графов. Записать матрицы смежности </a:t>
            </a:r>
            <a:r>
              <a:rPr lang="ru-RU" sz="2000" dirty="0" smtClean="0">
                <a:latin typeface="+mn-lt"/>
              </a:rPr>
              <a:t>результатов операций.</a:t>
            </a:r>
          </a:p>
          <a:p>
            <a:r>
              <a:rPr lang="ru-RU" sz="2000" dirty="0" smtClean="0">
                <a:latin typeface="+mn-lt"/>
              </a:rPr>
              <a:t>3. Записать </a:t>
            </a:r>
            <a:r>
              <a:rPr lang="ru-RU" sz="2000" dirty="0">
                <a:latin typeface="+mn-lt"/>
              </a:rPr>
              <a:t>результат удаления вершины </a:t>
            </a:r>
            <a:r>
              <a:rPr lang="ru-RU" sz="2000" dirty="0" smtClean="0">
                <a:latin typeface="+mn-lt"/>
              </a:rPr>
              <a:t>1, удаления </a:t>
            </a:r>
            <a:r>
              <a:rPr lang="ru-RU" sz="2000" dirty="0">
                <a:latin typeface="+mn-lt"/>
              </a:rPr>
              <a:t>ребра </a:t>
            </a:r>
            <a:r>
              <a:rPr lang="ru-RU" sz="2000" dirty="0" smtClean="0">
                <a:latin typeface="+mn-lt"/>
              </a:rPr>
              <a:t>4-5, замыкания </a:t>
            </a:r>
            <a:r>
              <a:rPr lang="ru-RU" sz="2000" dirty="0">
                <a:latin typeface="+mn-lt"/>
              </a:rPr>
              <a:t>вершин </a:t>
            </a:r>
            <a:r>
              <a:rPr lang="ru-RU" sz="2000" dirty="0" smtClean="0">
                <a:latin typeface="+mn-lt"/>
              </a:rPr>
              <a:t>6-7</a:t>
            </a:r>
            <a:endParaRPr lang="ru-RU" sz="2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5017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848600" cy="769441"/>
          </a:xfrm>
        </p:spPr>
        <p:txBody>
          <a:bodyPr>
            <a:spAutoFit/>
          </a:bodyPr>
          <a:lstStyle/>
          <a:p>
            <a:r>
              <a:rPr lang="ru-RU" b="1" dirty="0" smtClean="0"/>
              <a:t>КОНЕЦ ФИЛЬМА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657954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СПОСОБЫ ОПИСАНИЯ ГРАФОВ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0820" y="947745"/>
            <a:ext cx="8784976" cy="1938992"/>
          </a:xfrm>
          <a:prstGeom prst="rect">
            <a:avLst/>
          </a:prstGeom>
          <a:solidFill>
            <a:srgbClr val="DAEDEF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lvl="0" indent="-342900" hangingPunct="0">
              <a:buFont typeface="Wingdings" panose="05000000000000000000" pitchFamily="2" charset="2"/>
              <a:buChar char="q"/>
            </a:pPr>
            <a:r>
              <a:rPr lang="ru-RU" sz="2400" dirty="0">
                <a:latin typeface="+mn-lt"/>
              </a:rPr>
              <a:t>Перечисление  элементов</a:t>
            </a:r>
          </a:p>
          <a:p>
            <a:pPr marL="342900" lvl="0" indent="-342900" hangingPunct="0">
              <a:buFont typeface="Wingdings" panose="05000000000000000000" pitchFamily="2" charset="2"/>
              <a:buChar char="q"/>
            </a:pPr>
            <a:r>
              <a:rPr lang="ru-RU" sz="2400" dirty="0">
                <a:latin typeface="+mn-lt"/>
              </a:rPr>
              <a:t>Изображение</a:t>
            </a:r>
          </a:p>
          <a:p>
            <a:pPr marL="342900" lvl="0" indent="-342900" hangingPunct="0">
              <a:buFont typeface="Wingdings" panose="05000000000000000000" pitchFamily="2" charset="2"/>
              <a:buChar char="q"/>
            </a:pP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Матрица смежности</a:t>
            </a:r>
          </a:p>
          <a:p>
            <a:pPr marL="342900" lvl="0" indent="-342900" hangingPunct="0">
              <a:buFont typeface="Wingdings" panose="05000000000000000000" pitchFamily="2" charset="2"/>
              <a:buChar char="q"/>
            </a:pPr>
            <a:r>
              <a:rPr lang="ru-RU" sz="2400" dirty="0">
                <a:latin typeface="+mn-lt"/>
              </a:rPr>
              <a:t>Матрица инциденций</a:t>
            </a:r>
          </a:p>
          <a:p>
            <a:pPr marL="342900" lvl="0" indent="-342900" hangingPunct="0">
              <a:buFont typeface="Wingdings" panose="05000000000000000000" pitchFamily="2" charset="2"/>
              <a:buChar char="q"/>
            </a:pPr>
            <a:r>
              <a:rPr lang="ru-RU" sz="2400" dirty="0">
                <a:latin typeface="+mn-lt"/>
              </a:rPr>
              <a:t>Списки </a:t>
            </a:r>
            <a:r>
              <a:rPr lang="ru-RU" sz="2400" dirty="0" smtClean="0">
                <a:latin typeface="+mn-lt"/>
              </a:rPr>
              <a:t>смежности</a:t>
            </a:r>
            <a:endParaRPr lang="ru-RU" sz="2400" b="1" i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467" y="3068960"/>
            <a:ext cx="8735695" cy="1938992"/>
          </a:xfrm>
          <a:prstGeom prst="rect">
            <a:avLst/>
          </a:prstGeom>
          <a:noFill/>
          <a:ln w="254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hangingPunct="0"/>
            <a:r>
              <a:rPr lang="ru-RU" sz="2400" dirty="0">
                <a:latin typeface="+mn-lt"/>
              </a:rPr>
              <a:t>Матрица смежности  –  это квадратная таблица с </a:t>
            </a:r>
            <a:r>
              <a:rPr lang="ru-RU" sz="2400" i="1" dirty="0">
                <a:latin typeface="+mn-lt"/>
              </a:rPr>
              <a:t>n</a:t>
            </a:r>
            <a:r>
              <a:rPr lang="ru-RU" sz="2400" dirty="0">
                <a:latin typeface="+mn-lt"/>
              </a:rPr>
              <a:t> строками и </a:t>
            </a:r>
            <a:r>
              <a:rPr lang="ru-RU" sz="2400" i="1" dirty="0">
                <a:latin typeface="+mn-lt"/>
              </a:rPr>
              <a:t>n</a:t>
            </a:r>
            <a:r>
              <a:rPr lang="ru-RU" sz="2400" dirty="0">
                <a:latin typeface="+mn-lt"/>
              </a:rPr>
              <a:t> столбцами,  в которой элемент, стоящий на пересечении строки с номером </a:t>
            </a:r>
            <a:r>
              <a:rPr lang="ru-RU" sz="2400" i="1" dirty="0">
                <a:latin typeface="+mn-lt"/>
              </a:rPr>
              <a:t>i</a:t>
            </a:r>
            <a:r>
              <a:rPr lang="ru-RU" sz="2400" dirty="0">
                <a:latin typeface="+mn-lt"/>
              </a:rPr>
              <a:t> и столбца с номером  </a:t>
            </a:r>
            <a:r>
              <a:rPr lang="ru-RU" sz="2400" i="1" dirty="0">
                <a:latin typeface="+mn-lt"/>
              </a:rPr>
              <a:t>j</a:t>
            </a:r>
            <a:r>
              <a:rPr lang="ru-RU" sz="2400" dirty="0">
                <a:latin typeface="+mn-lt"/>
              </a:rPr>
              <a:t>, равен </a:t>
            </a:r>
            <a:r>
              <a:rPr lang="ru-RU" sz="2400" b="1" dirty="0">
                <a:solidFill>
                  <a:srgbClr val="C00000"/>
                </a:solidFill>
                <a:latin typeface="+mn-lt"/>
              </a:rPr>
              <a:t>1</a:t>
            </a:r>
            <a:r>
              <a:rPr lang="ru-RU" sz="2400" dirty="0">
                <a:latin typeface="+mn-lt"/>
              </a:rPr>
              <a:t>, если вершины с номерами </a:t>
            </a:r>
            <a:r>
              <a:rPr lang="ru-RU" sz="2400" i="1" dirty="0">
                <a:latin typeface="+mn-lt"/>
              </a:rPr>
              <a:t>i</a:t>
            </a:r>
            <a:r>
              <a:rPr lang="ru-RU" sz="2400" dirty="0">
                <a:latin typeface="+mn-lt"/>
              </a:rPr>
              <a:t> и </a:t>
            </a:r>
            <a:r>
              <a:rPr lang="ru-RU" sz="2400" i="1" dirty="0">
                <a:latin typeface="+mn-lt"/>
              </a:rPr>
              <a:t>j</a:t>
            </a:r>
            <a:r>
              <a:rPr lang="ru-RU" sz="2400" dirty="0">
                <a:latin typeface="+mn-lt"/>
              </a:rPr>
              <a:t> </a:t>
            </a:r>
            <a:r>
              <a:rPr lang="ru-RU" sz="2400" dirty="0" err="1">
                <a:latin typeface="+mn-lt"/>
              </a:rPr>
              <a:t>смежны</a:t>
            </a:r>
            <a:r>
              <a:rPr lang="ru-RU" sz="2400" dirty="0">
                <a:latin typeface="+mn-lt"/>
              </a:rPr>
              <a:t>, и 0, если они не </a:t>
            </a:r>
            <a:r>
              <a:rPr lang="ru-RU" sz="2400" dirty="0" err="1">
                <a:latin typeface="+mn-lt"/>
              </a:rPr>
              <a:t>смежны</a:t>
            </a:r>
            <a:r>
              <a:rPr lang="ru-RU" sz="2400" dirty="0">
                <a:latin typeface="+mn-lt"/>
              </a:rPr>
              <a:t>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99467" y="5100061"/>
                <a:ext cx="8747048" cy="1456617"/>
              </a:xfrm>
              <a:prstGeom prst="rect">
                <a:avLst/>
              </a:prstGeom>
              <a:noFill/>
              <a:ln w="381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ru-RU" sz="2800" dirty="0">
                    <a:latin typeface="+mn-lt"/>
                  </a:rPr>
                  <a:t>Каждый элемент матрицы смежности 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𝐴</m:t>
                    </m:r>
                    <m:r>
                      <a:rPr lang="ru-RU" sz="2800" i="1">
                        <a:latin typeface="Cambria Math"/>
                      </a:rPr>
                      <m:t>[</m:t>
                    </m:r>
                    <m:r>
                      <a:rPr lang="ru-RU" sz="2800" i="1">
                        <a:latin typeface="Cambria Math"/>
                      </a:rPr>
                      <m:t>𝑖</m:t>
                    </m:r>
                    <m:r>
                      <a:rPr lang="ru-RU" sz="2800" i="1">
                        <a:latin typeface="Cambria Math"/>
                      </a:rPr>
                      <m:t>,</m:t>
                    </m:r>
                    <m:r>
                      <a:rPr lang="ru-RU" sz="2800" i="1">
                        <a:latin typeface="Cambria Math"/>
                      </a:rPr>
                      <m:t>𝑗</m:t>
                    </m:r>
                    <m:r>
                      <a:rPr lang="ru-RU" sz="2800" i="1">
                        <a:latin typeface="Cambria Math"/>
                      </a:rPr>
                      <m:t>]</m:t>
                    </m:r>
                  </m:oMath>
                </a14:m>
                <a:r>
                  <a:rPr lang="ru-RU" sz="2800" dirty="0">
                    <a:latin typeface="+mn-lt"/>
                  </a:rPr>
                  <a:t>  равен 1, если имеется дуга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28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ru-RU" sz="2800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ru-RU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sz="2800" dirty="0">
                    <a:latin typeface="+mn-lt"/>
                  </a:rPr>
                  <a:t> – то есть из вершины </a:t>
                </a:r>
                <a:r>
                  <a:rPr lang="en-US" sz="2800" i="1" dirty="0" err="1">
                    <a:latin typeface="+mn-lt"/>
                  </a:rPr>
                  <a:t>i</a:t>
                </a:r>
                <a:r>
                  <a:rPr lang="ru-RU" sz="2800" dirty="0">
                    <a:latin typeface="+mn-lt"/>
                  </a:rPr>
                  <a:t> в вершину </a:t>
                </a:r>
                <a:r>
                  <a:rPr lang="en-US" sz="2800" i="1" dirty="0">
                    <a:latin typeface="+mn-lt"/>
                  </a:rPr>
                  <a:t>j</a:t>
                </a:r>
                <a:r>
                  <a:rPr lang="ru-RU" sz="2800" dirty="0">
                    <a:latin typeface="+mn-lt"/>
                  </a:rPr>
                  <a:t>, и 0 в противном </a:t>
                </a:r>
                <a:r>
                  <a:rPr lang="ru-RU" sz="2800" dirty="0" smtClean="0">
                    <a:latin typeface="+mn-lt"/>
                  </a:rPr>
                  <a:t>случае</a:t>
                </a:r>
                <a:endParaRPr lang="ru-RU" sz="2800" b="1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67" y="5100061"/>
                <a:ext cx="8747048" cy="1456617"/>
              </a:xfrm>
              <a:prstGeom prst="rect">
                <a:avLst/>
              </a:prstGeom>
              <a:blipFill rotWithShape="1">
                <a:blip r:embed="rId2"/>
                <a:stretch>
                  <a:fillRect l="-1249" t="-2449" r="-1319" b="-9388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67292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ПРИМЕР МАТРИЦЫ СМЕЖНОСТИ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982017"/>
            <a:ext cx="2520280" cy="2567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79510" y="4232709"/>
                <a:ext cx="4301819" cy="2161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𝑨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ru-RU" sz="36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36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360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0" y="4232709"/>
                <a:ext cx="4301819" cy="216174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4662669" y="4221088"/>
                <a:ext cx="4301819" cy="21617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/>
                        </a:rPr>
                        <m:t>𝑨</m:t>
                      </m:r>
                      <m:r>
                        <a:rPr lang="en-US" sz="36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ru-RU" sz="36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3600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36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62669" y="4221088"/>
                <a:ext cx="4301819" cy="21617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820716" y="3566870"/>
            <a:ext cx="35285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n-lt"/>
              </a:rPr>
              <a:t>ориентированный граф</a:t>
            </a:r>
            <a:endParaRPr lang="ru-RU" sz="2400" dirty="0"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48300" y="3566869"/>
            <a:ext cx="40324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+mn-lt"/>
              </a:rPr>
              <a:t>неориентированный граф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80566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СПОСОБЫ ОПИСАНИЯ ГРАФОВ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0820" y="947745"/>
            <a:ext cx="8784976" cy="1938992"/>
          </a:xfrm>
          <a:prstGeom prst="rect">
            <a:avLst/>
          </a:prstGeom>
          <a:solidFill>
            <a:srgbClr val="DAEDEF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lvl="0" indent="-342900" hangingPunct="0">
              <a:buFont typeface="Wingdings" panose="05000000000000000000" pitchFamily="2" charset="2"/>
              <a:buChar char="q"/>
            </a:pPr>
            <a:r>
              <a:rPr lang="ru-RU" sz="2400" dirty="0">
                <a:latin typeface="+mn-lt"/>
              </a:rPr>
              <a:t>Перечисление  элементов</a:t>
            </a:r>
          </a:p>
          <a:p>
            <a:pPr marL="342900" lvl="0" indent="-342900" hangingPunct="0">
              <a:buFont typeface="Wingdings" panose="05000000000000000000" pitchFamily="2" charset="2"/>
              <a:buChar char="q"/>
            </a:pPr>
            <a:r>
              <a:rPr lang="ru-RU" sz="2400" dirty="0">
                <a:latin typeface="+mn-lt"/>
              </a:rPr>
              <a:t>Изображение</a:t>
            </a:r>
          </a:p>
          <a:p>
            <a:pPr marL="342900" lvl="0" indent="-342900" hangingPunct="0">
              <a:buFont typeface="Wingdings" panose="05000000000000000000" pitchFamily="2" charset="2"/>
              <a:buChar char="q"/>
            </a:pPr>
            <a:r>
              <a:rPr lang="ru-RU" sz="2400" dirty="0">
                <a:latin typeface="+mn-lt"/>
              </a:rPr>
              <a:t>Матрица смежности</a:t>
            </a:r>
          </a:p>
          <a:p>
            <a:pPr marL="342900" lvl="0" indent="-342900" hangingPunct="0">
              <a:buFont typeface="Wingdings" panose="05000000000000000000" pitchFamily="2" charset="2"/>
              <a:buChar char="q"/>
            </a:pP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Матрица </a:t>
            </a: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инциденций</a:t>
            </a:r>
            <a:endParaRPr lang="ru-RU" sz="2400" b="1" i="1" dirty="0">
              <a:solidFill>
                <a:srgbClr val="C00000"/>
              </a:solidFill>
              <a:latin typeface="+mn-lt"/>
            </a:endParaRPr>
          </a:p>
          <a:p>
            <a:pPr marL="342900" lvl="0" indent="-342900" hangingPunct="0">
              <a:buFont typeface="Wingdings" panose="05000000000000000000" pitchFamily="2" charset="2"/>
              <a:buChar char="q"/>
            </a:pPr>
            <a:r>
              <a:rPr lang="ru-RU" sz="2400" dirty="0">
                <a:latin typeface="+mn-lt"/>
              </a:rPr>
              <a:t>Списки </a:t>
            </a:r>
            <a:r>
              <a:rPr lang="ru-RU" sz="2400" dirty="0" smtClean="0">
                <a:latin typeface="+mn-lt"/>
              </a:rPr>
              <a:t>смежности</a:t>
            </a:r>
            <a:endParaRPr lang="ru-RU" sz="2400" b="1" i="1" dirty="0">
              <a:solidFill>
                <a:srgbClr val="C00000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28793" y="3013748"/>
                <a:ext cx="8735695" cy="1200329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hangingPunct="0"/>
                <a:r>
                  <a:rPr lang="ru-RU" sz="2400" dirty="0">
                    <a:latin typeface="+mn-lt"/>
                  </a:rPr>
                  <a:t>Матрица инциденций представляет собой прямоугольную матрицу </a:t>
                </a:r>
                <a:r>
                  <a:rPr lang="en-US" sz="2400" b="1" i="1" dirty="0">
                    <a:latin typeface="+mn-lt"/>
                  </a:rPr>
                  <a:t>B</a:t>
                </a:r>
                <a:r>
                  <a:rPr lang="en-US" sz="2400" dirty="0">
                    <a:latin typeface="+mn-lt"/>
                  </a:rPr>
                  <a:t> </a:t>
                </a:r>
                <a:r>
                  <a:rPr lang="ru-RU" sz="2400" dirty="0">
                    <a:latin typeface="+mn-lt"/>
                  </a:rPr>
                  <a:t>размером </a:t>
                </a:r>
                <a:r>
                  <a:rPr lang="ru-RU" sz="2400" i="1" dirty="0">
                    <a:latin typeface="+mn-lt"/>
                  </a:rPr>
                  <a:t>n</a:t>
                </a:r>
                <a:r>
                  <a:rPr lang="ru-RU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×</m:t>
                    </m:r>
                  </m:oMath>
                </a14:m>
                <a:r>
                  <a:rPr lang="ru-RU" sz="2400" dirty="0">
                    <a:latin typeface="+mn-lt"/>
                  </a:rPr>
                  <a:t> </a:t>
                </a:r>
                <a:r>
                  <a:rPr lang="ru-RU" sz="2400" i="1" dirty="0">
                    <a:latin typeface="+mn-lt"/>
                  </a:rPr>
                  <a:t>m</a:t>
                </a:r>
                <a:r>
                  <a:rPr lang="ru-RU" sz="2400" dirty="0">
                    <a:latin typeface="+mn-lt"/>
                  </a:rPr>
                  <a:t>, где </a:t>
                </a:r>
                <a:r>
                  <a:rPr lang="ru-RU" sz="2400" i="1" dirty="0">
                    <a:latin typeface="+mn-lt"/>
                  </a:rPr>
                  <a:t>n</a:t>
                </a:r>
                <a:r>
                  <a:rPr lang="ru-RU" sz="2400" dirty="0">
                    <a:latin typeface="+mn-lt"/>
                  </a:rPr>
                  <a:t> – количество вершин графа, а </a:t>
                </a:r>
                <a:r>
                  <a:rPr lang="ru-RU" sz="2400" i="1" dirty="0">
                    <a:latin typeface="+mn-lt"/>
                  </a:rPr>
                  <a:t>m</a:t>
                </a:r>
                <a:r>
                  <a:rPr lang="ru-RU" sz="2400" dirty="0">
                    <a:latin typeface="+mn-lt"/>
                  </a:rPr>
                  <a:t> – количество дуг графа. 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793" y="3013748"/>
                <a:ext cx="8735695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974" t="-2985" b="-9453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0820" y="4341088"/>
                <a:ext cx="8753668" cy="2448363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hangingPunct="0"/>
                <a:r>
                  <a:rPr lang="ru-RU" sz="2400" dirty="0">
                    <a:latin typeface="+mn-lt"/>
                  </a:rPr>
                  <a:t>Каждый элемент матрицы инциденций определяется следующим образом: </a:t>
                </a:r>
              </a:p>
              <a:p>
                <a:pPr hangingPunct="0"/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ru-RU" sz="2400" b="1" dirty="0">
                    <a:solidFill>
                      <a:srgbClr val="C00000"/>
                    </a:solidFill>
                    <a:latin typeface="+mn-lt"/>
                  </a:rPr>
                  <a:t> = 1</a:t>
                </a:r>
                <a:r>
                  <a:rPr lang="ru-RU" sz="2400" dirty="0">
                    <a:latin typeface="+mn-lt"/>
                  </a:rPr>
                  <a:t>, 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2400" dirty="0">
                    <a:latin typeface="+mn-lt"/>
                  </a:rPr>
                  <a:t> является </a:t>
                </a:r>
                <a:r>
                  <a:rPr lang="ru-RU" sz="2400" b="1" i="1" dirty="0">
                    <a:solidFill>
                      <a:srgbClr val="C00000"/>
                    </a:solidFill>
                    <a:latin typeface="+mn-lt"/>
                  </a:rPr>
                  <a:t>начальной</a:t>
                </a:r>
                <a:r>
                  <a:rPr lang="ru-RU" sz="2400" dirty="0">
                    <a:solidFill>
                      <a:srgbClr val="C00000"/>
                    </a:solidFill>
                    <a:latin typeface="+mn-lt"/>
                  </a:rPr>
                  <a:t> </a:t>
                </a:r>
                <a:r>
                  <a:rPr lang="ru-RU" sz="2400" dirty="0">
                    <a:latin typeface="+mn-lt"/>
                  </a:rPr>
                  <a:t>вершиной дуги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ru-RU" sz="2400" dirty="0">
                    <a:latin typeface="+mn-lt"/>
                  </a:rPr>
                  <a:t>, </a:t>
                </a:r>
              </a:p>
              <a:p>
                <a:pPr hangingPunct="0"/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ru-RU" sz="2400" b="1" dirty="0">
                    <a:solidFill>
                      <a:srgbClr val="C00000"/>
                    </a:solidFill>
                    <a:latin typeface="+mn-lt"/>
                  </a:rPr>
                  <a:t> = –1</a:t>
                </a:r>
                <a:r>
                  <a:rPr lang="ru-RU" sz="2400" dirty="0">
                    <a:latin typeface="+mn-lt"/>
                  </a:rPr>
                  <a:t>, 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2400" dirty="0">
                    <a:latin typeface="+mn-lt"/>
                  </a:rPr>
                  <a:t> является </a:t>
                </a:r>
                <a:r>
                  <a:rPr lang="ru-RU" sz="2400" b="1" i="1" dirty="0">
                    <a:solidFill>
                      <a:srgbClr val="C00000"/>
                    </a:solidFill>
                    <a:latin typeface="+mn-lt"/>
                  </a:rPr>
                  <a:t>конечной</a:t>
                </a:r>
                <a:r>
                  <a:rPr lang="ru-RU" sz="2400" dirty="0">
                    <a:latin typeface="+mn-lt"/>
                  </a:rPr>
                  <a:t> вершиной дуги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ru-RU" sz="2400" dirty="0">
                    <a:latin typeface="+mn-lt"/>
                  </a:rPr>
                  <a:t>, </a:t>
                </a:r>
              </a:p>
              <a:p>
                <a:pPr hangingPunct="0"/>
                <a14:m>
                  <m:oMath xmlns:m="http://schemas.openxmlformats.org/officeDocument/2006/math">
                    <m:sSub>
                      <m:sSubPr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𝒃</m:t>
                        </m:r>
                      </m:e>
                      <m:sub>
                        <m:r>
                          <a:rPr lang="ru-RU" sz="24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𝒊𝒋</m:t>
                        </m:r>
                      </m:sub>
                    </m:sSub>
                  </m:oMath>
                </a14:m>
                <a:r>
                  <a:rPr lang="ru-RU" sz="2400" b="1" dirty="0">
                    <a:solidFill>
                      <a:srgbClr val="C00000"/>
                    </a:solidFill>
                    <a:latin typeface="+mn-lt"/>
                  </a:rPr>
                  <a:t> = 0</a:t>
                </a:r>
                <a:r>
                  <a:rPr lang="ru-RU" sz="2400" dirty="0">
                    <a:latin typeface="+mn-lt"/>
                  </a:rPr>
                  <a:t>, 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ru-RU" sz="2400" dirty="0">
                    <a:latin typeface="+mn-lt"/>
                  </a:rPr>
                  <a:t> </a:t>
                </a:r>
                <a:r>
                  <a:rPr lang="ru-RU" sz="2400" b="1" i="1" dirty="0">
                    <a:solidFill>
                      <a:srgbClr val="C00000"/>
                    </a:solidFill>
                    <a:latin typeface="+mn-lt"/>
                  </a:rPr>
                  <a:t>не является </a:t>
                </a:r>
                <a:r>
                  <a:rPr lang="ru-RU" sz="2400" dirty="0">
                    <a:latin typeface="+mn-lt"/>
                  </a:rPr>
                  <a:t>концевой вершиной дуги </a:t>
                </a:r>
                <a:r>
                  <a:rPr lang="ru-RU" sz="2400" dirty="0" err="1">
                    <a:latin typeface="+mn-lt"/>
                  </a:rPr>
                  <a:t>дуги</a:t>
                </a:r>
                <a:r>
                  <a:rPr lang="ru-RU" sz="24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ru-RU" sz="2400" dirty="0">
                    <a:latin typeface="+mn-lt"/>
                  </a:rPr>
                  <a:t> или 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𝑎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2400" dirty="0">
                    <a:latin typeface="+mn-lt"/>
                  </a:rPr>
                  <a:t> </a:t>
                </a:r>
                <a:r>
                  <a:rPr lang="ru-RU" sz="2400" dirty="0">
                    <a:latin typeface="+mn-lt"/>
                  </a:rPr>
                  <a:t>является </a:t>
                </a:r>
                <a:r>
                  <a:rPr lang="ru-RU" sz="2400" b="1" i="1" dirty="0">
                    <a:solidFill>
                      <a:srgbClr val="C00000"/>
                    </a:solidFill>
                    <a:latin typeface="+mn-lt"/>
                  </a:rPr>
                  <a:t>петлей</a:t>
                </a:r>
                <a:r>
                  <a:rPr lang="ru-RU" sz="2400" dirty="0" smtClean="0">
                    <a:latin typeface="+mn-lt"/>
                  </a:rPr>
                  <a:t>.</a:t>
                </a:r>
                <a:endParaRPr lang="ru-RU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820" y="4341088"/>
                <a:ext cx="8753668" cy="2448363"/>
              </a:xfrm>
              <a:prstGeom prst="rect">
                <a:avLst/>
              </a:prstGeom>
              <a:blipFill rotWithShape="1">
                <a:blip r:embed="rId3"/>
                <a:stretch>
                  <a:fillRect l="-972" t="-1478" b="-2463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97772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ПРИМЕР МАТРИЦЫ ИНЦИДЕНЦИЙ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/>
          <a:stretch>
            <a:fillRect/>
          </a:stretch>
        </p:blipFill>
        <p:spPr>
          <a:xfrm>
            <a:off x="2555776" y="977439"/>
            <a:ext cx="4248472" cy="29393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23528" y="3933056"/>
                <a:ext cx="8640960" cy="26577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>
                          <a:latin typeface="Cambria Math"/>
                        </a:rPr>
                        <m:t>𝐴</m:t>
                      </m:r>
                      <m:r>
                        <a:rPr lang="ru-RU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ru-RU" sz="24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1"/>
                                    <m:mcJc m:val="center"/>
                                  </m:mcPr>
                                </m:mc>
                              </m:mcs>
                              <m:ctrlPr>
                                <a:rPr lang="ru-RU" sz="2400" i="1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>
                                <m:sSub>
                                  <m:sSubPr>
                                    <m:ctrlPr>
                                      <a:rPr lang="ru-RU" sz="2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𝟔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𝟕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𝟖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𝟗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ru-RU" sz="2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𝟏𝟎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𝟒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𝟓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ru-RU" sz="2400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/>
                                      </a:rPr>
                                      <m:t>𝟔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4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933056"/>
                <a:ext cx="8640960" cy="26577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8728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23528" y="260648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СПОСОБЫ ОПИСАНИЯ ГРАФОВ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1567" y="1052736"/>
            <a:ext cx="8784976" cy="2369880"/>
          </a:xfrm>
          <a:prstGeom prst="rect">
            <a:avLst/>
          </a:prstGeom>
          <a:solidFill>
            <a:srgbClr val="DAEDEF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lvl="0" hangingPunct="0"/>
            <a:r>
              <a:rPr lang="ru-RU" sz="2800" b="1" dirty="0" smtClean="0">
                <a:latin typeface="+mn-lt"/>
              </a:rPr>
              <a:t>Способы описания графов</a:t>
            </a:r>
          </a:p>
          <a:p>
            <a:pPr marL="342900" lvl="0" indent="-342900" hangingPunct="0">
              <a:buFont typeface="Wingdings" panose="05000000000000000000" pitchFamily="2" charset="2"/>
              <a:buChar char="q"/>
            </a:pP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Перечисление  </a:t>
            </a:r>
            <a:r>
              <a:rPr lang="ru-RU" sz="2400" b="1" i="1" dirty="0">
                <a:solidFill>
                  <a:srgbClr val="C00000"/>
                </a:solidFill>
                <a:latin typeface="+mn-lt"/>
              </a:rPr>
              <a:t>элементов</a:t>
            </a:r>
          </a:p>
          <a:p>
            <a:pPr marL="342900" lvl="0" indent="-342900" hangingPunct="0">
              <a:buFont typeface="Wingdings" panose="05000000000000000000" pitchFamily="2" charset="2"/>
              <a:buChar char="q"/>
            </a:pPr>
            <a:r>
              <a:rPr lang="ru-RU" sz="2400" dirty="0">
                <a:latin typeface="+mn-lt"/>
              </a:rPr>
              <a:t>Изображение</a:t>
            </a:r>
          </a:p>
          <a:p>
            <a:pPr marL="342900" lvl="0" indent="-342900" hangingPunct="0">
              <a:buFont typeface="Wingdings" panose="05000000000000000000" pitchFamily="2" charset="2"/>
              <a:buChar char="q"/>
            </a:pPr>
            <a:r>
              <a:rPr lang="ru-RU" sz="2400" dirty="0">
                <a:latin typeface="+mn-lt"/>
              </a:rPr>
              <a:t>Матрица смежности</a:t>
            </a:r>
          </a:p>
          <a:p>
            <a:pPr marL="342900" lvl="0" indent="-342900" hangingPunct="0">
              <a:buFont typeface="Wingdings" panose="05000000000000000000" pitchFamily="2" charset="2"/>
              <a:buChar char="q"/>
            </a:pPr>
            <a:r>
              <a:rPr lang="ru-RU" sz="2400" dirty="0">
                <a:latin typeface="+mn-lt"/>
              </a:rPr>
              <a:t>Матрица инциденций</a:t>
            </a:r>
          </a:p>
          <a:p>
            <a:pPr marL="342900" lvl="0" indent="-342900" hangingPunct="0">
              <a:buFont typeface="Wingdings" panose="05000000000000000000" pitchFamily="2" charset="2"/>
              <a:buChar char="q"/>
            </a:pPr>
            <a:r>
              <a:rPr lang="ru-RU" sz="2400" dirty="0">
                <a:latin typeface="+mn-lt"/>
              </a:rPr>
              <a:t>Списки </a:t>
            </a:r>
            <a:r>
              <a:rPr lang="ru-RU" sz="2400" dirty="0" smtClean="0">
                <a:latin typeface="+mn-lt"/>
              </a:rPr>
              <a:t>смежности</a:t>
            </a:r>
            <a:endParaRPr lang="ru-RU" sz="2400" b="1" i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850054"/>
            <a:ext cx="2637152" cy="268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998215" y="3850054"/>
                <a:ext cx="4968552" cy="1384995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/>
                        </a:rPr>
                        <m:t>𝑮</m:t>
                      </m:r>
                      <m:r>
                        <a:rPr lang="en-US" sz="2800" b="1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800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latin typeface="Cambria Math"/>
                            </a:rPr>
                            <m:t>𝑽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1" i="1" smtClean="0">
                              <a:latin typeface="Cambria Math"/>
                            </a:rPr>
                            <m:t>𝑬</m:t>
                          </m:r>
                        </m:e>
                      </m:d>
                    </m:oMath>
                  </m:oMathPara>
                </a14:m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</a:rPr>
                        <m:t>𝑽</m:t>
                      </m:r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𝒗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b="1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>
                          <a:latin typeface="Cambria Math"/>
                        </a:rPr>
                        <m:t>𝑬</m:t>
                      </m:r>
                      <m:r>
                        <a:rPr lang="en-US" sz="2800" b="1" i="1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800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𝟏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𝟐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𝟒</m:t>
                              </m:r>
                            </m:sub>
                          </m:sSub>
                          <m:r>
                            <a:rPr lang="en-US" sz="2800" b="1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800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b="1" i="1">
                                  <a:latin typeface="Cambria Math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sz="2800" b="1" i="1">
                                  <a:latin typeface="Cambria Math"/>
                                </a:rPr>
                                <m:t>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215" y="3850054"/>
                <a:ext cx="4968552" cy="138499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977963" y="5301208"/>
                <a:ext cx="4968552" cy="1384995"/>
              </a:xfrm>
              <a:prstGeom prst="rect">
                <a:avLst/>
              </a:prstGeom>
              <a:noFill/>
              <a:ln w="25400"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sz="2800" b="1" i="1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b="1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2800" b="1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2800" b="1" i="1" smtClean="0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  <m:r>
                          <a:rPr lang="en-US" sz="2800" b="1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b="1" dirty="0" smtClean="0"/>
                  <a:t>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𝟑</m:t>
                        </m:r>
                      </m:sub>
                    </m:sSub>
                    <m:r>
                      <a:rPr lang="en-US" sz="28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  <m:r>
                          <a:rPr lang="en-US" sz="2800" b="1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e>
                    </m:d>
                    <m:r>
                      <a:rPr lang="en-US" sz="2800" b="1" i="1">
                        <a:latin typeface="Cambria Math"/>
                      </a:rPr>
                      <m:t>;</m:t>
                    </m:r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𝟒</m:t>
                        </m:r>
                      </m:sub>
                    </m:sSub>
                    <m:r>
                      <a:rPr lang="en-US" sz="28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2800" b="1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b="1" dirty="0"/>
                  <a:t>;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/>
                          </a:rPr>
                          <m:t>𝒆</m:t>
                        </m:r>
                      </m:e>
                      <m:sub>
                        <m:r>
                          <a:rPr lang="en-US" sz="2800" b="1" i="1" smtClean="0">
                            <a:latin typeface="Cambria Math"/>
                          </a:rPr>
                          <m:t>𝟓</m:t>
                        </m:r>
                      </m:sub>
                    </m:sSub>
                    <m:r>
                      <a:rPr lang="en-US" sz="2800" b="1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2800" b="1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𝟒</m:t>
                            </m:r>
                          </m:sub>
                        </m:sSub>
                        <m:r>
                          <a:rPr lang="en-US" sz="2800" b="1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sz="2800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latin typeface="Cambria Math"/>
                              </a:rPr>
                              <m:t>𝒗</m:t>
                            </m:r>
                          </m:e>
                          <m:sub>
                            <m:r>
                              <a:rPr lang="en-US" sz="2800" b="1" i="1" smtClean="0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800" b="1" dirty="0"/>
                  <a:t>;</a:t>
                </a:r>
                <a:endParaRPr lang="ru-RU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7963" y="5301208"/>
                <a:ext cx="4968552" cy="1384995"/>
              </a:xfrm>
              <a:prstGeom prst="rect">
                <a:avLst/>
              </a:prstGeom>
              <a:blipFill rotWithShape="1">
                <a:blip r:embed="rId5"/>
                <a:stretch>
                  <a:fillRect t="-3463" b="-10390"/>
                </a:stretch>
              </a:blipFill>
              <a:ln w="254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78245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3772" y="11663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ОПЕРАЦИИ НАД ГРАФАМИ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1595668" y="1268760"/>
            <a:ext cx="5917165" cy="2463163"/>
          </a:xfrm>
          <a:prstGeom prst="rect">
            <a:avLst/>
          </a:prstGeom>
        </p:spPr>
      </p:pic>
      <p:pic>
        <p:nvPicPr>
          <p:cNvPr id="4" name="Рисунок 3"/>
          <p:cNvPicPr/>
          <p:nvPr/>
        </p:nvPicPr>
        <p:blipFill>
          <a:blip r:embed="rId3"/>
          <a:stretch>
            <a:fillRect/>
          </a:stretch>
        </p:blipFill>
        <p:spPr>
          <a:xfrm>
            <a:off x="827584" y="3776869"/>
            <a:ext cx="6927213" cy="233779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4016" y="824518"/>
            <a:ext cx="8856984" cy="461665"/>
          </a:xfrm>
          <a:prstGeom prst="rect">
            <a:avLst/>
          </a:prstGeom>
          <a:solidFill>
            <a:srgbClr val="DAEDEF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400" smtClean="0">
                <a:latin typeface="+mn-lt"/>
              </a:rPr>
              <a:t>Исходные графы</a:t>
            </a:r>
            <a:endParaRPr lang="ru-RU" sz="2400" dirty="0"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4016" y="6237312"/>
            <a:ext cx="8856984" cy="461665"/>
          </a:xfrm>
          <a:prstGeom prst="rect">
            <a:avLst/>
          </a:prstGeom>
          <a:solidFill>
            <a:srgbClr val="DAEDEF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400" dirty="0" smtClean="0">
                <a:latin typeface="+mn-lt"/>
              </a:rPr>
              <a:t>Различают </a:t>
            </a: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бинарные</a:t>
            </a:r>
            <a:r>
              <a:rPr lang="ru-RU" sz="2400" dirty="0" smtClean="0">
                <a:latin typeface="+mn-lt"/>
              </a:rPr>
              <a:t>  и  </a:t>
            </a:r>
            <a:r>
              <a:rPr lang="ru-RU" sz="2400" b="1" i="1" dirty="0" smtClean="0">
                <a:solidFill>
                  <a:srgbClr val="C00000"/>
                </a:solidFill>
                <a:latin typeface="+mn-lt"/>
              </a:rPr>
              <a:t>унарные</a:t>
            </a:r>
            <a:r>
              <a:rPr lang="ru-RU" sz="2400" dirty="0" smtClean="0">
                <a:latin typeface="+mn-lt"/>
              </a:rPr>
              <a:t>  операции</a:t>
            </a:r>
            <a:endParaRPr lang="ru-RU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90283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3772" y="11663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ОБЪЕДИНЕНИЕ ГРАФОВ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44016" y="824518"/>
                <a:ext cx="8856984" cy="1569660"/>
              </a:xfrm>
              <a:prstGeom prst="rect">
                <a:avLst/>
              </a:prstGeom>
              <a:solidFill>
                <a:srgbClr val="DAEDEF"/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/>
                              <a:ea typeface="Cambria Math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0" dirty="0" smtClean="0">
                  <a:latin typeface="+mn-lt"/>
                </a:endParaRPr>
              </a:p>
              <a:p>
                <a:pPr hangingPunct="0"/>
                <a:r>
                  <a:rPr lang="ru-RU" sz="2400" dirty="0" smtClean="0">
                    <a:latin typeface="+mn-lt"/>
                  </a:rPr>
                  <a:t>Множество вершин результата – объединение множеств вершин исходных графов, множество ребер – объединение множеств ребер исходных графов</a:t>
                </a:r>
                <a:endParaRPr lang="ru-RU" sz="24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16" y="824518"/>
                <a:ext cx="8856984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891" b="-6439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3646" y="2636913"/>
            <a:ext cx="275735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3" y="2636912"/>
            <a:ext cx="249881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631" y="2636912"/>
            <a:ext cx="2470841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68935" y="3543400"/>
                <a:ext cx="792088" cy="92333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i="1" smtClean="0">
                          <a:latin typeface="Cambria Math"/>
                          <a:ea typeface="Cambria Math"/>
                        </a:rPr>
                        <m:t>∪</m:t>
                      </m:r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935" y="3543400"/>
                <a:ext cx="792088" cy="9233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00005" y="3497233"/>
                <a:ext cx="792088" cy="101566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ru-RU" sz="6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005" y="3497233"/>
                <a:ext cx="792088" cy="101566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108221" y="5517232"/>
            <a:ext cx="88851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Объединением (суммой) </a:t>
            </a:r>
            <a:r>
              <a:rPr lang="ru-RU" sz="2000" dirty="0"/>
              <a:t>множеств А и В называется множество А ∪ В, элементы которого принадлежат хотя бы одному из этих множеств. Например, если А={1,2,4}, B={3,4,5,6}, то А ∪ B = {1,2,3,4,5,6}</a:t>
            </a:r>
          </a:p>
        </p:txBody>
      </p:sp>
    </p:spTree>
    <p:extLst>
      <p:ext uri="{BB962C8B-B14F-4D97-AF65-F5344CB8AC3E}">
        <p14:creationId xmlns:p14="http://schemas.microsoft.com/office/powerpoint/2010/main" val="606605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3772" y="11663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ОБЪЕДИНЕНИЕ ГРАФОВ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016" y="824518"/>
            <a:ext cx="8856984" cy="1200329"/>
          </a:xfrm>
          <a:prstGeom prst="rect">
            <a:avLst/>
          </a:prstGeom>
          <a:solidFill>
            <a:srgbClr val="DAEDEF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400" dirty="0">
                <a:latin typeface="+mn-lt"/>
              </a:rPr>
              <a:t>При объединении графов матрица смежности </a:t>
            </a:r>
            <a:r>
              <a:rPr lang="ru-RU" sz="2400" dirty="0" smtClean="0">
                <a:latin typeface="+mn-lt"/>
              </a:rPr>
              <a:t>результата получается </a:t>
            </a:r>
            <a:r>
              <a:rPr lang="ru-RU" sz="2400" dirty="0">
                <a:latin typeface="+mn-lt"/>
              </a:rPr>
              <a:t>операцией </a:t>
            </a:r>
            <a:r>
              <a:rPr lang="ru-RU" sz="2400" b="1" dirty="0">
                <a:latin typeface="+mn-lt"/>
              </a:rPr>
              <a:t>поэлементного логического сложения</a:t>
            </a:r>
            <a:r>
              <a:rPr lang="ru-RU" sz="2400" dirty="0">
                <a:latin typeface="+mn-lt"/>
              </a:rPr>
              <a:t> матриц смежности исходных графов G</a:t>
            </a:r>
            <a:r>
              <a:rPr lang="ru-RU" sz="2400" baseline="-25000" dirty="0">
                <a:latin typeface="+mn-lt"/>
              </a:rPr>
              <a:t>1</a:t>
            </a:r>
            <a:r>
              <a:rPr lang="ru-RU" sz="2400" dirty="0">
                <a:latin typeface="+mn-lt"/>
              </a:rPr>
              <a:t> и G</a:t>
            </a:r>
            <a:r>
              <a:rPr lang="ru-RU" sz="2400" baseline="-25000" dirty="0">
                <a:latin typeface="+mn-lt"/>
              </a:rPr>
              <a:t>2</a:t>
            </a:r>
            <a:r>
              <a:rPr lang="ru-RU" sz="2400" dirty="0">
                <a:latin typeface="+mn-lt"/>
              </a:rPr>
              <a:t> 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44016" y="2132856"/>
                <a:ext cx="8893496" cy="2231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7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ru-R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7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16" y="2132856"/>
                <a:ext cx="8893496" cy="223112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Прямоугольник 5"/>
              <p:cNvSpPr/>
              <p:nvPr/>
            </p:nvSpPr>
            <p:spPr>
              <a:xfrm>
                <a:off x="2549019" y="4509521"/>
                <a:ext cx="4518416" cy="2231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7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019" y="4509521"/>
                <a:ext cx="4518416" cy="22311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05001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3772" y="11663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ПЕРЕСЕЧЕНИЕ ГРАФОВ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44016" y="824518"/>
                <a:ext cx="8856984" cy="1200329"/>
              </a:xfrm>
              <a:prstGeom prst="rect">
                <a:avLst/>
              </a:prstGeom>
              <a:solidFill>
                <a:srgbClr val="DAEDEF"/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0" dirty="0" smtClean="0">
                  <a:latin typeface="+mn-lt"/>
                </a:endParaRPr>
              </a:p>
              <a:p>
                <a:pPr hangingPunct="0"/>
                <a:r>
                  <a:rPr lang="ru-RU" sz="2400" dirty="0">
                    <a:latin typeface="+mn-lt"/>
                  </a:rPr>
                  <a:t>множество вершин графа G</a:t>
                </a:r>
                <a:r>
                  <a:rPr lang="ru-RU" sz="2400" baseline="-25000" dirty="0">
                    <a:latin typeface="+mn-lt"/>
                  </a:rPr>
                  <a:t>4</a:t>
                </a:r>
                <a:r>
                  <a:rPr lang="ru-RU" sz="2400" dirty="0">
                    <a:latin typeface="+mn-lt"/>
                  </a:rPr>
                  <a:t> состоит из </a:t>
                </a:r>
                <a:r>
                  <a:rPr lang="ru-RU" sz="2400" dirty="0" smtClean="0">
                    <a:latin typeface="+mn-lt"/>
                  </a:rPr>
                  <a:t>вершин и</a:t>
                </a:r>
                <a:r>
                  <a:rPr lang="en-US" sz="2400" dirty="0" smtClean="0">
                    <a:latin typeface="+mn-lt"/>
                  </a:rPr>
                  <a:t> </a:t>
                </a:r>
                <a:r>
                  <a:rPr lang="ru-RU" sz="2400" dirty="0" smtClean="0">
                    <a:latin typeface="+mn-lt"/>
                  </a:rPr>
                  <a:t>ребер, </a:t>
                </a:r>
                <a:r>
                  <a:rPr lang="ru-RU" sz="2400" b="1" dirty="0">
                    <a:latin typeface="+mn-lt"/>
                  </a:rPr>
                  <a:t>присутствующих одновременно </a:t>
                </a:r>
                <a:r>
                  <a:rPr lang="ru-RU" sz="2400" dirty="0">
                    <a:latin typeface="+mn-lt"/>
                  </a:rPr>
                  <a:t>в G</a:t>
                </a:r>
                <a:r>
                  <a:rPr lang="ru-RU" sz="2400" baseline="-25000" dirty="0">
                    <a:latin typeface="+mn-lt"/>
                  </a:rPr>
                  <a:t>1</a:t>
                </a:r>
                <a:r>
                  <a:rPr lang="ru-RU" sz="2400" dirty="0">
                    <a:latin typeface="+mn-lt"/>
                  </a:rPr>
                  <a:t> и G</a:t>
                </a:r>
                <a:r>
                  <a:rPr lang="ru-RU" sz="2400" baseline="-25000" dirty="0">
                    <a:latin typeface="+mn-lt"/>
                  </a:rPr>
                  <a:t>2</a:t>
                </a:r>
                <a:endParaRPr lang="ru-RU" sz="2400" dirty="0">
                  <a:latin typeface="+mn-lt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16" y="824518"/>
                <a:ext cx="8856984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891" b="-8867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63" y="2636912"/>
            <a:ext cx="249881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631" y="2636912"/>
            <a:ext cx="2470841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68935" y="3543400"/>
                <a:ext cx="792088" cy="92333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i="1" smtClean="0">
                          <a:latin typeface="Cambria Math"/>
                          <a:ea typeface="Cambria Math"/>
                        </a:rPr>
                        <m:t>∩</m:t>
                      </m:r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8935" y="3543400"/>
                <a:ext cx="792088" cy="9233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00005" y="3497233"/>
                <a:ext cx="792088" cy="101566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ru-RU" sz="6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0005" y="3497233"/>
                <a:ext cx="792088" cy="101566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108221" y="5517232"/>
            <a:ext cx="88851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Пересечением </a:t>
            </a:r>
            <a:r>
              <a:rPr lang="ru-RU" sz="2000" b="1" dirty="0"/>
              <a:t>(произведением)</a:t>
            </a:r>
            <a:r>
              <a:rPr lang="ru-RU" sz="2000" dirty="0"/>
              <a:t> множеств А и В называется множество </a:t>
            </a:r>
            <a:r>
              <a:rPr lang="ru-RU" sz="2000" b="1" dirty="0" smtClean="0">
                <a:solidFill>
                  <a:srgbClr val="C00000"/>
                </a:solidFill>
              </a:rPr>
              <a:t>А∩В</a:t>
            </a:r>
            <a:r>
              <a:rPr lang="ru-RU" sz="2000" dirty="0"/>
              <a:t>, элементы которого принадлежат </a:t>
            </a:r>
            <a:r>
              <a:rPr lang="ru-RU" sz="2000" b="1" dirty="0"/>
              <a:t>как множеству А, так и множеству В</a:t>
            </a:r>
            <a:r>
              <a:rPr lang="ru-RU" sz="2000" dirty="0"/>
              <a:t>. Например, если А={1,2,4}, B={3,4,5,2}, то А ∩ В = {2,4}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093" y="2654447"/>
            <a:ext cx="2444567" cy="273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23897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3772" y="11663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ПЕРЕСЕЧЕНИЕ ГРАФОВ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4016" y="824518"/>
            <a:ext cx="8856984" cy="1200329"/>
          </a:xfrm>
          <a:prstGeom prst="rect">
            <a:avLst/>
          </a:prstGeom>
          <a:solidFill>
            <a:srgbClr val="DAEDEF"/>
          </a:solidFill>
          <a:ln w="381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hangingPunct="0"/>
            <a:r>
              <a:rPr lang="ru-RU" sz="2400" dirty="0">
                <a:latin typeface="+mn-lt"/>
              </a:rPr>
              <a:t>результирующая матрица смежности получается операцией </a:t>
            </a:r>
            <a:r>
              <a:rPr lang="ru-RU" sz="2400" b="1" dirty="0">
                <a:latin typeface="+mn-lt"/>
              </a:rPr>
              <a:t>поэлементного логического умножения </a:t>
            </a:r>
            <a:r>
              <a:rPr lang="ru-RU" sz="2400" dirty="0">
                <a:latin typeface="+mn-lt"/>
              </a:rPr>
              <a:t>матриц смежности исходных графов G</a:t>
            </a:r>
            <a:r>
              <a:rPr lang="ru-RU" sz="2400" baseline="-25000" dirty="0">
                <a:latin typeface="+mn-lt"/>
              </a:rPr>
              <a:t>1</a:t>
            </a:r>
            <a:r>
              <a:rPr lang="ru-RU" sz="2400" dirty="0">
                <a:latin typeface="+mn-lt"/>
              </a:rPr>
              <a:t> и G</a:t>
            </a:r>
            <a:r>
              <a:rPr lang="ru-RU" sz="2400" baseline="-25000" dirty="0">
                <a:latin typeface="+mn-lt"/>
              </a:rPr>
              <a:t>2</a:t>
            </a:r>
            <a:r>
              <a:rPr lang="ru-RU" sz="2400" dirty="0">
                <a:latin typeface="+mn-lt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44016" y="2132856"/>
                <a:ext cx="8893496" cy="2231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b="0" i="1" smtClean="0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7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b="0" i="1" smtClean="0">
                          <a:latin typeface="Cambria Math"/>
                        </a:rPr>
                        <m:t>;</m:t>
                      </m:r>
                      <m:sSub>
                        <m:sSubPr>
                          <m:ctrlPr>
                            <a:rPr lang="ru-RU" sz="20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7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16" y="2132856"/>
                <a:ext cx="8893496" cy="223112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549019" y="4509521"/>
                <a:ext cx="4518416" cy="223112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sz="2000" i="1">
                          <a:latin typeface="Cambria Math"/>
                        </a:rPr>
                        <m:t>=</m:t>
                      </m:r>
                      <m:d>
                        <m:dPr>
                          <m:begChr m:val="‖"/>
                          <m:endChr m:val="‖"/>
                          <m:ctrlPr>
                            <a:rPr lang="en-US" sz="2000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7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latin typeface="Cambria Math"/>
                                </a:rPr>
                              </m:ctrlPr>
                            </m:mPr>
                            <m:mr>
                              <m:e/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1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1" i="1" smtClean="0">
                                    <a:solidFill>
                                      <a:srgbClr val="C0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5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/>
                                      </a:rPr>
                                      <m:t>6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ru-RU" sz="2000" b="0" i="1" smtClean="0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019" y="4509521"/>
                <a:ext cx="4518416" cy="223112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4668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33772" y="116632"/>
            <a:ext cx="8640960" cy="70788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ru-RU" sz="4000" b="1" kern="0" dirty="0" smtClean="0">
                <a:solidFill>
                  <a:srgbClr val="000000"/>
                </a:solidFill>
                <a:latin typeface="Calibri"/>
              </a:rPr>
              <a:t>КОЛЬЦЕВАЯ СУММА ГРАФОВ</a:t>
            </a:r>
            <a:endParaRPr lang="ru-RU" sz="4000" b="1" kern="0" dirty="0">
              <a:solidFill>
                <a:srgbClr val="000000"/>
              </a:solidFill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144016" y="824518"/>
                <a:ext cx="8856984" cy="1569660"/>
              </a:xfrm>
              <a:prstGeom prst="rect">
                <a:avLst/>
              </a:prstGeom>
              <a:solidFill>
                <a:srgbClr val="DAEDEF"/>
              </a:solidFill>
              <a:ln w="38100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 hangingPunc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𝐺</m:t>
                          </m:r>
                        </m:e>
                        <m:sub>
                          <m:r>
                            <a:rPr lang="ru-RU" sz="2400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∪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/>
                              <a:ea typeface="Cambria Math"/>
                            </a:rPr>
                            <m:t>⊕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b="0" dirty="0" smtClean="0">
                  <a:latin typeface="+mn-lt"/>
                </a:endParaRPr>
              </a:p>
              <a:p>
                <a:pPr hangingPunct="0"/>
                <a:r>
                  <a:rPr lang="ru-RU" sz="2400" dirty="0">
                    <a:latin typeface="+mn-lt"/>
                  </a:rPr>
                  <a:t>граф G</a:t>
                </a:r>
                <a:r>
                  <a:rPr lang="ru-RU" sz="2400" baseline="-25000" dirty="0">
                    <a:latin typeface="+mn-lt"/>
                  </a:rPr>
                  <a:t>5</a:t>
                </a:r>
                <a:r>
                  <a:rPr lang="ru-RU" sz="2400" dirty="0">
                    <a:latin typeface="+mn-lt"/>
                  </a:rPr>
                  <a:t> не имеет изолированных вершин и состоит только из </a:t>
                </a:r>
                <a:r>
                  <a:rPr lang="ru-RU" sz="2400" dirty="0" smtClean="0">
                    <a:latin typeface="+mn-lt"/>
                  </a:rPr>
                  <a:t>ребер</a:t>
                </a:r>
                <a:r>
                  <a:rPr lang="ru-RU" sz="2400" dirty="0">
                    <a:latin typeface="+mn-lt"/>
                  </a:rPr>
                  <a:t>, присутствующих </a:t>
                </a:r>
                <a:r>
                  <a:rPr lang="ru-RU" sz="2400" b="1" dirty="0">
                    <a:latin typeface="+mn-lt"/>
                  </a:rPr>
                  <a:t>либо в G</a:t>
                </a:r>
                <a:r>
                  <a:rPr lang="ru-RU" sz="2400" b="1" baseline="-25000" dirty="0">
                    <a:latin typeface="+mn-lt"/>
                  </a:rPr>
                  <a:t>1</a:t>
                </a:r>
                <a:r>
                  <a:rPr lang="ru-RU" sz="2400" b="1" dirty="0">
                    <a:latin typeface="+mn-lt"/>
                  </a:rPr>
                  <a:t> , </a:t>
                </a:r>
                <a:r>
                  <a:rPr lang="ru-RU" sz="2400" b="1" dirty="0" smtClean="0">
                    <a:latin typeface="+mn-lt"/>
                  </a:rPr>
                  <a:t>либо </a:t>
                </a:r>
                <a:r>
                  <a:rPr lang="ru-RU" sz="2400" b="1" dirty="0">
                    <a:latin typeface="+mn-lt"/>
                  </a:rPr>
                  <a:t>в G</a:t>
                </a:r>
                <a:r>
                  <a:rPr lang="ru-RU" sz="2400" b="1" baseline="-25000" dirty="0">
                    <a:latin typeface="+mn-lt"/>
                  </a:rPr>
                  <a:t>2</a:t>
                </a:r>
                <a:r>
                  <a:rPr lang="ru-RU" sz="2400" b="1" dirty="0">
                    <a:latin typeface="+mn-lt"/>
                  </a:rPr>
                  <a:t> </a:t>
                </a:r>
                <a:r>
                  <a:rPr lang="ru-RU" sz="2400" dirty="0">
                    <a:latin typeface="+mn-lt"/>
                  </a:rPr>
                  <a:t>, но не в обоих одновременно</a:t>
                </a: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16" y="824518"/>
                <a:ext cx="8856984" cy="1569660"/>
              </a:xfrm>
              <a:prstGeom prst="rect">
                <a:avLst/>
              </a:prstGeom>
              <a:blipFill rotWithShape="1">
                <a:blip r:embed="rId2"/>
                <a:stretch>
                  <a:fillRect l="-891" b="-6439"/>
                </a:stretch>
              </a:blipFill>
              <a:ln w="3810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79" y="2492896"/>
            <a:ext cx="249881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247" y="2492896"/>
            <a:ext cx="2470841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479551" y="3399384"/>
                <a:ext cx="792088" cy="923330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5400" i="1" smtClean="0">
                          <a:latin typeface="Cambria Math"/>
                          <a:ea typeface="Cambria Math"/>
                        </a:rPr>
                        <m:t>⊕</m:t>
                      </m:r>
                    </m:oMath>
                  </m:oMathPara>
                </a14:m>
                <a:endParaRPr lang="ru-RU" sz="5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9551" y="3399384"/>
                <a:ext cx="792088" cy="92333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10621" y="3353217"/>
                <a:ext cx="792088" cy="1015663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ru-RU" sz="60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621" y="3353217"/>
                <a:ext cx="792088" cy="101566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55898" y="5373216"/>
            <a:ext cx="888513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/>
              <a:t>Кольцевой суммой множеств </a:t>
            </a:r>
            <a:r>
              <a:rPr lang="ru-RU" sz="2000" b="1" i="1" dirty="0" smtClean="0"/>
              <a:t>А и В</a:t>
            </a:r>
            <a:r>
              <a:rPr lang="ru-RU" sz="2000" dirty="0" smtClean="0"/>
              <a:t> называют </a:t>
            </a:r>
            <a:r>
              <a:rPr lang="ru-RU" sz="2000" dirty="0"/>
              <a:t>множество, состоящее из тех и только тех элементов, которые принадлежат множеству</a:t>
            </a:r>
            <a:r>
              <a:rPr lang="ru-RU" sz="2000" b="1" i="1" dirty="0"/>
              <a:t> </a:t>
            </a:r>
            <a:r>
              <a:rPr lang="ru-RU" sz="2000" b="1" i="1" dirty="0" smtClean="0"/>
              <a:t>А</a:t>
            </a:r>
            <a:r>
              <a:rPr lang="ru-RU" sz="2000" dirty="0" smtClean="0"/>
              <a:t>, </a:t>
            </a:r>
            <a:r>
              <a:rPr lang="ru-RU" sz="2000" dirty="0"/>
              <a:t>но не принадлежат множеству </a:t>
            </a:r>
            <a:r>
              <a:rPr lang="ru-RU" sz="2000" b="1" i="1" dirty="0" smtClean="0"/>
              <a:t>В</a:t>
            </a:r>
            <a:r>
              <a:rPr lang="ru-RU" sz="2000" dirty="0" smtClean="0"/>
              <a:t> или </a:t>
            </a:r>
            <a:r>
              <a:rPr lang="ru-RU" sz="2000" dirty="0"/>
              <a:t>принадлежат </a:t>
            </a:r>
            <a:r>
              <a:rPr lang="ru-RU" sz="2000" dirty="0" smtClean="0"/>
              <a:t>множеству </a:t>
            </a:r>
            <a:r>
              <a:rPr lang="ru-RU" sz="2000" b="1" i="1" dirty="0" smtClean="0"/>
              <a:t>В</a:t>
            </a:r>
            <a:r>
              <a:rPr lang="ru-RU" sz="2000" dirty="0" smtClean="0"/>
              <a:t>, </a:t>
            </a:r>
            <a:r>
              <a:rPr lang="ru-RU" sz="2000" dirty="0"/>
              <a:t>но не принадлежат множеству</a:t>
            </a:r>
            <a:r>
              <a:rPr lang="ru-RU" sz="2000" b="1" i="1" dirty="0"/>
              <a:t> 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263" y="2492896"/>
            <a:ext cx="272535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2095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учебного курса">
  <a:themeElements>
    <a:clrScheme name="ms_ppttraining_tp06256168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s_ppttraining_tp06256168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s_ppttraining_tp0625616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s_ppttraining_tp0625616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s_ppttraining_tp0625616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1830</TotalTime>
  <Words>3389</Words>
  <Application>Microsoft Office PowerPoint</Application>
  <PresentationFormat>Экран (4:3)</PresentationFormat>
  <Paragraphs>117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Презентация учебного курса</vt:lpstr>
      <vt:lpstr>Операции над графами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КОНЕЦ ФИЛЬМА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Случайные события. Вероятность</dc:title>
  <dc:creator>Nicola</dc:creator>
  <cp:lastModifiedBy>Nicola</cp:lastModifiedBy>
  <cp:revision>130</cp:revision>
  <cp:lastPrinted>2018-09-23T19:46:43Z</cp:lastPrinted>
  <dcterms:created xsi:type="dcterms:W3CDTF">2018-07-19T01:00:04Z</dcterms:created>
  <dcterms:modified xsi:type="dcterms:W3CDTF">2020-09-06T06:59:22Z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TC062561681049</vt:lpwstr>
  </property>
</Properties>
</file>